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5.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8.xml" ContentType="application/vnd.openxmlformats-officedocument.presentationml.notesSlide+xml"/>
  <Override PartName="/ppt/tags/tag179.xml" ContentType="application/vnd.openxmlformats-officedocument.presentationml.tags+xml"/>
  <Override PartName="/ppt/notesSlides/notesSlide9.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tags/tag51.xml" ContentType="application/vnd.openxmlformats-officedocument.presentationml.tags+xml"/>
  <Override PartName="/ppt/tags/tag50.xml" ContentType="application/vnd.openxmlformats-officedocument.presentationml.tags+xml"/>
  <Override PartName="/ppt/tags/tag167.xml" ContentType="application/vnd.openxmlformats-officedocument.presentationml.tags+xml"/>
  <Override PartName="/ppt/tags/tag136.xml" ContentType="application/vnd.openxmlformats-officedocument.presentationml.tags+xml"/>
  <Override PartName="/ppt/tags/tag134.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5" r:id="rId1"/>
  </p:sldMasterIdLst>
  <p:notesMasterIdLst>
    <p:notesMasterId r:id="rId96"/>
  </p:notesMasterIdLst>
  <p:handoutMasterIdLst>
    <p:handoutMasterId r:id="rId97"/>
  </p:handoutMasterIdLst>
  <p:sldIdLst>
    <p:sldId id="3013" r:id="rId2"/>
    <p:sldId id="2513" r:id="rId3"/>
    <p:sldId id="2607" r:id="rId4"/>
    <p:sldId id="2608" r:id="rId5"/>
    <p:sldId id="2587" r:id="rId6"/>
    <p:sldId id="1729" r:id="rId7"/>
    <p:sldId id="1709" r:id="rId8"/>
    <p:sldId id="1710" r:id="rId9"/>
    <p:sldId id="2744" r:id="rId10"/>
    <p:sldId id="2211" r:id="rId11"/>
    <p:sldId id="3014" r:id="rId12"/>
    <p:sldId id="1863" r:id="rId13"/>
    <p:sldId id="1833" r:id="rId14"/>
    <p:sldId id="1835" r:id="rId15"/>
    <p:sldId id="2752" r:id="rId16"/>
    <p:sldId id="2754" r:id="rId17"/>
    <p:sldId id="1750" r:id="rId18"/>
    <p:sldId id="1838" r:id="rId19"/>
    <p:sldId id="2215" r:id="rId20"/>
    <p:sldId id="2762" r:id="rId21"/>
    <p:sldId id="2732" r:id="rId22"/>
    <p:sldId id="2717" r:id="rId23"/>
    <p:sldId id="2633" r:id="rId24"/>
    <p:sldId id="2719" r:id="rId25"/>
    <p:sldId id="2813" r:id="rId26"/>
    <p:sldId id="2830" r:id="rId27"/>
    <p:sldId id="2820" r:id="rId28"/>
    <p:sldId id="2558" r:id="rId29"/>
    <p:sldId id="2407" r:id="rId30"/>
    <p:sldId id="1929" r:id="rId31"/>
    <p:sldId id="1930" r:id="rId32"/>
    <p:sldId id="2755" r:id="rId33"/>
    <p:sldId id="2758" r:id="rId34"/>
    <p:sldId id="2837" r:id="rId35"/>
    <p:sldId id="2767" r:id="rId36"/>
    <p:sldId id="2771" r:id="rId37"/>
    <p:sldId id="2845" r:id="rId38"/>
    <p:sldId id="2861" r:id="rId39"/>
    <p:sldId id="2859" r:id="rId40"/>
    <p:sldId id="2879" r:id="rId41"/>
    <p:sldId id="2870" r:id="rId42"/>
    <p:sldId id="2866" r:id="rId43"/>
    <p:sldId id="2055" r:id="rId44"/>
    <p:sldId id="2941" r:id="rId45"/>
    <p:sldId id="2942" r:id="rId46"/>
    <p:sldId id="2791" r:id="rId47"/>
    <p:sldId id="2890" r:id="rId48"/>
    <p:sldId id="2891" r:id="rId49"/>
    <p:sldId id="2816" r:id="rId50"/>
    <p:sldId id="2921" r:id="rId51"/>
    <p:sldId id="3015" r:id="rId52"/>
    <p:sldId id="2818" r:id="rId53"/>
    <p:sldId id="2981" r:id="rId54"/>
    <p:sldId id="2989" r:id="rId55"/>
    <p:sldId id="2802" r:id="rId56"/>
    <p:sldId id="2997" r:id="rId57"/>
    <p:sldId id="2991" r:id="rId58"/>
    <p:sldId id="2985" r:id="rId59"/>
    <p:sldId id="2986" r:id="rId60"/>
    <p:sldId id="2625" r:id="rId61"/>
    <p:sldId id="2626" r:id="rId62"/>
    <p:sldId id="2928" r:id="rId63"/>
    <p:sldId id="2929" r:id="rId64"/>
    <p:sldId id="2934" r:id="rId65"/>
    <p:sldId id="2977" r:id="rId66"/>
    <p:sldId id="2923" r:id="rId67"/>
    <p:sldId id="447" r:id="rId68"/>
    <p:sldId id="2914" r:id="rId69"/>
    <p:sldId id="2979" r:id="rId70"/>
    <p:sldId id="2965" r:id="rId71"/>
    <p:sldId id="3041" r:id="rId72"/>
    <p:sldId id="3042" r:id="rId73"/>
    <p:sldId id="3038" r:id="rId74"/>
    <p:sldId id="3043" r:id="rId75"/>
    <p:sldId id="2502" r:id="rId76"/>
    <p:sldId id="2776" r:id="rId77"/>
    <p:sldId id="2500" r:id="rId78"/>
    <p:sldId id="3039" r:id="rId79"/>
    <p:sldId id="2969" r:id="rId80"/>
    <p:sldId id="3045" r:id="rId81"/>
    <p:sldId id="3036" r:id="rId82"/>
    <p:sldId id="3046" r:id="rId83"/>
    <p:sldId id="3025" r:id="rId84"/>
    <p:sldId id="2863" r:id="rId85"/>
    <p:sldId id="2990" r:id="rId86"/>
    <p:sldId id="3047" r:id="rId87"/>
    <p:sldId id="3034" r:id="rId88"/>
    <p:sldId id="3030" r:id="rId89"/>
    <p:sldId id="3048" r:id="rId90"/>
    <p:sldId id="2842" r:id="rId91"/>
    <p:sldId id="2125" r:id="rId92"/>
    <p:sldId id="2547" r:id="rId93"/>
    <p:sldId id="3033" r:id="rId94"/>
    <p:sldId id="2559"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440"/>
    <a:srgbClr val="F3753F"/>
    <a:srgbClr val="2C895B"/>
    <a:srgbClr val="F3E9D5"/>
    <a:srgbClr val="738260"/>
    <a:srgbClr val="788965"/>
    <a:srgbClr val="D0D0D0"/>
    <a:srgbClr val="D3D3D3"/>
    <a:srgbClr val="D8D8D8"/>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76"/>
    <p:restoredTop sz="96262"/>
  </p:normalViewPr>
  <p:slideViewPr>
    <p:cSldViewPr snapToGrid="0" snapToObjects="1">
      <p:cViewPr varScale="1">
        <p:scale>
          <a:sx n="126" d="100"/>
          <a:sy n="126" d="100"/>
        </p:scale>
        <p:origin x="544" y="184"/>
      </p:cViewPr>
      <p:guideLst>
        <p:guide orient="horz" pos="2136"/>
        <p:guide pos="3840"/>
      </p:guideLst>
    </p:cSldViewPr>
  </p:slideViewPr>
  <p:outlineViewPr>
    <p:cViewPr>
      <p:scale>
        <a:sx n="33" d="100"/>
        <a:sy n="33" d="100"/>
      </p:scale>
      <p:origin x="0" y="-176"/>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143" d="100"/>
          <a:sy n="143" d="100"/>
        </p:scale>
        <p:origin x="6760"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87AE45-7D9C-AF4B-9127-07A37BCC0B4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Regular"/>
            </a:endParaRPr>
          </a:p>
        </p:txBody>
      </p:sp>
      <p:sp>
        <p:nvSpPr>
          <p:cNvPr id="3" name="Date Placeholder 2">
            <a:extLst>
              <a:ext uri="{FF2B5EF4-FFF2-40B4-BE49-F238E27FC236}">
                <a16:creationId xmlns:a16="http://schemas.microsoft.com/office/drawing/2014/main" id="{91D4BF13-FEF8-6847-BD1B-D751112DA7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869856-63EF-664B-B6D1-4347CEFEB312}" type="datetimeFigureOut">
              <a:rPr lang="en-US" smtClean="0">
                <a:latin typeface="Arial Regular"/>
              </a:rPr>
              <a:t>12/8/22</a:t>
            </a:fld>
            <a:endParaRPr lang="en-US">
              <a:latin typeface="Arial Regular"/>
            </a:endParaRPr>
          </a:p>
        </p:txBody>
      </p:sp>
      <p:sp>
        <p:nvSpPr>
          <p:cNvPr id="4" name="Footer Placeholder 3">
            <a:extLst>
              <a:ext uri="{FF2B5EF4-FFF2-40B4-BE49-F238E27FC236}">
                <a16:creationId xmlns:a16="http://schemas.microsoft.com/office/drawing/2014/main" id="{2F4FBDD7-16D6-054A-8A98-281A3B7C50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Regular"/>
            </a:endParaRPr>
          </a:p>
        </p:txBody>
      </p:sp>
      <p:sp>
        <p:nvSpPr>
          <p:cNvPr id="5" name="Slide Number Placeholder 4">
            <a:extLst>
              <a:ext uri="{FF2B5EF4-FFF2-40B4-BE49-F238E27FC236}">
                <a16:creationId xmlns:a16="http://schemas.microsoft.com/office/drawing/2014/main" id="{E42406F2-82FA-EB49-BDED-F186357D5D1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DCF472-C139-3E41-873F-842C077DA286}" type="slidenum">
              <a:rPr lang="en-US" smtClean="0">
                <a:latin typeface="Arial Regular"/>
              </a:rPr>
              <a:t>‹#›</a:t>
            </a:fld>
            <a:endParaRPr lang="en-US">
              <a:latin typeface="Arial Regular"/>
            </a:endParaRPr>
          </a:p>
        </p:txBody>
      </p:sp>
    </p:spTree>
    <p:extLst>
      <p:ext uri="{BB962C8B-B14F-4D97-AF65-F5344CB8AC3E}">
        <p14:creationId xmlns:p14="http://schemas.microsoft.com/office/powerpoint/2010/main" val="30682926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C7103FDF-5845-2441-8890-D723FF5A85D0}" type="datetimeFigureOut">
              <a:rPr lang="en-US" smtClean="0"/>
              <a:pPr/>
              <a:t>12/8/22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FDCFA53-E6C0-FD4E-82A8-4284543D7962}" type="slidenum">
              <a:rPr lang="en-US" smtClean="0"/>
              <a:pPr/>
              <a:t>‹#›</a:t>
            </a:fld>
            <a:endParaRPr lang="en-US"/>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1</a:t>
            </a:fld>
            <a:endParaRPr lang="en-US"/>
          </a:p>
        </p:txBody>
      </p:sp>
    </p:spTree>
    <p:extLst>
      <p:ext uri="{BB962C8B-B14F-4D97-AF65-F5344CB8AC3E}">
        <p14:creationId xmlns:p14="http://schemas.microsoft.com/office/powerpoint/2010/main" val="3103346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D35193-C05C-4279-8845-E59698DB81F9}" type="slidenum">
              <a:rPr lang="en-US" smtClean="0"/>
              <a:t>79</a:t>
            </a:fld>
            <a:endParaRPr lang="en-US"/>
          </a:p>
        </p:txBody>
      </p:sp>
    </p:spTree>
    <p:extLst>
      <p:ext uri="{BB962C8B-B14F-4D97-AF65-F5344CB8AC3E}">
        <p14:creationId xmlns:p14="http://schemas.microsoft.com/office/powerpoint/2010/main" val="943470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2</a:t>
            </a:fld>
            <a:endParaRPr lang="en-US"/>
          </a:p>
        </p:txBody>
      </p:sp>
    </p:spTree>
    <p:extLst>
      <p:ext uri="{BB962C8B-B14F-4D97-AF65-F5344CB8AC3E}">
        <p14:creationId xmlns:p14="http://schemas.microsoft.com/office/powerpoint/2010/main" val="3795259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5</a:t>
            </a:fld>
            <a:endParaRPr lang="en-US"/>
          </a:p>
        </p:txBody>
      </p:sp>
    </p:spTree>
    <p:extLst>
      <p:ext uri="{BB962C8B-B14F-4D97-AF65-F5344CB8AC3E}">
        <p14:creationId xmlns:p14="http://schemas.microsoft.com/office/powerpoint/2010/main" val="3663901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9</a:t>
            </a:fld>
            <a:endParaRPr lang="en-US"/>
          </a:p>
        </p:txBody>
      </p:sp>
    </p:spTree>
    <p:extLst>
      <p:ext uri="{BB962C8B-B14F-4D97-AF65-F5344CB8AC3E}">
        <p14:creationId xmlns:p14="http://schemas.microsoft.com/office/powerpoint/2010/main" val="2196959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11</a:t>
            </a:fld>
            <a:endParaRPr lang="en-US"/>
          </a:p>
        </p:txBody>
      </p:sp>
    </p:spTree>
    <p:extLst>
      <p:ext uri="{BB962C8B-B14F-4D97-AF65-F5344CB8AC3E}">
        <p14:creationId xmlns:p14="http://schemas.microsoft.com/office/powerpoint/2010/main" val="2910472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49</a:t>
            </a:fld>
            <a:endParaRPr lang="en-US"/>
          </a:p>
        </p:txBody>
      </p:sp>
    </p:spTree>
    <p:extLst>
      <p:ext uri="{BB962C8B-B14F-4D97-AF65-F5344CB8AC3E}">
        <p14:creationId xmlns:p14="http://schemas.microsoft.com/office/powerpoint/2010/main" val="3262196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53</a:t>
            </a:fld>
            <a:endParaRPr lang="en-US"/>
          </a:p>
        </p:txBody>
      </p:sp>
    </p:spTree>
    <p:extLst>
      <p:ext uri="{BB962C8B-B14F-4D97-AF65-F5344CB8AC3E}">
        <p14:creationId xmlns:p14="http://schemas.microsoft.com/office/powerpoint/2010/main" val="335551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62</a:t>
            </a:fld>
            <a:endParaRPr lang="en-US"/>
          </a:p>
        </p:txBody>
      </p:sp>
    </p:spTree>
    <p:extLst>
      <p:ext uri="{BB962C8B-B14F-4D97-AF65-F5344CB8AC3E}">
        <p14:creationId xmlns:p14="http://schemas.microsoft.com/office/powerpoint/2010/main" val="3457259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D35193-C05C-4279-8845-E59698DB81F9}" type="slidenum">
              <a:rPr lang="en-US" smtClean="0"/>
              <a:t>67</a:t>
            </a:fld>
            <a:endParaRPr lang="en-US"/>
          </a:p>
        </p:txBody>
      </p:sp>
    </p:spTree>
    <p:extLst>
      <p:ext uri="{BB962C8B-B14F-4D97-AF65-F5344CB8AC3E}">
        <p14:creationId xmlns:p14="http://schemas.microsoft.com/office/powerpoint/2010/main" val="654553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bg1"/>
        </a:solidFill>
        <a:effectLst/>
      </p:bgPr>
    </p:bg>
    <p:spTree>
      <p:nvGrpSpPr>
        <p:cNvPr id="1" name=""/>
        <p:cNvGrpSpPr/>
        <p:nvPr/>
      </p:nvGrpSpPr>
      <p:grpSpPr>
        <a:xfrm>
          <a:off x="0" y="0"/>
          <a:ext cx="0" cy="0"/>
          <a:chOff x="0" y="0"/>
          <a:chExt cx="0" cy="0"/>
        </a:xfrm>
      </p:grpSpPr>
      <p:pic>
        <p:nvPicPr>
          <p:cNvPr id="2" name="Picture 2" descr="Recalibrating global data center energy-use estimates | Science">
            <a:extLst>
              <a:ext uri="{FF2B5EF4-FFF2-40B4-BE49-F238E27FC236}">
                <a16:creationId xmlns:a16="http://schemas.microsoft.com/office/drawing/2014/main" id="{5DA5E66C-D8AA-714D-5279-EF3A3BEC544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5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accent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7" name="Title 1">
            <a:extLst>
              <a:ext uri="{FF2B5EF4-FFF2-40B4-BE49-F238E27FC236}">
                <a16:creationId xmlns:a16="http://schemas.microsoft.com/office/drawing/2014/main" id="{02A41B34-1B59-0E48-A253-A7B35CA14AD9}"/>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208199" y="3683276"/>
            <a:ext cx="3273315" cy="371957"/>
          </a:xfrm>
          <a:prstGeom prst="rect">
            <a:avLst/>
          </a:prstGeom>
        </p:spPr>
        <p:txBody>
          <a:bodyPr>
            <a:noAutofit/>
          </a:bodyPr>
          <a:lstStyle>
            <a:lvl1pPr marL="0" indent="0">
              <a:lnSpc>
                <a:spcPct val="100000"/>
              </a:lnSpc>
              <a:buNone/>
              <a:defRPr sz="1800">
                <a:solidFill>
                  <a:schemeClr val="accent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7829657" y="3683276"/>
            <a:ext cx="3273426" cy="371957"/>
          </a:xfrm>
          <a:prstGeom prst="rect">
            <a:avLst/>
          </a:prstGeom>
        </p:spPr>
        <p:txBody>
          <a:bodyPr>
            <a:noAutofit/>
          </a:bodyPr>
          <a:lstStyle>
            <a:lvl1pPr marL="0" indent="0">
              <a:lnSpc>
                <a:spcPct val="100000"/>
              </a:lnSpc>
              <a:buNone/>
              <a:defRPr sz="1800">
                <a:solidFill>
                  <a:schemeClr val="accent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solidFill>
                  <a:schemeClr val="accent2"/>
                </a:solidFill>
              </a:defRPr>
            </a:lvl1pPr>
          </a:lstStyle>
          <a:p>
            <a:r>
              <a:rPr lang="en-US" dirty="0"/>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207246" y="2052471"/>
            <a:ext cx="2422978" cy="1625118"/>
          </a:xfrm>
          <a:prstGeom prst="rect">
            <a:avLst/>
          </a:prstGeom>
        </p:spPr>
        <p:txBody>
          <a:bodyPr anchor="ctr">
            <a:noAutofit/>
          </a:bodyPr>
          <a:lstStyle>
            <a:lvl1pPr marL="0" indent="0" algn="ctr">
              <a:buNone/>
              <a:defRPr sz="1800">
                <a:solidFill>
                  <a:schemeClr val="accent2"/>
                </a:solidFill>
              </a:defRPr>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7829657" y="2052471"/>
            <a:ext cx="2422978" cy="1625118"/>
          </a:xfrm>
          <a:prstGeom prst="rect">
            <a:avLst/>
          </a:prstGeom>
        </p:spPr>
        <p:txBody>
          <a:bodyPr anchor="ctr">
            <a:noAutofit/>
          </a:bodyPr>
          <a:lstStyle>
            <a:lvl1pPr marL="0" indent="0" algn="ctr">
              <a:buNone/>
              <a:defRPr sz="1800">
                <a:solidFill>
                  <a:schemeClr val="accent2"/>
                </a:solidFill>
              </a:defRPr>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solidFill>
                  <a:schemeClr val="accent2"/>
                </a:solidFill>
              </a:defRPr>
            </a:lvl1pPr>
            <a:lvl2pPr marL="461963" indent="-222250">
              <a:lnSpc>
                <a:spcPct val="90000"/>
              </a:lnSpc>
              <a:spcBef>
                <a:spcPts val="500"/>
              </a:spcBef>
              <a:tabLst/>
              <a:defRPr sz="1800">
                <a:solidFill>
                  <a:schemeClr val="accent2"/>
                </a:solidFill>
              </a:defRPr>
            </a:lvl2pPr>
            <a:lvl3pPr marL="690563" indent="-177800">
              <a:lnSpc>
                <a:spcPct val="90000"/>
              </a:lnSpc>
              <a:spcBef>
                <a:spcPts val="500"/>
              </a:spcBef>
              <a:tabLst/>
              <a:defRPr>
                <a:solidFill>
                  <a:schemeClr val="accent2"/>
                </a:solidFill>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208089" y="4060920"/>
            <a:ext cx="3273425" cy="2149379"/>
          </a:xfrm>
        </p:spPr>
        <p:txBody>
          <a:bodyPr/>
          <a:lstStyle>
            <a:lvl1pPr marL="230188" indent="-230188">
              <a:lnSpc>
                <a:spcPct val="100000"/>
              </a:lnSpc>
              <a:spcBef>
                <a:spcPts val="1000"/>
              </a:spcBef>
              <a:buFont typeface="Arial" panose="020B0604020202020204" pitchFamily="34" charset="0"/>
              <a:buChar char="•"/>
              <a:tabLst/>
              <a:defRPr sz="1800">
                <a:solidFill>
                  <a:schemeClr val="accent2"/>
                </a:solidFill>
              </a:defRPr>
            </a:lvl1pPr>
            <a:lvl2pPr marL="461963" indent="-222250">
              <a:lnSpc>
                <a:spcPct val="90000"/>
              </a:lnSpc>
              <a:spcBef>
                <a:spcPts val="500"/>
              </a:spcBef>
              <a:tabLst/>
              <a:defRPr sz="1800">
                <a:solidFill>
                  <a:schemeClr val="accent2"/>
                </a:solidFill>
              </a:defRPr>
            </a:lvl2pPr>
            <a:lvl3pPr marL="690563" indent="-177800">
              <a:lnSpc>
                <a:spcPct val="90000"/>
              </a:lnSpc>
              <a:spcBef>
                <a:spcPts val="500"/>
              </a:spcBef>
              <a:tabLst/>
              <a:defRPr>
                <a:solidFill>
                  <a:schemeClr val="accent2"/>
                </a:solidFill>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7829658" y="4060920"/>
            <a:ext cx="3273425" cy="2149379"/>
          </a:xfrm>
        </p:spPr>
        <p:txBody>
          <a:bodyPr/>
          <a:lstStyle>
            <a:lvl1pPr marL="230188" indent="-230188">
              <a:lnSpc>
                <a:spcPct val="100000"/>
              </a:lnSpc>
              <a:spcBef>
                <a:spcPts val="1000"/>
              </a:spcBef>
              <a:buFont typeface="Arial" panose="020B0604020202020204" pitchFamily="34" charset="0"/>
              <a:buChar char="•"/>
              <a:tabLst/>
              <a:defRPr sz="1800">
                <a:solidFill>
                  <a:schemeClr val="accent2"/>
                </a:solidFill>
              </a:defRPr>
            </a:lvl1pPr>
            <a:lvl2pPr marL="461963" indent="-222250">
              <a:lnSpc>
                <a:spcPct val="90000"/>
              </a:lnSpc>
              <a:spcBef>
                <a:spcPts val="500"/>
              </a:spcBef>
              <a:tabLst/>
              <a:defRPr sz="1800">
                <a:solidFill>
                  <a:schemeClr val="accent2"/>
                </a:solidFill>
              </a:defRPr>
            </a:lvl2pPr>
            <a:lvl3pPr marL="690563" indent="-177800">
              <a:lnSpc>
                <a:spcPct val="90000"/>
              </a:lnSpc>
              <a:spcBef>
                <a:spcPts val="500"/>
              </a:spcBef>
              <a:tabLst/>
              <a:defRPr>
                <a:solidFill>
                  <a:schemeClr val="accent2"/>
                </a:solidFill>
              </a:defRPr>
            </a:lvl3pPr>
          </a:lstStyle>
          <a:p>
            <a:pPr lvl="0"/>
            <a:r>
              <a:rPr lang="en-US"/>
              <a:t>Edit Master text styles</a:t>
            </a:r>
          </a:p>
          <a:p>
            <a:pPr lvl="1"/>
            <a:r>
              <a:rPr lang="en-US"/>
              <a:t>Second level</a:t>
            </a:r>
          </a:p>
          <a:p>
            <a:pPr lvl="2"/>
            <a:r>
              <a:rPr lang="en-US"/>
              <a:t>Third level</a:t>
            </a:r>
          </a:p>
        </p:txBody>
      </p:sp>
      <p:sp>
        <p:nvSpPr>
          <p:cNvPr id="19" name="Text Placeholder 12">
            <a:extLst>
              <a:ext uri="{FF2B5EF4-FFF2-40B4-BE49-F238E27FC236}">
                <a16:creationId xmlns:a16="http://schemas.microsoft.com/office/drawing/2014/main" id="{BF0A7E6C-F96D-174D-AA27-A836523FA9D3}"/>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2130055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grpSp>
        <p:nvGrpSpPr>
          <p:cNvPr id="71" name="Gruppieren 6">
            <a:extLst>
              <a:ext uri="{FF2B5EF4-FFF2-40B4-BE49-F238E27FC236}">
                <a16:creationId xmlns:a16="http://schemas.microsoft.com/office/drawing/2014/main" id="{0E350D8E-F3C0-CA4B-AAEA-810E02ADAD8E}"/>
              </a:ext>
            </a:extLst>
          </p:cNvPr>
          <p:cNvGrpSpPr/>
          <p:nvPr userDrawn="1"/>
        </p:nvGrpSpPr>
        <p:grpSpPr>
          <a:xfrm>
            <a:off x="587877" y="2056686"/>
            <a:ext cx="10480915" cy="4148046"/>
            <a:chOff x="540000" y="1618968"/>
            <a:chExt cx="11263321" cy="4457700"/>
          </a:xfrm>
        </p:grpSpPr>
        <p:grpSp>
          <p:nvGrpSpPr>
            <p:cNvPr id="72" name="TIMELINE">
              <a:extLst>
                <a:ext uri="{FF2B5EF4-FFF2-40B4-BE49-F238E27FC236}">
                  <a16:creationId xmlns:a16="http://schemas.microsoft.com/office/drawing/2014/main" id="{C1D6EE86-9A6C-0F45-BE85-2AFA67CD214C}"/>
                </a:ext>
              </a:extLst>
            </p:cNvPr>
            <p:cNvGrpSpPr/>
            <p:nvPr/>
          </p:nvGrpSpPr>
          <p:grpSpPr bwMode="gray">
            <a:xfrm>
              <a:off x="540000" y="3591297"/>
              <a:ext cx="11263321" cy="520049"/>
              <a:chOff x="540000" y="3400125"/>
              <a:chExt cx="11263321" cy="520049"/>
            </a:xfrm>
          </p:grpSpPr>
          <p:sp>
            <p:nvSpPr>
              <p:cNvPr id="79" name="Arrow 1">
                <a:extLst>
                  <a:ext uri="{FF2B5EF4-FFF2-40B4-BE49-F238E27FC236}">
                    <a16:creationId xmlns:a16="http://schemas.microsoft.com/office/drawing/2014/main" id="{6CBC12B2-7E56-1845-BB60-CFBF6136377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80" name="Arrow 2">
                <a:extLst>
                  <a:ext uri="{FF2B5EF4-FFF2-40B4-BE49-F238E27FC236}">
                    <a16:creationId xmlns:a16="http://schemas.microsoft.com/office/drawing/2014/main" id="{B4A6569F-2922-DF4A-B892-DEACBC595652}"/>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81" name="Arrow 3">
                <a:extLst>
                  <a:ext uri="{FF2B5EF4-FFF2-40B4-BE49-F238E27FC236}">
                    <a16:creationId xmlns:a16="http://schemas.microsoft.com/office/drawing/2014/main" id="{46B5FD33-6012-3B48-AD49-306382B33E7B}"/>
                  </a:ext>
                </a:extLst>
              </p:cNvPr>
              <p:cNvSpPr>
                <a:spLocks noChangeArrowheads="1"/>
              </p:cNvSpPr>
              <p:nvPr userDrawn="1"/>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82" name="Arrow 4">
                <a:extLst>
                  <a:ext uri="{FF2B5EF4-FFF2-40B4-BE49-F238E27FC236}">
                    <a16:creationId xmlns:a16="http://schemas.microsoft.com/office/drawing/2014/main" id="{4BBD97CF-C378-C447-97A9-6453F083952B}"/>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83" name="Arrow 5">
                <a:extLst>
                  <a:ext uri="{FF2B5EF4-FFF2-40B4-BE49-F238E27FC236}">
                    <a16:creationId xmlns:a16="http://schemas.microsoft.com/office/drawing/2014/main" id="{4E377499-6375-3D42-B65B-67CCC1FE4075}"/>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84" name="Arrow 6">
                <a:extLst>
                  <a:ext uri="{FF2B5EF4-FFF2-40B4-BE49-F238E27FC236}">
                    <a16:creationId xmlns:a16="http://schemas.microsoft.com/office/drawing/2014/main" id="{F89FBF72-02DE-CB41-B801-D1CD5371B605}"/>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73" name="Line">
              <a:extLst>
                <a:ext uri="{FF2B5EF4-FFF2-40B4-BE49-F238E27FC236}">
                  <a16:creationId xmlns:a16="http://schemas.microsoft.com/office/drawing/2014/main" id="{B61DAF7C-F5FA-CA4D-9673-327185B46F53}"/>
                </a:ext>
              </a:extLst>
            </p:cNvPr>
            <p:cNvSpPr>
              <a:spLocks noChangeShapeType="1"/>
            </p:cNvSpPr>
            <p:nvPr/>
          </p:nvSpPr>
          <p:spPr bwMode="gray">
            <a:xfrm flipV="1">
              <a:off x="540000" y="1618968"/>
              <a:ext cx="0" cy="1704203"/>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4" name="Line">
              <a:extLst>
                <a:ext uri="{FF2B5EF4-FFF2-40B4-BE49-F238E27FC236}">
                  <a16:creationId xmlns:a16="http://schemas.microsoft.com/office/drawing/2014/main" id="{E9B19F07-92B6-5C42-ABB9-F674CE75A242}"/>
                </a:ext>
              </a:extLst>
            </p:cNvPr>
            <p:cNvSpPr>
              <a:spLocks noChangeShapeType="1"/>
            </p:cNvSpPr>
            <p:nvPr/>
          </p:nvSpPr>
          <p:spPr bwMode="gray">
            <a:xfrm flipV="1">
              <a:off x="2374962"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5" name="Line">
              <a:extLst>
                <a:ext uri="{FF2B5EF4-FFF2-40B4-BE49-F238E27FC236}">
                  <a16:creationId xmlns:a16="http://schemas.microsoft.com/office/drawing/2014/main" id="{35FCBCBC-F2B9-3543-A9DD-F8CD7B74C5D1}"/>
                </a:ext>
              </a:extLst>
            </p:cNvPr>
            <p:cNvSpPr>
              <a:spLocks noChangeShapeType="1"/>
            </p:cNvSpPr>
            <p:nvPr/>
          </p:nvSpPr>
          <p:spPr bwMode="gray">
            <a:xfrm flipV="1">
              <a:off x="4209922" y="1618969"/>
              <a:ext cx="0" cy="1704202"/>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6" name="Line">
              <a:extLst>
                <a:ext uri="{FF2B5EF4-FFF2-40B4-BE49-F238E27FC236}">
                  <a16:creationId xmlns:a16="http://schemas.microsoft.com/office/drawing/2014/main" id="{68DD63D8-FB93-F845-B7A1-AC1EF3EADD6F}"/>
                </a:ext>
              </a:extLst>
            </p:cNvPr>
            <p:cNvSpPr>
              <a:spLocks noChangeShapeType="1"/>
            </p:cNvSpPr>
            <p:nvPr userDrawn="1"/>
          </p:nvSpPr>
          <p:spPr bwMode="gray">
            <a:xfrm flipV="1">
              <a:off x="7879844" y="1618969"/>
              <a:ext cx="0" cy="1704202"/>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7" name="Line">
              <a:extLst>
                <a:ext uri="{FF2B5EF4-FFF2-40B4-BE49-F238E27FC236}">
                  <a16:creationId xmlns:a16="http://schemas.microsoft.com/office/drawing/2014/main" id="{20FC4EF6-A10C-9A46-B66D-5AE14AA1F8B9}"/>
                </a:ext>
              </a:extLst>
            </p:cNvPr>
            <p:cNvSpPr>
              <a:spLocks noChangeShapeType="1"/>
            </p:cNvSpPr>
            <p:nvPr/>
          </p:nvSpPr>
          <p:spPr bwMode="gray">
            <a:xfrm flipV="1">
              <a:off x="6044883"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8" name="Line">
              <a:extLst>
                <a:ext uri="{FF2B5EF4-FFF2-40B4-BE49-F238E27FC236}">
                  <a16:creationId xmlns:a16="http://schemas.microsoft.com/office/drawing/2014/main" id="{B53E7C68-5F8A-074A-8FEF-5E5D36086A2B}"/>
                </a:ext>
              </a:extLst>
            </p:cNvPr>
            <p:cNvSpPr>
              <a:spLocks noChangeShapeType="1"/>
            </p:cNvSpPr>
            <p:nvPr/>
          </p:nvSpPr>
          <p:spPr bwMode="gray">
            <a:xfrm flipV="1">
              <a:off x="9714804" y="4381572"/>
              <a:ext cx="0" cy="169509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gr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4" name="Text Placeholder 3">
            <a:extLst>
              <a:ext uri="{FF2B5EF4-FFF2-40B4-BE49-F238E27FC236}">
                <a16:creationId xmlns:a16="http://schemas.microsoft.com/office/drawing/2014/main" id="{E6107375-C0EA-E340-A9AC-A77865E20F61}"/>
              </a:ext>
            </a:extLst>
          </p:cNvPr>
          <p:cNvSpPr>
            <a:spLocks noGrp="1"/>
          </p:cNvSpPr>
          <p:nvPr>
            <p:ph type="body" sz="quarter" idx="12" hasCustomPrompt="1"/>
          </p:nvPr>
        </p:nvSpPr>
        <p:spPr>
          <a:xfrm>
            <a:off x="5878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5" name="Text Placeholder 3">
            <a:extLst>
              <a:ext uri="{FF2B5EF4-FFF2-40B4-BE49-F238E27FC236}">
                <a16:creationId xmlns:a16="http://schemas.microsoft.com/office/drawing/2014/main" id="{6F15CF82-2CD0-2E4F-B34F-AC86E00A5A1F}"/>
              </a:ext>
            </a:extLst>
          </p:cNvPr>
          <p:cNvSpPr>
            <a:spLocks noGrp="1"/>
          </p:cNvSpPr>
          <p:nvPr>
            <p:ph type="body" sz="quarter" idx="13" hasCustomPrompt="1"/>
          </p:nvPr>
        </p:nvSpPr>
        <p:spPr>
          <a:xfrm>
            <a:off x="40041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6" name="Text Placeholder 3">
            <a:extLst>
              <a:ext uri="{FF2B5EF4-FFF2-40B4-BE49-F238E27FC236}">
                <a16:creationId xmlns:a16="http://schemas.microsoft.com/office/drawing/2014/main" id="{F4B466D3-DE16-C74A-9FA5-31292178F93C}"/>
              </a:ext>
            </a:extLst>
          </p:cNvPr>
          <p:cNvSpPr>
            <a:spLocks noGrp="1"/>
          </p:cNvSpPr>
          <p:nvPr>
            <p:ph type="body" sz="quarter" idx="14" hasCustomPrompt="1"/>
          </p:nvPr>
        </p:nvSpPr>
        <p:spPr>
          <a:xfrm>
            <a:off x="7420477" y="2057400"/>
            <a:ext cx="1943438" cy="1416050"/>
          </a:xfrm>
          <a:prstGeom prst="rect">
            <a:avLst/>
          </a:prstGeom>
        </p:spPr>
        <p:txBody>
          <a:bodyPr vert="horz">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7" name="Text Placeholder 3">
            <a:extLst>
              <a:ext uri="{FF2B5EF4-FFF2-40B4-BE49-F238E27FC236}">
                <a16:creationId xmlns:a16="http://schemas.microsoft.com/office/drawing/2014/main" id="{AD72481F-6EA1-0D47-A9D4-5D946615D333}"/>
              </a:ext>
            </a:extLst>
          </p:cNvPr>
          <p:cNvSpPr>
            <a:spLocks noGrp="1"/>
          </p:cNvSpPr>
          <p:nvPr>
            <p:ph type="body" sz="quarter" idx="15" hasCustomPrompt="1"/>
          </p:nvPr>
        </p:nvSpPr>
        <p:spPr>
          <a:xfrm>
            <a:off x="23150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8" name="Text Placeholder 3">
            <a:extLst>
              <a:ext uri="{FF2B5EF4-FFF2-40B4-BE49-F238E27FC236}">
                <a16:creationId xmlns:a16="http://schemas.microsoft.com/office/drawing/2014/main" id="{3052959B-018D-4545-8E2B-93429D9EB3F1}"/>
              </a:ext>
            </a:extLst>
          </p:cNvPr>
          <p:cNvSpPr>
            <a:spLocks noGrp="1"/>
          </p:cNvSpPr>
          <p:nvPr>
            <p:ph type="body" sz="quarter" idx="16" hasCustomPrompt="1"/>
          </p:nvPr>
        </p:nvSpPr>
        <p:spPr>
          <a:xfrm>
            <a:off x="57313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69" name="Text Placeholder 3">
            <a:extLst>
              <a:ext uri="{FF2B5EF4-FFF2-40B4-BE49-F238E27FC236}">
                <a16:creationId xmlns:a16="http://schemas.microsoft.com/office/drawing/2014/main" id="{639A20CE-0D6D-EA4E-997F-B0B0A659F909}"/>
              </a:ext>
            </a:extLst>
          </p:cNvPr>
          <p:cNvSpPr>
            <a:spLocks noGrp="1"/>
          </p:cNvSpPr>
          <p:nvPr>
            <p:ph type="body" sz="quarter" idx="17" hasCustomPrompt="1"/>
          </p:nvPr>
        </p:nvSpPr>
        <p:spPr>
          <a:xfrm>
            <a:off x="9147677" y="4762500"/>
            <a:ext cx="1943438" cy="1416050"/>
          </a:xfrm>
          <a:prstGeom prst="rect">
            <a:avLst/>
          </a:prstGeom>
        </p:spPr>
        <p:txBody>
          <a:bodyPr vert="horz" anchor="b">
            <a:noAutofit/>
          </a:bodyPr>
          <a:lstStyle>
            <a:lvl1pPr marL="0" indent="0">
              <a:lnSpc>
                <a:spcPct val="90000"/>
              </a:lnSpc>
              <a:spcAft>
                <a:spcPts val="750"/>
              </a:spcAft>
              <a:buNone/>
              <a:defRPr sz="1600" b="0">
                <a:solidFill>
                  <a:srgbClr val="737373"/>
                </a:solidFill>
              </a:defRPr>
            </a:lvl1pPr>
            <a:lvl2pPr marL="457200" indent="0">
              <a:buNone/>
              <a:defRPr sz="1600"/>
            </a:lvl2pPr>
          </a:lstStyle>
          <a:p>
            <a:pPr>
              <a:lnSpc>
                <a:spcPct val="90000"/>
              </a:lnSpc>
              <a:spcAft>
                <a:spcPts val="750"/>
              </a:spcAft>
            </a:pPr>
            <a:r>
              <a:rPr lang="en-US" sz="2000" b="1" dirty="0">
                <a:solidFill>
                  <a:srgbClr val="3C3C3B"/>
                </a:solidFill>
              </a:rPr>
              <a:t>Description</a:t>
            </a:r>
          </a:p>
          <a:p>
            <a:pPr>
              <a:lnSpc>
                <a:spcPct val="90000"/>
              </a:lnSpc>
              <a:spcAft>
                <a:spcPts val="750"/>
              </a:spcAft>
            </a:pPr>
            <a:r>
              <a:rPr lang="en-US" sz="1600" dirty="0">
                <a:solidFill>
                  <a:srgbClr val="3C3C3B"/>
                </a:solidFill>
              </a:rPr>
              <a:t>This is a placeholder text. </a:t>
            </a:r>
          </a:p>
        </p:txBody>
      </p:sp>
      <p:sp>
        <p:nvSpPr>
          <p:cNvPr id="85" name="Text Placeholder 12">
            <a:extLst>
              <a:ext uri="{FF2B5EF4-FFF2-40B4-BE49-F238E27FC236}">
                <a16:creationId xmlns:a16="http://schemas.microsoft.com/office/drawing/2014/main" id="{03E96EA5-1DA7-594B-95A9-739E8D4F5F0E}"/>
              </a:ext>
            </a:extLst>
          </p:cNvPr>
          <p:cNvSpPr>
            <a:spLocks noGrp="1"/>
          </p:cNvSpPr>
          <p:nvPr>
            <p:ph type="body" sz="quarter" idx="11" hasCustomPrompt="1"/>
          </p:nvPr>
        </p:nvSpPr>
        <p:spPr>
          <a:xfrm>
            <a:off x="586740" y="1120581"/>
            <a:ext cx="10516342" cy="479619"/>
          </a:xfrm>
          <a:prstGeom prst="rect">
            <a:avLst/>
          </a:prstGeom>
        </p:spPr>
        <p:txBody>
          <a:bodyPr>
            <a:noAutofit/>
          </a:bodyPr>
          <a:lstStyle>
            <a:lvl1pPr marL="0" indent="0">
              <a:lnSpc>
                <a:spcPct val="100000"/>
              </a:lnSpc>
              <a:spcBef>
                <a:spcPts val="400"/>
              </a:spcBef>
              <a:buNone/>
              <a:defRPr sz="2500">
                <a:solidFill>
                  <a:schemeClr val="tx2"/>
                </a:solidFill>
              </a:defRPr>
            </a:lvl1pPr>
          </a:lstStyle>
          <a:p>
            <a:pPr lvl="0"/>
            <a:r>
              <a:rPr lang="en-US" dirty="0"/>
              <a:t>Subtitle Placeholder</a:t>
            </a:r>
          </a:p>
        </p:txBody>
      </p:sp>
    </p:spTree>
    <p:extLst>
      <p:ext uri="{BB962C8B-B14F-4D97-AF65-F5344CB8AC3E}">
        <p14:creationId xmlns:p14="http://schemas.microsoft.com/office/powerpoint/2010/main" val="4085288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nd Slid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C7F7CF2-A577-2546-9316-0CC2160E4A6F}"/>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2" name="Rectangle 21">
            <a:extLst>
              <a:ext uri="{FF2B5EF4-FFF2-40B4-BE49-F238E27FC236}">
                <a16:creationId xmlns:a16="http://schemas.microsoft.com/office/drawing/2014/main" id="{2FF2EC81-72AE-A74F-A934-235E12C98EA9}"/>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5" name="TextBox 14">
            <a:extLst>
              <a:ext uri="{FF2B5EF4-FFF2-40B4-BE49-F238E27FC236}">
                <a16:creationId xmlns:a16="http://schemas.microsoft.com/office/drawing/2014/main" id="{12A0EDCA-D6E9-4749-ADC1-6D9106036384}"/>
              </a:ext>
            </a:extLst>
          </p:cNvPr>
          <p:cNvSpPr txBox="1"/>
          <p:nvPr/>
        </p:nvSpPr>
        <p:spPr>
          <a:xfrm>
            <a:off x="-3200" y="5992626"/>
            <a:ext cx="12195200" cy="294632"/>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000" b="1">
                <a:solidFill>
                  <a:schemeClr val="bg2"/>
                </a:solidFill>
                <a:latin typeface="Arial" panose="020B0604020202020204" pitchFamily="34" charset="0"/>
                <a:cs typeface="Arial" panose="020B0604020202020204" pitchFamily="34" charset="0"/>
              </a:rPr>
              <a:t>©2018 Teradata</a:t>
            </a:r>
            <a:endParaRPr lang="en-US" sz="1000" b="1">
              <a:solidFill>
                <a:schemeClr val="bg2"/>
              </a:solidFill>
              <a:effectLst/>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Tree>
    <p:extLst>
      <p:ext uri="{BB962C8B-B14F-4D97-AF65-F5344CB8AC3E}">
        <p14:creationId xmlns:p14="http://schemas.microsoft.com/office/powerpoint/2010/main" val="40280665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Segue photo">
    <p:spTree>
      <p:nvGrpSpPr>
        <p:cNvPr id="1" name=""/>
        <p:cNvGrpSpPr/>
        <p:nvPr/>
      </p:nvGrpSpPr>
      <p:grpSpPr>
        <a:xfrm>
          <a:off x="0" y="0"/>
          <a:ext cx="0" cy="0"/>
          <a:chOff x="0" y="0"/>
          <a:chExt cx="0" cy="0"/>
        </a:xfrm>
      </p:grpSpPr>
      <p:sp>
        <p:nvSpPr>
          <p:cNvPr id="9" name="Picture Placeholder 10"/>
          <p:cNvSpPr>
            <a:spLocks noGrp="1"/>
          </p:cNvSpPr>
          <p:nvPr>
            <p:ph type="pic" sz="quarter" idx="12"/>
          </p:nvPr>
        </p:nvSpPr>
        <p:spPr>
          <a:xfrm>
            <a:off x="0" y="0"/>
            <a:ext cx="12192000" cy="6858000"/>
          </a:xfrm>
        </p:spPr>
        <p:txBody>
          <a:bodyPr/>
          <a:lstStyle>
            <a:lvl1pPr marL="0" indent="0" algn="ctr">
              <a:buNone/>
              <a:defRPr sz="1867"/>
            </a:lvl1pPr>
          </a:lstStyle>
          <a:p>
            <a:r>
              <a:rPr lang="en-US" dirty="0"/>
              <a:t>Drag picture to placeholder or click icon to add</a:t>
            </a:r>
          </a:p>
        </p:txBody>
      </p:sp>
      <p:sp>
        <p:nvSpPr>
          <p:cNvPr id="8" name="Text Placeholder 9"/>
          <p:cNvSpPr>
            <a:spLocks noGrp="1"/>
          </p:cNvSpPr>
          <p:nvPr>
            <p:ph type="body" sz="quarter" idx="10" hasCustomPrompt="1"/>
          </p:nvPr>
        </p:nvSpPr>
        <p:spPr bwMode="gray">
          <a:xfrm>
            <a:off x="0" y="3035047"/>
            <a:ext cx="12192000" cy="787908"/>
          </a:xfrm>
          <a:solidFill>
            <a:schemeClr val="accent1">
              <a:alpha val="90000"/>
            </a:schemeClr>
          </a:solidFill>
        </p:spPr>
        <p:txBody>
          <a:bodyPr wrap="square" lIns="182880" tIns="182880" rIns="182880" bIns="182880" anchor="ctr" anchorCtr="0">
            <a:spAutoFit/>
          </a:bodyPr>
          <a:lstStyle>
            <a:lvl1pPr marL="0" indent="0" algn="ctr">
              <a:lnSpc>
                <a:spcPct val="85000"/>
              </a:lnSpc>
              <a:spcBef>
                <a:spcPts val="267"/>
              </a:spcBef>
              <a:spcAft>
                <a:spcPts val="267"/>
              </a:spcAft>
              <a:buFont typeface="Arial" panose="020B0604020202020204" pitchFamily="34" charset="0"/>
              <a:buChar char="​"/>
              <a:tabLst/>
              <a:defRPr sz="3200" b="1">
                <a:solidFill>
                  <a:schemeClr val="bg1"/>
                </a:solidFill>
              </a:defRPr>
            </a:lvl1pPr>
            <a:lvl2pPr marL="0" indent="0" algn="ctr">
              <a:lnSpc>
                <a:spcPct val="85000"/>
              </a:lnSpc>
              <a:spcBef>
                <a:spcPts val="0"/>
              </a:spcBef>
              <a:spcAft>
                <a:spcPts val="267"/>
              </a:spcAft>
              <a:buFont typeface="Arial" panose="020B0604020202020204" pitchFamily="34" charset="0"/>
              <a:buChar char="​"/>
              <a:defRPr sz="2400" b="1">
                <a:solidFill>
                  <a:schemeClr val="bg1"/>
                </a:solidFill>
              </a:defRPr>
            </a:lvl2pPr>
            <a:lvl3pPr marL="0" indent="0" algn="ctr">
              <a:lnSpc>
                <a:spcPct val="85000"/>
              </a:lnSpc>
              <a:spcBef>
                <a:spcPts val="800"/>
              </a:spcBef>
              <a:spcAft>
                <a:spcPts val="267"/>
              </a:spcAft>
              <a:buFont typeface="Arial" panose="020B0604020202020204" pitchFamily="34" charset="0"/>
              <a:buChar char="​"/>
              <a:defRPr sz="1867" b="1">
                <a:solidFill>
                  <a:schemeClr val="bg1"/>
                </a:solidFill>
              </a:defRPr>
            </a:lvl3pPr>
            <a:lvl4pPr marL="0" indent="0" algn="ctr">
              <a:lnSpc>
                <a:spcPct val="85000"/>
              </a:lnSpc>
              <a:spcBef>
                <a:spcPts val="267"/>
              </a:spcBef>
              <a:spcAft>
                <a:spcPts val="267"/>
              </a:spcAft>
              <a:buFont typeface="Arial" panose="020B0604020202020204" pitchFamily="34" charset="0"/>
              <a:buChar char="​"/>
              <a:defRPr sz="1867" b="0">
                <a:solidFill>
                  <a:schemeClr val="bg1"/>
                </a:solidFill>
              </a:defRPr>
            </a:lvl4pPr>
            <a:lvl5pPr marL="0" indent="0" algn="ctr">
              <a:lnSpc>
                <a:spcPct val="85000"/>
              </a:lnSpc>
              <a:spcBef>
                <a:spcPts val="267"/>
              </a:spcBef>
              <a:spcAft>
                <a:spcPts val="267"/>
              </a:spcAft>
              <a:buFont typeface="Arial" panose="020B0604020202020204" pitchFamily="34" charset="0"/>
              <a:buChar char="​"/>
              <a:defRPr sz="1867" b="0">
                <a:solidFill>
                  <a:schemeClr val="bg1"/>
                </a:solidFill>
              </a:defRPr>
            </a:lvl5pPr>
            <a:lvl6pPr marL="0" indent="0" algn="ctr">
              <a:lnSpc>
                <a:spcPct val="85000"/>
              </a:lnSpc>
              <a:spcBef>
                <a:spcPts val="267"/>
              </a:spcBef>
              <a:spcAft>
                <a:spcPts val="267"/>
              </a:spcAft>
              <a:buFont typeface="Arial" panose="020B0604020202020204" pitchFamily="34" charset="0"/>
              <a:buChar char="​"/>
              <a:defRPr sz="1867" b="0">
                <a:solidFill>
                  <a:schemeClr val="bg1"/>
                </a:solidFill>
              </a:defRPr>
            </a:lvl6pPr>
            <a:lvl7pPr marL="0" indent="0" algn="ctr">
              <a:lnSpc>
                <a:spcPct val="85000"/>
              </a:lnSpc>
              <a:spcBef>
                <a:spcPts val="267"/>
              </a:spcBef>
              <a:spcAft>
                <a:spcPts val="267"/>
              </a:spcAft>
              <a:buFont typeface="Arial" panose="020B0604020202020204" pitchFamily="34" charset="0"/>
              <a:buChar char="​"/>
              <a:defRPr sz="1867" b="0">
                <a:solidFill>
                  <a:schemeClr val="bg1"/>
                </a:solidFill>
              </a:defRPr>
            </a:lvl7pPr>
            <a:lvl8pPr marL="0" indent="0" algn="ctr">
              <a:lnSpc>
                <a:spcPct val="85000"/>
              </a:lnSpc>
              <a:spcBef>
                <a:spcPts val="267"/>
              </a:spcBef>
              <a:spcAft>
                <a:spcPts val="267"/>
              </a:spcAft>
              <a:buFont typeface="Arial" panose="020B0604020202020204" pitchFamily="34" charset="0"/>
              <a:buChar char="​"/>
              <a:defRPr sz="1867" b="0">
                <a:solidFill>
                  <a:schemeClr val="bg1"/>
                </a:solidFill>
              </a:defRPr>
            </a:lvl8pPr>
            <a:lvl9pPr marL="0" indent="0" algn="ctr">
              <a:lnSpc>
                <a:spcPct val="85000"/>
              </a:lnSpc>
              <a:spcBef>
                <a:spcPts val="267"/>
              </a:spcBef>
              <a:spcAft>
                <a:spcPts val="267"/>
              </a:spcAft>
              <a:buFont typeface="Arial" panose="020B0604020202020204" pitchFamily="34" charset="0"/>
              <a:buChar char="​"/>
              <a:defRPr sz="1867" b="0">
                <a:solidFill>
                  <a:schemeClr val="bg1"/>
                </a:solidFill>
              </a:defRPr>
            </a:lvl9pPr>
          </a:lstStyle>
          <a:p>
            <a:pPr lvl="0"/>
            <a:r>
              <a:rPr lang="en-US" dirty="0"/>
              <a:t>Click to Edit Master Text Styles</a:t>
            </a:r>
          </a:p>
        </p:txBody>
      </p:sp>
    </p:spTree>
    <p:extLst>
      <p:ext uri="{BB962C8B-B14F-4D97-AF65-F5344CB8AC3E}">
        <p14:creationId xmlns:p14="http://schemas.microsoft.com/office/powerpoint/2010/main" val="4184361870"/>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4038600" y="6454273"/>
            <a:ext cx="4114800" cy="169277"/>
          </a:xfrm>
          <a:prstGeom prst="rect">
            <a:avLst/>
          </a:prstGeom>
        </p:spPr>
        <p:txBody>
          <a:bodyPr/>
          <a:lstStyle/>
          <a:p>
            <a:endParaRPr lang="en-US"/>
          </a:p>
        </p:txBody>
      </p:sp>
    </p:spTree>
    <p:extLst>
      <p:ext uri="{BB962C8B-B14F-4D97-AF65-F5344CB8AC3E}">
        <p14:creationId xmlns:p14="http://schemas.microsoft.com/office/powerpoint/2010/main" val="407497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05421" y="119999"/>
            <a:ext cx="10515600" cy="715294"/>
          </a:xfrm>
        </p:spPr>
        <p:txBody>
          <a:bodyPr/>
          <a:lstStyle/>
          <a:p>
            <a:r>
              <a:rPr lang="en-US" dirty="0"/>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87375" y="973015"/>
            <a:ext cx="6988175" cy="5237285"/>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4081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B206701-FB2B-2243-9AF5-4D541356F370}"/>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87375" y="1600200"/>
            <a:ext cx="6988175" cy="461010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6987433" cy="715294"/>
          </a:xfrm>
        </p:spPr>
        <p:txBody>
          <a:bodyPr anchor="b">
            <a:noAutofit/>
          </a:bodyPr>
          <a:lstStyle>
            <a:lvl1pPr>
              <a:defRPr lang="en-US" b="1" smtClean="0">
                <a:solidFill>
                  <a:schemeClr val="accent1"/>
                </a:solidFill>
                <a:effectLst/>
              </a:defRPr>
            </a:lvl1pPr>
          </a:lstStyle>
          <a:p>
            <a:r>
              <a:rPr lang="en-US" dirty="0"/>
              <a:t>Agenda</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355013" y="293688"/>
            <a:ext cx="3532187" cy="6254750"/>
          </a:xfrm>
          <a:prstGeom prst="rect">
            <a:avLst/>
          </a:prstGeom>
        </p:spPr>
        <p:txBody>
          <a:bodyPr anchor="ctr">
            <a:normAutofit/>
          </a:bodyPr>
          <a:lstStyle>
            <a:lvl1pPr marL="0" indent="0" algn="ctr">
              <a:buNone/>
              <a:defRPr sz="2100">
                <a:solidFill>
                  <a:schemeClr val="accent2"/>
                </a:solidFill>
              </a:defRPr>
            </a:lvl1pPr>
          </a:lstStyle>
          <a:p>
            <a:r>
              <a:rPr lang="en-US" dirty="0"/>
              <a:t>Drag image here or click the icon to prompt image insert</a:t>
            </a:r>
          </a:p>
        </p:txBody>
      </p:sp>
    </p:spTree>
    <p:extLst>
      <p:ext uri="{BB962C8B-B14F-4D97-AF65-F5344CB8AC3E}">
        <p14:creationId xmlns:p14="http://schemas.microsoft.com/office/powerpoint/2010/main" val="793727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87375" y="914400"/>
            <a:ext cx="11331909" cy="529590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496577" y="79997"/>
            <a:ext cx="10515600" cy="715294"/>
          </a:xfrm>
        </p:spPr>
        <p:txBody>
          <a:bodyPr anchor="b">
            <a:noAutofit/>
          </a:bodyPr>
          <a:lstStyle>
            <a:lvl1pPr>
              <a:defRPr lang="en-US" b="1" smtClean="0">
                <a:solidFill>
                  <a:schemeClr val="accent1"/>
                </a:solidFill>
                <a:effectLst/>
              </a:defRPr>
            </a:lvl1pPr>
          </a:lstStyle>
          <a:p>
            <a:r>
              <a:rPr lang="en-US" dirty="0"/>
              <a:t>Page Title Placeholder </a:t>
            </a:r>
          </a:p>
        </p:txBody>
      </p:sp>
    </p:spTree>
    <p:extLst>
      <p:ext uri="{BB962C8B-B14F-4D97-AF65-F5344CB8AC3E}">
        <p14:creationId xmlns:p14="http://schemas.microsoft.com/office/powerpoint/2010/main" val="4195313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87375" y="1254369"/>
            <a:ext cx="5007082" cy="4955931"/>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096000" y="1301262"/>
            <a:ext cx="5007082" cy="4908479"/>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8202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Tree>
    <p:extLst>
      <p:ext uri="{BB962C8B-B14F-4D97-AF65-F5344CB8AC3E}">
        <p14:creationId xmlns:p14="http://schemas.microsoft.com/office/powerpoint/2010/main" val="2009429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85788" y="1301262"/>
            <a:ext cx="11066950" cy="4909039"/>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5788" y="130703"/>
            <a:ext cx="11020058"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Tree>
    <p:extLst>
      <p:ext uri="{BB962C8B-B14F-4D97-AF65-F5344CB8AC3E}">
        <p14:creationId xmlns:p14="http://schemas.microsoft.com/office/powerpoint/2010/main" val="34769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095999" y="1383322"/>
            <a:ext cx="5010912" cy="48269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85788" y="1383323"/>
            <a:ext cx="5010912" cy="48269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91311" y="130704"/>
            <a:ext cx="10515600"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Tree>
    <p:extLst>
      <p:ext uri="{BB962C8B-B14F-4D97-AF65-F5344CB8AC3E}">
        <p14:creationId xmlns:p14="http://schemas.microsoft.com/office/powerpoint/2010/main" val="3404287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1729154"/>
            <a:ext cx="3273425" cy="4481146"/>
          </a:xfrm>
        </p:spPr>
        <p:txBody>
          <a:bodyPr/>
          <a:lstStyle>
            <a:lvl1pPr marL="230188" indent="-230188">
              <a:lnSpc>
                <a:spcPct val="100000"/>
              </a:lnSpc>
              <a:spcBef>
                <a:spcPts val="1000"/>
              </a:spcBef>
              <a:buFont typeface="Arial" panose="020B0604020202020204" pitchFamily="34" charset="0"/>
              <a:buChar char="•"/>
              <a:tabLst/>
              <a:defRPr sz="1800">
                <a:solidFill>
                  <a:schemeClr val="accent2"/>
                </a:solidFill>
              </a:defRPr>
            </a:lvl1pPr>
            <a:lvl2pPr marL="461963" indent="-222250">
              <a:lnSpc>
                <a:spcPct val="90000"/>
              </a:lnSpc>
              <a:spcBef>
                <a:spcPts val="500"/>
              </a:spcBef>
              <a:tabLst/>
              <a:defRPr sz="1800">
                <a:solidFill>
                  <a:schemeClr val="accent2"/>
                </a:solidFill>
              </a:defRPr>
            </a:lvl2pPr>
            <a:lvl3pPr marL="690563" indent="-177800">
              <a:lnSpc>
                <a:spcPct val="90000"/>
              </a:lnSpc>
              <a:spcBef>
                <a:spcPts val="500"/>
              </a:spcBef>
              <a:tabLst/>
              <a:defRPr>
                <a:solidFill>
                  <a:schemeClr val="accent2"/>
                </a:solidFill>
              </a:defRPr>
            </a:lvl3pPr>
          </a:lstStyle>
          <a:p>
            <a:pPr lvl="0"/>
            <a:r>
              <a:rPr lang="en-US"/>
              <a:t>Edit Master text styles</a:t>
            </a:r>
          </a:p>
          <a:p>
            <a:pPr lvl="1"/>
            <a:r>
              <a:rPr lang="en-US"/>
              <a:t>Second level</a:t>
            </a:r>
          </a:p>
          <a:p>
            <a:pPr lvl="2"/>
            <a:r>
              <a:rPr lang="en-US"/>
              <a:t>Third level</a:t>
            </a:r>
          </a:p>
        </p:txBody>
      </p:sp>
      <p:sp>
        <p:nvSpPr>
          <p:cNvPr id="17" name="Title 1">
            <a:extLst>
              <a:ext uri="{FF2B5EF4-FFF2-40B4-BE49-F238E27FC236}">
                <a16:creationId xmlns:a16="http://schemas.microsoft.com/office/drawing/2014/main" id="{02A41B34-1B59-0E48-A253-A7B35CA14AD9}"/>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208144" y="1729154"/>
            <a:ext cx="3273425" cy="4481146"/>
          </a:xfrm>
        </p:spPr>
        <p:txBody>
          <a:bodyPr/>
          <a:lstStyle>
            <a:lvl1pPr marL="230188" indent="-230188">
              <a:lnSpc>
                <a:spcPct val="100000"/>
              </a:lnSpc>
              <a:spcBef>
                <a:spcPts val="1000"/>
              </a:spcBef>
              <a:buFont typeface="Arial" panose="020B0604020202020204" pitchFamily="34" charset="0"/>
              <a:buChar char="•"/>
              <a:tabLst/>
              <a:defRPr sz="1800">
                <a:solidFill>
                  <a:schemeClr val="accent2"/>
                </a:solidFill>
              </a:defRPr>
            </a:lvl1pPr>
            <a:lvl2pPr marL="461963" indent="-222250">
              <a:lnSpc>
                <a:spcPct val="90000"/>
              </a:lnSpc>
              <a:spcBef>
                <a:spcPts val="500"/>
              </a:spcBef>
              <a:tabLst/>
              <a:defRPr sz="1800">
                <a:solidFill>
                  <a:schemeClr val="accent2"/>
                </a:solidFill>
              </a:defRPr>
            </a:lvl2pPr>
            <a:lvl3pPr marL="690563" indent="-177800">
              <a:lnSpc>
                <a:spcPct val="90000"/>
              </a:lnSpc>
              <a:spcBef>
                <a:spcPts val="500"/>
              </a:spcBef>
              <a:tabLst/>
              <a:defRPr>
                <a:solidFill>
                  <a:schemeClr val="accent2"/>
                </a:solidFill>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7829657" y="1729154"/>
            <a:ext cx="3273425" cy="4481146"/>
          </a:xfrm>
        </p:spPr>
        <p:txBody>
          <a:bodyPr/>
          <a:lstStyle>
            <a:lvl1pPr marL="230188" indent="-230188">
              <a:lnSpc>
                <a:spcPct val="100000"/>
              </a:lnSpc>
              <a:spcBef>
                <a:spcPts val="1000"/>
              </a:spcBef>
              <a:buFont typeface="Arial" panose="020B0604020202020204" pitchFamily="34" charset="0"/>
              <a:buChar char="•"/>
              <a:tabLst/>
              <a:defRPr sz="1800">
                <a:solidFill>
                  <a:schemeClr val="accent2"/>
                </a:solidFill>
              </a:defRPr>
            </a:lvl1pPr>
            <a:lvl2pPr marL="461963" indent="-222250">
              <a:lnSpc>
                <a:spcPct val="90000"/>
              </a:lnSpc>
              <a:spcBef>
                <a:spcPts val="500"/>
              </a:spcBef>
              <a:tabLst/>
              <a:defRPr sz="1800">
                <a:solidFill>
                  <a:schemeClr val="accent2"/>
                </a:solidFill>
              </a:defRPr>
            </a:lvl2pPr>
            <a:lvl3pPr marL="690563" indent="-177800">
              <a:lnSpc>
                <a:spcPct val="90000"/>
              </a:lnSpc>
              <a:spcBef>
                <a:spcPts val="500"/>
              </a:spcBef>
              <a:tabLst/>
              <a:defRPr>
                <a:solidFill>
                  <a:schemeClr val="accent2"/>
                </a:solidFill>
              </a:defRPr>
            </a:lvl3pPr>
          </a:lstStyle>
          <a:p>
            <a:pPr lvl="0"/>
            <a:r>
              <a:rPr lang="en-US" dirty="0"/>
              <a:t>Edit Master text styles</a:t>
            </a:r>
          </a:p>
          <a:p>
            <a:pPr lvl="1"/>
            <a:r>
              <a:rPr lang="en-US" dirty="0"/>
              <a:t>Second level</a:t>
            </a:r>
          </a:p>
          <a:p>
            <a:pPr lvl="2"/>
            <a:r>
              <a:rPr lang="en-US" dirty="0"/>
              <a:t>Third level</a:t>
            </a:r>
          </a:p>
        </p:txBody>
      </p:sp>
      <p:sp>
        <p:nvSpPr>
          <p:cNvPr id="13" name="Text Placeholder 14">
            <a:extLst>
              <a:ext uri="{FF2B5EF4-FFF2-40B4-BE49-F238E27FC236}">
                <a16:creationId xmlns:a16="http://schemas.microsoft.com/office/drawing/2014/main" id="{EDBF9AF2-FEB3-7349-9371-958557A5E5C9}"/>
              </a:ext>
            </a:extLst>
          </p:cNvPr>
          <p:cNvSpPr>
            <a:spLocks noGrp="1"/>
          </p:cNvSpPr>
          <p:nvPr>
            <p:ph type="body" sz="quarter" idx="13" hasCustomPrompt="1"/>
          </p:nvPr>
        </p:nvSpPr>
        <p:spPr>
          <a:xfrm>
            <a:off x="587375" y="1303491"/>
            <a:ext cx="3273315" cy="371957"/>
          </a:xfrm>
          <a:prstGeom prst="rect">
            <a:avLst/>
          </a:prstGeom>
        </p:spPr>
        <p:txBody>
          <a:bodyPr>
            <a:noAutofit/>
          </a:bodyPr>
          <a:lstStyle>
            <a:lvl1pPr marL="0" indent="0">
              <a:lnSpc>
                <a:spcPct val="100000"/>
              </a:lnSpc>
              <a:buNone/>
              <a:defRPr sz="1800">
                <a:solidFill>
                  <a:schemeClr val="accent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4" name="Text Placeholder 14">
            <a:extLst>
              <a:ext uri="{FF2B5EF4-FFF2-40B4-BE49-F238E27FC236}">
                <a16:creationId xmlns:a16="http://schemas.microsoft.com/office/drawing/2014/main" id="{6213987E-622A-AB46-832A-1833AAF9D736}"/>
              </a:ext>
            </a:extLst>
          </p:cNvPr>
          <p:cNvSpPr>
            <a:spLocks noGrp="1"/>
          </p:cNvSpPr>
          <p:nvPr>
            <p:ph type="body" sz="quarter" idx="23" hasCustomPrompt="1"/>
          </p:nvPr>
        </p:nvSpPr>
        <p:spPr>
          <a:xfrm>
            <a:off x="4208254" y="1303491"/>
            <a:ext cx="3273315" cy="371957"/>
          </a:xfrm>
          <a:prstGeom prst="rect">
            <a:avLst/>
          </a:prstGeom>
        </p:spPr>
        <p:txBody>
          <a:bodyPr>
            <a:noAutofit/>
          </a:bodyPr>
          <a:lstStyle>
            <a:lvl1pPr marL="0" indent="0">
              <a:lnSpc>
                <a:spcPct val="100000"/>
              </a:lnSpc>
              <a:buNone/>
              <a:defRPr sz="1800">
                <a:solidFill>
                  <a:schemeClr val="accent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6" name="Text Placeholder 14">
            <a:extLst>
              <a:ext uri="{FF2B5EF4-FFF2-40B4-BE49-F238E27FC236}">
                <a16:creationId xmlns:a16="http://schemas.microsoft.com/office/drawing/2014/main" id="{1B69AF3B-2FA6-3642-B6BE-BC6255BD16BD}"/>
              </a:ext>
            </a:extLst>
          </p:cNvPr>
          <p:cNvSpPr>
            <a:spLocks noGrp="1"/>
          </p:cNvSpPr>
          <p:nvPr>
            <p:ph type="body" sz="quarter" idx="24" hasCustomPrompt="1"/>
          </p:nvPr>
        </p:nvSpPr>
        <p:spPr>
          <a:xfrm>
            <a:off x="7829133" y="1303491"/>
            <a:ext cx="3273315" cy="371957"/>
          </a:xfrm>
          <a:prstGeom prst="rect">
            <a:avLst/>
          </a:prstGeom>
        </p:spPr>
        <p:txBody>
          <a:bodyPr>
            <a:noAutofit/>
          </a:bodyPr>
          <a:lstStyle>
            <a:lvl1pPr marL="0" indent="0">
              <a:lnSpc>
                <a:spcPct val="100000"/>
              </a:lnSpc>
              <a:buNone/>
              <a:defRPr sz="1800">
                <a:solidFill>
                  <a:schemeClr val="accent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Tree>
    <p:extLst>
      <p:ext uri="{BB962C8B-B14F-4D97-AF65-F5344CB8AC3E}">
        <p14:creationId xmlns:p14="http://schemas.microsoft.com/office/powerpoint/2010/main" val="2917534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p:cNvSpPr>
          <p:nvPr>
            <p:ph type="title"/>
          </p:nvPr>
        </p:nvSpPr>
        <p:spPr>
          <a:xfrm>
            <a:off x="509750" y="212738"/>
            <a:ext cx="11049203" cy="715294"/>
          </a:xfrm>
          <a:prstGeom prst="rect">
            <a:avLst/>
          </a:prstGeom>
        </p:spPr>
        <p:txBody>
          <a:bodyPr vert="horz" lIns="91440" tIns="45720" rIns="91440" bIns="45720" rtlCol="0" anchor="b" anchorCtr="0">
            <a:noAutofit/>
          </a:bodyPr>
          <a:lstStyle/>
          <a:p>
            <a:r>
              <a:rPr lang="en-US" dirty="0"/>
              <a:t>Click to edit Master title style</a:t>
            </a:r>
          </a:p>
        </p:txBody>
      </p:sp>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87720" y="6540193"/>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87482" y="1131277"/>
            <a:ext cx="10971472" cy="531568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165451" y="6593503"/>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dirty="0">
              <a:solidFill>
                <a:schemeClr val="accent1"/>
              </a:solidFill>
            </a:endParaRPr>
          </a:p>
        </p:txBody>
      </p:sp>
    </p:spTree>
    <p:extLst>
      <p:ext uri="{BB962C8B-B14F-4D97-AF65-F5344CB8AC3E}">
        <p14:creationId xmlns:p14="http://schemas.microsoft.com/office/powerpoint/2010/main" val="950533664"/>
      </p:ext>
    </p:extLst>
  </p:cSld>
  <p:clrMap bg1="lt1" tx1="dk1" bg2="lt2" tx2="dk2" accent1="accent1" accent2="accent2" accent3="accent3" accent4="accent4" accent5="accent5" accent6="accent6" hlink="hlink" folHlink="folHlink"/>
  <p:sldLayoutIdLst>
    <p:sldLayoutId id="2147483766" r:id="rId1"/>
    <p:sldLayoutId id="2147483768" r:id="rId2"/>
    <p:sldLayoutId id="2147483769" r:id="rId3"/>
    <p:sldLayoutId id="2147483774" r:id="rId4"/>
    <p:sldLayoutId id="2147483794" r:id="rId5"/>
    <p:sldLayoutId id="2147483773" r:id="rId6"/>
    <p:sldLayoutId id="2147483795" r:id="rId7"/>
    <p:sldLayoutId id="2147483796" r:id="rId8"/>
    <p:sldLayoutId id="2147483778" r:id="rId9"/>
    <p:sldLayoutId id="2147483779" r:id="rId10"/>
    <p:sldLayoutId id="2147483790" r:id="rId11"/>
    <p:sldLayoutId id="2147483793" r:id="rId12"/>
    <p:sldLayoutId id="2147483797" r:id="rId13"/>
    <p:sldLayoutId id="2147483798" r:id="rId14"/>
  </p:sldLayoutIdLst>
  <p:hf sldNum="0" hdr="0" ftr="0" dt="0"/>
  <p:txStyles>
    <p:titleStyle>
      <a:lvl1pPr algn="l" defTabSz="914400" rtl="0" eaLnBrk="1" latinLnBrk="0" hangingPunct="1">
        <a:lnSpc>
          <a:spcPct val="90000"/>
        </a:lnSpc>
        <a:spcBef>
          <a:spcPct val="0"/>
        </a:spcBef>
        <a:buNone/>
        <a:defRPr sz="31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408">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tags" Target="../tags/tag51.xml"/><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image" Target="../media/image63.png"/><Relationship Id="rId2" Type="http://schemas.openxmlformats.org/officeDocument/2006/relationships/tags" Target="../tags/tag18.xml"/><Relationship Id="rId16" Type="http://schemas.openxmlformats.org/officeDocument/2006/relationships/image" Target="../media/image65.png"/><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slideLayout" Target="../slideLayouts/slideLayout5.xml"/><Relationship Id="rId5" Type="http://schemas.openxmlformats.org/officeDocument/2006/relationships/tags" Target="../tags/tag21.xml"/><Relationship Id="rId15" Type="http://schemas.openxmlformats.org/officeDocument/2006/relationships/tags" Target="../tags/tag50.xml"/><Relationship Id="rId10" Type="http://schemas.openxmlformats.org/officeDocument/2006/relationships/tags" Target="../tags/tag26.xml"/><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69.png"/><Relationship Id="rId4" Type="http://schemas.openxmlformats.org/officeDocument/2006/relationships/tags" Target="../tags/tag167.xml"/></Relationships>
</file>

<file path=ppt/slides/_rels/slide1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3" Type="http://schemas.openxmlformats.org/officeDocument/2006/relationships/tags" Target="../tags/tag40.xml"/><Relationship Id="rId18" Type="http://schemas.openxmlformats.org/officeDocument/2006/relationships/tags" Target="../tags/tag45.xml"/><Relationship Id="rId26" Type="http://schemas.openxmlformats.org/officeDocument/2006/relationships/tags" Target="../tags/tag55.xml"/><Relationship Id="rId3" Type="http://schemas.openxmlformats.org/officeDocument/2006/relationships/tags" Target="../tags/tag30.xml"/><Relationship Id="rId21" Type="http://schemas.openxmlformats.org/officeDocument/2006/relationships/tags" Target="../tags/tag48.xml"/><Relationship Id="rId34" Type="http://schemas.openxmlformats.org/officeDocument/2006/relationships/tags" Target="../tags/tag63.xml"/><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tags" Target="../tags/tag44.xml"/><Relationship Id="rId25" Type="http://schemas.openxmlformats.org/officeDocument/2006/relationships/tags" Target="../tags/tag54.xml"/><Relationship Id="rId33" Type="http://schemas.openxmlformats.org/officeDocument/2006/relationships/tags" Target="../tags/tag62.xml"/><Relationship Id="rId2" Type="http://schemas.openxmlformats.org/officeDocument/2006/relationships/tags" Target="../tags/tag29.xml"/><Relationship Id="rId16" Type="http://schemas.openxmlformats.org/officeDocument/2006/relationships/tags" Target="../tags/tag43.xml"/><Relationship Id="rId20" Type="http://schemas.openxmlformats.org/officeDocument/2006/relationships/tags" Target="../tags/tag47.xml"/><Relationship Id="rId29" Type="http://schemas.openxmlformats.org/officeDocument/2006/relationships/tags" Target="../tags/tag58.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24" Type="http://schemas.openxmlformats.org/officeDocument/2006/relationships/tags" Target="../tags/tag53.xml"/><Relationship Id="rId32" Type="http://schemas.openxmlformats.org/officeDocument/2006/relationships/tags" Target="../tags/tag61.xml"/><Relationship Id="rId5" Type="http://schemas.openxmlformats.org/officeDocument/2006/relationships/tags" Target="../tags/tag32.xml"/><Relationship Id="rId15" Type="http://schemas.openxmlformats.org/officeDocument/2006/relationships/tags" Target="../tags/tag42.xml"/><Relationship Id="rId23" Type="http://schemas.openxmlformats.org/officeDocument/2006/relationships/tags" Target="../tags/tag52.xml"/><Relationship Id="rId28" Type="http://schemas.openxmlformats.org/officeDocument/2006/relationships/tags" Target="../tags/tag57.xml"/><Relationship Id="rId10" Type="http://schemas.openxmlformats.org/officeDocument/2006/relationships/tags" Target="../tags/tag37.xml"/><Relationship Id="rId19" Type="http://schemas.openxmlformats.org/officeDocument/2006/relationships/tags" Target="../tags/tag46.xml"/><Relationship Id="rId31" Type="http://schemas.openxmlformats.org/officeDocument/2006/relationships/tags" Target="../tags/tag60.xml"/><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tags" Target="../tags/tag41.xml"/><Relationship Id="rId22" Type="http://schemas.openxmlformats.org/officeDocument/2006/relationships/tags" Target="../tags/tag49.xml"/><Relationship Id="rId27" Type="http://schemas.openxmlformats.org/officeDocument/2006/relationships/tags" Target="../tags/tag56.xml"/><Relationship Id="rId30" Type="http://schemas.openxmlformats.org/officeDocument/2006/relationships/tags" Target="../tags/tag59.xml"/><Relationship Id="rId35" Type="http://schemas.openxmlformats.org/officeDocument/2006/relationships/slideLayout" Target="../slideLayouts/slideLayout4.xml"/><Relationship Id="rId8" Type="http://schemas.openxmlformats.org/officeDocument/2006/relationships/tags" Target="../tags/tag35.xml"/></Relationships>
</file>

<file path=ppt/slides/_rels/slide18.xml.rels><?xml version="1.0" encoding="UTF-8" standalone="yes"?>
<Relationships xmlns="http://schemas.openxmlformats.org/package/2006/relationships"><Relationship Id="rId13" Type="http://schemas.openxmlformats.org/officeDocument/2006/relationships/tags" Target="../tags/tag76.xml"/><Relationship Id="rId18" Type="http://schemas.openxmlformats.org/officeDocument/2006/relationships/tags" Target="../tags/tag81.xml"/><Relationship Id="rId26" Type="http://schemas.openxmlformats.org/officeDocument/2006/relationships/tags" Target="../tags/tag89.xml"/><Relationship Id="rId39" Type="http://schemas.openxmlformats.org/officeDocument/2006/relationships/slideLayout" Target="../slideLayouts/slideLayout4.xml"/><Relationship Id="rId21" Type="http://schemas.openxmlformats.org/officeDocument/2006/relationships/tags" Target="../tags/tag84.xml"/><Relationship Id="rId34" Type="http://schemas.openxmlformats.org/officeDocument/2006/relationships/tags" Target="../tags/tag97.xml"/><Relationship Id="rId50" Type="http://schemas.openxmlformats.org/officeDocument/2006/relationships/tags" Target="NULL"/><Relationship Id="rId55" Type="http://schemas.openxmlformats.org/officeDocument/2006/relationships/image" Target="../media/image590.png"/><Relationship Id="rId7" Type="http://schemas.openxmlformats.org/officeDocument/2006/relationships/tags" Target="../tags/tag70.xml"/><Relationship Id="rId2" Type="http://schemas.openxmlformats.org/officeDocument/2006/relationships/tags" Target="../tags/tag65.xml"/><Relationship Id="rId16" Type="http://schemas.openxmlformats.org/officeDocument/2006/relationships/tags" Target="../tags/tag79.xml"/><Relationship Id="rId29" Type="http://schemas.openxmlformats.org/officeDocument/2006/relationships/tags" Target="../tags/tag92.xml"/><Relationship Id="rId11" Type="http://schemas.openxmlformats.org/officeDocument/2006/relationships/tags" Target="../tags/tag74.xml"/><Relationship Id="rId24" Type="http://schemas.openxmlformats.org/officeDocument/2006/relationships/tags" Target="../tags/tag87.xml"/><Relationship Id="rId32" Type="http://schemas.openxmlformats.org/officeDocument/2006/relationships/tags" Target="../tags/tag95.xml"/><Relationship Id="rId37" Type="http://schemas.openxmlformats.org/officeDocument/2006/relationships/tags" Target="../tags/tag100.xml"/><Relationship Id="rId40" Type="http://schemas.openxmlformats.org/officeDocument/2006/relationships/image" Target="../media/image74.png"/><Relationship Id="rId53" Type="http://schemas.openxmlformats.org/officeDocument/2006/relationships/image" Target="../media/image650.png"/><Relationship Id="rId58" Type="http://schemas.openxmlformats.org/officeDocument/2006/relationships/tags" Target="../tags/tag130.xml"/><Relationship Id="rId5" Type="http://schemas.openxmlformats.org/officeDocument/2006/relationships/tags" Target="../tags/tag68.xml"/><Relationship Id="rId15" Type="http://schemas.openxmlformats.org/officeDocument/2006/relationships/tags" Target="../tags/tag78.xml"/><Relationship Id="rId23" Type="http://schemas.openxmlformats.org/officeDocument/2006/relationships/tags" Target="../tags/tag86.xml"/><Relationship Id="rId28" Type="http://schemas.openxmlformats.org/officeDocument/2006/relationships/tags" Target="../tags/tag91.xml"/><Relationship Id="rId36" Type="http://schemas.openxmlformats.org/officeDocument/2006/relationships/tags" Target="../tags/tag99.xml"/><Relationship Id="rId57" Type="http://schemas.openxmlformats.org/officeDocument/2006/relationships/image" Target="../media/image631.png"/><Relationship Id="rId10" Type="http://schemas.openxmlformats.org/officeDocument/2006/relationships/tags" Target="../tags/tag73.xml"/><Relationship Id="rId19" Type="http://schemas.openxmlformats.org/officeDocument/2006/relationships/tags" Target="../tags/tag82.xml"/><Relationship Id="rId31" Type="http://schemas.openxmlformats.org/officeDocument/2006/relationships/tags" Target="../tags/tag94.xml"/><Relationship Id="rId52" Type="http://schemas.openxmlformats.org/officeDocument/2006/relationships/tags" Target="../tags/tag136.xml"/><Relationship Id="rId4" Type="http://schemas.openxmlformats.org/officeDocument/2006/relationships/tags" Target="../tags/tag67.xml"/><Relationship Id="rId9" Type="http://schemas.openxmlformats.org/officeDocument/2006/relationships/tags" Target="../tags/tag72.xml"/><Relationship Id="rId14" Type="http://schemas.openxmlformats.org/officeDocument/2006/relationships/tags" Target="../tags/tag77.xml"/><Relationship Id="rId22" Type="http://schemas.openxmlformats.org/officeDocument/2006/relationships/tags" Target="../tags/tag85.xml"/><Relationship Id="rId27" Type="http://schemas.openxmlformats.org/officeDocument/2006/relationships/tags" Target="../tags/tag90.xml"/><Relationship Id="rId30" Type="http://schemas.openxmlformats.org/officeDocument/2006/relationships/tags" Target="../tags/tag93.xml"/><Relationship Id="rId35" Type="http://schemas.openxmlformats.org/officeDocument/2006/relationships/tags" Target="../tags/tag98.xml"/><Relationship Id="rId56" Type="http://schemas.openxmlformats.org/officeDocument/2006/relationships/tags" Target="../tags/tag129.xml"/><Relationship Id="rId8" Type="http://schemas.openxmlformats.org/officeDocument/2006/relationships/tags" Target="../tags/tag71.xml"/><Relationship Id="rId51" Type="http://schemas.openxmlformats.org/officeDocument/2006/relationships/image" Target="NULL"/><Relationship Id="rId3" Type="http://schemas.openxmlformats.org/officeDocument/2006/relationships/tags" Target="../tags/tag66.xml"/><Relationship Id="rId12" Type="http://schemas.openxmlformats.org/officeDocument/2006/relationships/tags" Target="../tags/tag75.xml"/><Relationship Id="rId17" Type="http://schemas.openxmlformats.org/officeDocument/2006/relationships/tags" Target="../tags/tag80.xml"/><Relationship Id="rId25" Type="http://schemas.openxmlformats.org/officeDocument/2006/relationships/tags" Target="../tags/tag88.xml"/><Relationship Id="rId33" Type="http://schemas.openxmlformats.org/officeDocument/2006/relationships/tags" Target="../tags/tag96.xml"/><Relationship Id="rId38" Type="http://schemas.openxmlformats.org/officeDocument/2006/relationships/tags" Target="../tags/tag101.xml"/><Relationship Id="rId59" Type="http://schemas.openxmlformats.org/officeDocument/2006/relationships/image" Target="../media/image630.png"/><Relationship Id="rId20" Type="http://schemas.openxmlformats.org/officeDocument/2006/relationships/tags" Target="../tags/tag83.xml"/><Relationship Id="rId54" Type="http://schemas.openxmlformats.org/officeDocument/2006/relationships/tags" Target="../tags/tag134.xml"/><Relationship Id="rId1" Type="http://schemas.openxmlformats.org/officeDocument/2006/relationships/tags" Target="../tags/tag64.xml"/><Relationship Id="rId6" Type="http://schemas.openxmlformats.org/officeDocument/2006/relationships/tags" Target="../tags/tag6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2.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3.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3" Type="http://schemas.openxmlformats.org/officeDocument/2006/relationships/tags" Target="../tags/tag116.xml"/><Relationship Id="rId18" Type="http://schemas.openxmlformats.org/officeDocument/2006/relationships/tags" Target="../tags/tag121.xml"/><Relationship Id="rId26" Type="http://schemas.openxmlformats.org/officeDocument/2006/relationships/tags" Target="../tags/tag131.xml"/><Relationship Id="rId39" Type="http://schemas.openxmlformats.org/officeDocument/2006/relationships/tags" Target="../tags/tag146.xml"/><Relationship Id="rId21" Type="http://schemas.openxmlformats.org/officeDocument/2006/relationships/tags" Target="../tags/tag124.xml"/><Relationship Id="rId34" Type="http://schemas.openxmlformats.org/officeDocument/2006/relationships/tags" Target="../tags/tag141.xml"/><Relationship Id="rId42" Type="http://schemas.openxmlformats.org/officeDocument/2006/relationships/tags" Target="../tags/tag149.xml"/><Relationship Id="rId7" Type="http://schemas.openxmlformats.org/officeDocument/2006/relationships/tags" Target="../tags/tag110.xml"/><Relationship Id="rId2" Type="http://schemas.openxmlformats.org/officeDocument/2006/relationships/tags" Target="../tags/tag105.xml"/><Relationship Id="rId16" Type="http://schemas.openxmlformats.org/officeDocument/2006/relationships/tags" Target="../tags/tag119.xml"/><Relationship Id="rId20" Type="http://schemas.openxmlformats.org/officeDocument/2006/relationships/tags" Target="../tags/tag123.xml"/><Relationship Id="rId29" Type="http://schemas.openxmlformats.org/officeDocument/2006/relationships/tags" Target="../tags/tag135.xml"/><Relationship Id="rId41" Type="http://schemas.openxmlformats.org/officeDocument/2006/relationships/tags" Target="../tags/tag148.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tags" Target="../tags/tag114.xml"/><Relationship Id="rId24" Type="http://schemas.openxmlformats.org/officeDocument/2006/relationships/tags" Target="../tags/tag127.xml"/><Relationship Id="rId32" Type="http://schemas.openxmlformats.org/officeDocument/2006/relationships/tags" Target="../tags/tag139.xml"/><Relationship Id="rId37" Type="http://schemas.openxmlformats.org/officeDocument/2006/relationships/tags" Target="../tags/tag144.xml"/><Relationship Id="rId40" Type="http://schemas.openxmlformats.org/officeDocument/2006/relationships/tags" Target="../tags/tag147.xml"/><Relationship Id="rId5" Type="http://schemas.openxmlformats.org/officeDocument/2006/relationships/tags" Target="../tags/tag108.xml"/><Relationship Id="rId15" Type="http://schemas.openxmlformats.org/officeDocument/2006/relationships/tags" Target="../tags/tag118.xml"/><Relationship Id="rId23" Type="http://schemas.openxmlformats.org/officeDocument/2006/relationships/tags" Target="../tags/tag126.xml"/><Relationship Id="rId28" Type="http://schemas.openxmlformats.org/officeDocument/2006/relationships/tags" Target="../tags/tag133.xml"/><Relationship Id="rId36" Type="http://schemas.openxmlformats.org/officeDocument/2006/relationships/tags" Target="../tags/tag143.xml"/><Relationship Id="rId10" Type="http://schemas.openxmlformats.org/officeDocument/2006/relationships/tags" Target="../tags/tag113.xml"/><Relationship Id="rId19" Type="http://schemas.openxmlformats.org/officeDocument/2006/relationships/tags" Target="../tags/tag122.xml"/><Relationship Id="rId31" Type="http://schemas.openxmlformats.org/officeDocument/2006/relationships/tags" Target="../tags/tag138.xml"/><Relationship Id="rId44" Type="http://schemas.openxmlformats.org/officeDocument/2006/relationships/slideLayout" Target="../slideLayouts/slideLayout2.xml"/><Relationship Id="rId4" Type="http://schemas.openxmlformats.org/officeDocument/2006/relationships/tags" Target="../tags/tag107.xml"/><Relationship Id="rId9" Type="http://schemas.openxmlformats.org/officeDocument/2006/relationships/tags" Target="../tags/tag112.xml"/><Relationship Id="rId14" Type="http://schemas.openxmlformats.org/officeDocument/2006/relationships/tags" Target="../tags/tag117.xml"/><Relationship Id="rId22" Type="http://schemas.openxmlformats.org/officeDocument/2006/relationships/tags" Target="../tags/tag125.xml"/><Relationship Id="rId27" Type="http://schemas.openxmlformats.org/officeDocument/2006/relationships/tags" Target="../tags/tag132.xml"/><Relationship Id="rId30" Type="http://schemas.openxmlformats.org/officeDocument/2006/relationships/tags" Target="../tags/tag137.xml"/><Relationship Id="rId35" Type="http://schemas.openxmlformats.org/officeDocument/2006/relationships/tags" Target="../tags/tag142.xml"/><Relationship Id="rId43" Type="http://schemas.openxmlformats.org/officeDocument/2006/relationships/tags" Target="../tags/tag150.xml"/><Relationship Id="rId8" Type="http://schemas.openxmlformats.org/officeDocument/2006/relationships/tags" Target="../tags/tag111.xml"/><Relationship Id="rId3" Type="http://schemas.openxmlformats.org/officeDocument/2006/relationships/tags" Target="../tags/tag106.xml"/><Relationship Id="rId12" Type="http://schemas.openxmlformats.org/officeDocument/2006/relationships/tags" Target="../tags/tag115.xml"/><Relationship Id="rId17" Type="http://schemas.openxmlformats.org/officeDocument/2006/relationships/tags" Target="../tags/tag120.xml"/><Relationship Id="rId25" Type="http://schemas.openxmlformats.org/officeDocument/2006/relationships/tags" Target="../tags/tag128.xml"/><Relationship Id="rId33" Type="http://schemas.openxmlformats.org/officeDocument/2006/relationships/tags" Target="../tags/tag140.xml"/><Relationship Id="rId38" Type="http://schemas.openxmlformats.org/officeDocument/2006/relationships/tags" Target="../tags/tag145.xml"/></Relationships>
</file>

<file path=ppt/slides/_rels/slide61.xml.rels><?xml version="1.0" encoding="UTF-8" standalone="yes"?>
<Relationships xmlns="http://schemas.openxmlformats.org/package/2006/relationships"><Relationship Id="rId8" Type="http://schemas.openxmlformats.org/officeDocument/2006/relationships/tags" Target="../tags/tag158.xml"/><Relationship Id="rId13" Type="http://schemas.openxmlformats.org/officeDocument/2006/relationships/tags" Target="../tags/tag163.xml"/><Relationship Id="rId18" Type="http://schemas.openxmlformats.org/officeDocument/2006/relationships/tags" Target="../tags/tag169.xml"/><Relationship Id="rId26" Type="http://schemas.openxmlformats.org/officeDocument/2006/relationships/tags" Target="../tags/tag177.xml"/><Relationship Id="rId3" Type="http://schemas.openxmlformats.org/officeDocument/2006/relationships/tags" Target="../tags/tag153.xml"/><Relationship Id="rId21" Type="http://schemas.openxmlformats.org/officeDocument/2006/relationships/tags" Target="../tags/tag172.xml"/><Relationship Id="rId7" Type="http://schemas.openxmlformats.org/officeDocument/2006/relationships/tags" Target="../tags/tag157.xml"/><Relationship Id="rId12" Type="http://schemas.openxmlformats.org/officeDocument/2006/relationships/tags" Target="../tags/tag162.xml"/><Relationship Id="rId17" Type="http://schemas.openxmlformats.org/officeDocument/2006/relationships/tags" Target="../tags/tag168.xml"/><Relationship Id="rId25" Type="http://schemas.openxmlformats.org/officeDocument/2006/relationships/tags" Target="../tags/tag176.xml"/><Relationship Id="rId2" Type="http://schemas.openxmlformats.org/officeDocument/2006/relationships/tags" Target="../tags/tag152.xml"/><Relationship Id="rId16" Type="http://schemas.openxmlformats.org/officeDocument/2006/relationships/tags" Target="../tags/tag166.xml"/><Relationship Id="rId20" Type="http://schemas.openxmlformats.org/officeDocument/2006/relationships/tags" Target="../tags/tag171.xml"/><Relationship Id="rId1" Type="http://schemas.openxmlformats.org/officeDocument/2006/relationships/tags" Target="../tags/tag151.xml"/><Relationship Id="rId6" Type="http://schemas.openxmlformats.org/officeDocument/2006/relationships/tags" Target="../tags/tag156.xml"/><Relationship Id="rId11" Type="http://schemas.openxmlformats.org/officeDocument/2006/relationships/tags" Target="../tags/tag161.xml"/><Relationship Id="rId24" Type="http://schemas.openxmlformats.org/officeDocument/2006/relationships/tags" Target="../tags/tag175.xml"/><Relationship Id="rId5" Type="http://schemas.openxmlformats.org/officeDocument/2006/relationships/tags" Target="../tags/tag155.xml"/><Relationship Id="rId15" Type="http://schemas.openxmlformats.org/officeDocument/2006/relationships/tags" Target="../tags/tag165.xml"/><Relationship Id="rId23" Type="http://schemas.openxmlformats.org/officeDocument/2006/relationships/tags" Target="../tags/tag174.xml"/><Relationship Id="rId28" Type="http://schemas.openxmlformats.org/officeDocument/2006/relationships/slideLayout" Target="../slideLayouts/slideLayout2.xml"/><Relationship Id="rId10" Type="http://schemas.openxmlformats.org/officeDocument/2006/relationships/tags" Target="../tags/tag160.xml"/><Relationship Id="rId19" Type="http://schemas.openxmlformats.org/officeDocument/2006/relationships/tags" Target="../tags/tag170.xml"/><Relationship Id="rId4" Type="http://schemas.openxmlformats.org/officeDocument/2006/relationships/tags" Target="../tags/tag154.xml"/><Relationship Id="rId9" Type="http://schemas.openxmlformats.org/officeDocument/2006/relationships/tags" Target="../tags/tag159.xml"/><Relationship Id="rId14" Type="http://schemas.openxmlformats.org/officeDocument/2006/relationships/tags" Target="../tags/tag164.xml"/><Relationship Id="rId22" Type="http://schemas.openxmlformats.org/officeDocument/2006/relationships/tags" Target="../tags/tag173.xml"/><Relationship Id="rId27" Type="http://schemas.openxmlformats.org/officeDocument/2006/relationships/tags" Target="../tags/tag17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7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8" Type="http://schemas.openxmlformats.org/officeDocument/2006/relationships/tags" Target="../tags/tag187.xml"/><Relationship Id="rId3" Type="http://schemas.openxmlformats.org/officeDocument/2006/relationships/tags" Target="../tags/tag182.xml"/><Relationship Id="rId7" Type="http://schemas.openxmlformats.org/officeDocument/2006/relationships/tags" Target="../tags/tag186.xml"/><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 Id="rId9"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8" Type="http://schemas.openxmlformats.org/officeDocument/2006/relationships/tags" Target="../tags/tag195.xml"/><Relationship Id="rId3" Type="http://schemas.openxmlformats.org/officeDocument/2006/relationships/tags" Target="../tags/tag190.xml"/><Relationship Id="rId7" Type="http://schemas.openxmlformats.org/officeDocument/2006/relationships/tags" Target="../tags/tag194.xml"/><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9"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tags" Target="../tags/tag196.xml"/><Relationship Id="rId4"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99.xml"/></Relationships>
</file>

<file path=ppt/slides/_rels/slide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58E025F6-E6BF-0E4A-A4D3-1166BBF5190C}"/>
              </a:ext>
            </a:extLst>
          </p:cNvPr>
          <p:cNvSpPr txBox="1">
            <a:spLocks/>
          </p:cNvSpPr>
          <p:nvPr/>
        </p:nvSpPr>
        <p:spPr>
          <a:xfrm>
            <a:off x="4367983" y="106104"/>
            <a:ext cx="3065293" cy="529901"/>
          </a:xfrm>
          <a:prstGeom prst="rect">
            <a:avLst/>
          </a:prstGeom>
          <a:solidFill>
            <a:schemeClr val="accent1">
              <a:alpha val="82000"/>
            </a:schemeClr>
          </a:solidFill>
          <a:ln w="19050">
            <a:solidFill>
              <a:schemeClr val="bg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buFont typeface="Arial" panose="020B0604020202020204" pitchFamily="34" charset="0"/>
              <a:buNone/>
            </a:pPr>
            <a:r>
              <a:rPr lang="en-US" sz="3200" dirty="0">
                <a:solidFill>
                  <a:schemeClr val="bg1"/>
                </a:solidFill>
              </a:rPr>
              <a:t>UCSD CSE 30</a:t>
            </a:r>
          </a:p>
        </p:txBody>
      </p:sp>
      <p:sp>
        <p:nvSpPr>
          <p:cNvPr id="6" name="Text Placeholder 3">
            <a:extLst>
              <a:ext uri="{FF2B5EF4-FFF2-40B4-BE49-F238E27FC236}">
                <a16:creationId xmlns:a16="http://schemas.microsoft.com/office/drawing/2014/main" id="{5E174D66-3123-D045-B072-4840BB2339BA}"/>
              </a:ext>
            </a:extLst>
          </p:cNvPr>
          <p:cNvSpPr txBox="1">
            <a:spLocks/>
          </p:cNvSpPr>
          <p:nvPr/>
        </p:nvSpPr>
        <p:spPr>
          <a:xfrm>
            <a:off x="132080" y="6312861"/>
            <a:ext cx="1872474" cy="439035"/>
          </a:xfrm>
          <a:prstGeom prst="rect">
            <a:avLst/>
          </a:prstGeom>
          <a:solidFill>
            <a:schemeClr val="accent1">
              <a:alpha val="82000"/>
            </a:schemeClr>
          </a:solidFill>
          <a:ln w="19050">
            <a:solidFill>
              <a:schemeClr val="bg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buNone/>
            </a:pPr>
            <a:r>
              <a:rPr lang="en-US" sz="2400" dirty="0">
                <a:solidFill>
                  <a:schemeClr val="bg1"/>
                </a:solidFill>
              </a:rPr>
              <a:t>Keith Muller </a:t>
            </a:r>
          </a:p>
        </p:txBody>
      </p:sp>
      <p:sp>
        <p:nvSpPr>
          <p:cNvPr id="7" name="Text Placeholder 3">
            <a:extLst>
              <a:ext uri="{FF2B5EF4-FFF2-40B4-BE49-F238E27FC236}">
                <a16:creationId xmlns:a16="http://schemas.microsoft.com/office/drawing/2014/main" id="{BE1A69CC-8F22-AB43-93CF-012DCF287252}"/>
              </a:ext>
            </a:extLst>
          </p:cNvPr>
          <p:cNvSpPr txBox="1">
            <a:spLocks/>
          </p:cNvSpPr>
          <p:nvPr/>
        </p:nvSpPr>
        <p:spPr>
          <a:xfrm>
            <a:off x="2209624" y="831304"/>
            <a:ext cx="7382010" cy="439035"/>
          </a:xfrm>
          <a:prstGeom prst="rect">
            <a:avLst/>
          </a:prstGeom>
          <a:solidFill>
            <a:schemeClr val="accent1">
              <a:alpha val="82000"/>
            </a:schemeClr>
          </a:solidFill>
          <a:ln w="19050">
            <a:solidFill>
              <a:schemeClr val="bg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buFont typeface="Arial" panose="020B0604020202020204" pitchFamily="34" charset="0"/>
              <a:buNone/>
            </a:pPr>
            <a:r>
              <a:rPr lang="en-US" sz="2400" dirty="0">
                <a:solidFill>
                  <a:schemeClr val="bg1"/>
                </a:solidFill>
              </a:rPr>
              <a:t>Computer Organization and Systems Programming</a:t>
            </a:r>
          </a:p>
        </p:txBody>
      </p:sp>
      <p:sp>
        <p:nvSpPr>
          <p:cNvPr id="9" name="Text Placeholder 3">
            <a:extLst>
              <a:ext uri="{FF2B5EF4-FFF2-40B4-BE49-F238E27FC236}">
                <a16:creationId xmlns:a16="http://schemas.microsoft.com/office/drawing/2014/main" id="{F3B7A0EB-E952-534D-AB9C-66F390770BCB}"/>
              </a:ext>
            </a:extLst>
          </p:cNvPr>
          <p:cNvSpPr txBox="1">
            <a:spLocks/>
          </p:cNvSpPr>
          <p:nvPr/>
        </p:nvSpPr>
        <p:spPr>
          <a:xfrm>
            <a:off x="47766" y="106104"/>
            <a:ext cx="1781034" cy="283363"/>
          </a:xfrm>
          <a:prstGeom prst="rect">
            <a:avLst/>
          </a:prstGeom>
          <a:solidFill>
            <a:schemeClr val="accent1">
              <a:alpha val="82000"/>
            </a:schemeClr>
          </a:solidFill>
          <a:ln w="19050">
            <a:solidFill>
              <a:schemeClr val="bg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buNone/>
            </a:pPr>
            <a:r>
              <a:rPr lang="en-US" sz="1400">
                <a:solidFill>
                  <a:schemeClr val="bg1"/>
                </a:solidFill>
              </a:rPr>
              <a:t>Version 1.02</a:t>
            </a:r>
            <a:endParaRPr lang="en-US" sz="1400" dirty="0">
              <a:solidFill>
                <a:schemeClr val="bg1"/>
              </a:solidFill>
            </a:endParaRPr>
          </a:p>
        </p:txBody>
      </p:sp>
      <p:sp>
        <p:nvSpPr>
          <p:cNvPr id="13" name="Text Placeholder 3">
            <a:extLst>
              <a:ext uri="{FF2B5EF4-FFF2-40B4-BE49-F238E27FC236}">
                <a16:creationId xmlns:a16="http://schemas.microsoft.com/office/drawing/2014/main" id="{DE8581D4-3240-B84B-B927-EFFED5BE8CCD}"/>
              </a:ext>
            </a:extLst>
          </p:cNvPr>
          <p:cNvSpPr txBox="1">
            <a:spLocks/>
          </p:cNvSpPr>
          <p:nvPr/>
        </p:nvSpPr>
        <p:spPr>
          <a:xfrm>
            <a:off x="4790760" y="1450382"/>
            <a:ext cx="2610480" cy="439035"/>
          </a:xfrm>
          <a:prstGeom prst="rect">
            <a:avLst/>
          </a:prstGeom>
          <a:solidFill>
            <a:schemeClr val="accent1">
              <a:alpha val="82000"/>
            </a:schemeClr>
          </a:solidFill>
          <a:ln w="19050">
            <a:solidFill>
              <a:schemeClr val="bg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Arial" panose="020B0604020202020204" pitchFamily="34" charset="0"/>
              <a:buNone/>
            </a:pPr>
            <a:r>
              <a:rPr lang="en-US" sz="2400" dirty="0">
                <a:solidFill>
                  <a:schemeClr val="bg1"/>
                </a:solidFill>
              </a:rPr>
              <a:t>Review Session</a:t>
            </a:r>
          </a:p>
        </p:txBody>
      </p:sp>
    </p:spTree>
    <p:extLst>
      <p:ext uri="{BB962C8B-B14F-4D97-AF65-F5344CB8AC3E}">
        <p14:creationId xmlns:p14="http://schemas.microsoft.com/office/powerpoint/2010/main" val="2815795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840AB8-0E65-6B40-94B8-765090E4174A}"/>
              </a:ext>
            </a:extLst>
          </p:cNvPr>
          <p:cNvSpPr>
            <a:spLocks noGrp="1"/>
          </p:cNvSpPr>
          <p:nvPr>
            <p:ph type="title"/>
          </p:nvPr>
        </p:nvSpPr>
        <p:spPr>
          <a:xfrm>
            <a:off x="111830" y="193018"/>
            <a:ext cx="12080170" cy="715294"/>
          </a:xfrm>
        </p:spPr>
        <p:txBody>
          <a:bodyPr/>
          <a:lstStyle/>
          <a:p>
            <a:r>
              <a:rPr lang="en-US" dirty="0">
                <a:solidFill>
                  <a:srgbClr val="0070C0"/>
                </a:solidFill>
              </a:rPr>
              <a:t>Overflow: Going Past the Boundary Between max and min</a:t>
            </a:r>
          </a:p>
        </p:txBody>
      </p:sp>
      <p:pic>
        <p:nvPicPr>
          <p:cNvPr id="4" name="Content Placeholder 3">
            <a:extLst>
              <a:ext uri="{FF2B5EF4-FFF2-40B4-BE49-F238E27FC236}">
                <a16:creationId xmlns:a16="http://schemas.microsoft.com/office/drawing/2014/main" id="{D852E31E-92D9-CF4C-91F0-40E15326570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8000" y="1323220"/>
            <a:ext cx="5400000" cy="5406529"/>
          </a:xfrm>
          <a:prstGeom prst="rect">
            <a:avLst/>
          </a:prstGeom>
        </p:spPr>
      </p:pic>
      <p:sp>
        <p:nvSpPr>
          <p:cNvPr id="5" name="Rectangle 4">
            <a:extLst>
              <a:ext uri="{FF2B5EF4-FFF2-40B4-BE49-F238E27FC236}">
                <a16:creationId xmlns:a16="http://schemas.microsoft.com/office/drawing/2014/main" id="{24A25C3F-7F9A-7A49-8873-85A0464D5EF8}"/>
              </a:ext>
            </a:extLst>
          </p:cNvPr>
          <p:cNvSpPr/>
          <p:nvPr/>
        </p:nvSpPr>
        <p:spPr>
          <a:xfrm>
            <a:off x="2155500" y="3640868"/>
            <a:ext cx="2322899" cy="780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CCB8126B-330A-DD4C-9D22-2E6EA6E4D736}"/>
              </a:ext>
            </a:extLst>
          </p:cNvPr>
          <p:cNvGrpSpPr/>
          <p:nvPr/>
        </p:nvGrpSpPr>
        <p:grpSpPr>
          <a:xfrm>
            <a:off x="2498401" y="1112722"/>
            <a:ext cx="1447800" cy="369332"/>
            <a:chOff x="3506401" y="1186219"/>
            <a:chExt cx="1447800" cy="369332"/>
          </a:xfrm>
        </p:grpSpPr>
        <p:sp>
          <p:nvSpPr>
            <p:cNvPr id="11" name="TextBox 10">
              <a:extLst>
                <a:ext uri="{FF2B5EF4-FFF2-40B4-BE49-F238E27FC236}">
                  <a16:creationId xmlns:a16="http://schemas.microsoft.com/office/drawing/2014/main" id="{3BB8963E-BDDB-424F-825A-CD482AE269FF}"/>
                </a:ext>
              </a:extLst>
            </p:cNvPr>
            <p:cNvSpPr txBox="1"/>
            <p:nvPr/>
          </p:nvSpPr>
          <p:spPr>
            <a:xfrm>
              <a:off x="4268401" y="1186219"/>
              <a:ext cx="685800" cy="369332"/>
            </a:xfrm>
            <a:prstGeom prst="rect">
              <a:avLst/>
            </a:prstGeom>
            <a:noFill/>
          </p:spPr>
          <p:txBody>
            <a:bodyPr wrap="square" rtlCol="0">
              <a:spAutoFit/>
            </a:bodyPr>
            <a:lstStyle/>
            <a:p>
              <a:pPr algn="ctr"/>
              <a:r>
                <a:rPr lang="en-US" b="1" i="1" dirty="0">
                  <a:solidFill>
                    <a:srgbClr val="FF0000"/>
                  </a:solidFill>
                </a:rPr>
                <a:t>min</a:t>
              </a:r>
            </a:p>
          </p:txBody>
        </p:sp>
        <p:sp>
          <p:nvSpPr>
            <p:cNvPr id="12" name="TextBox 11">
              <a:extLst>
                <a:ext uri="{FF2B5EF4-FFF2-40B4-BE49-F238E27FC236}">
                  <a16:creationId xmlns:a16="http://schemas.microsoft.com/office/drawing/2014/main" id="{2EFC2C5C-9E4D-0144-8273-3BF5EAD56D6D}"/>
                </a:ext>
              </a:extLst>
            </p:cNvPr>
            <p:cNvSpPr txBox="1"/>
            <p:nvPr/>
          </p:nvSpPr>
          <p:spPr>
            <a:xfrm>
              <a:off x="3506401" y="1186219"/>
              <a:ext cx="685800" cy="369332"/>
            </a:xfrm>
            <a:prstGeom prst="rect">
              <a:avLst/>
            </a:prstGeom>
            <a:noFill/>
          </p:spPr>
          <p:txBody>
            <a:bodyPr wrap="square" rtlCol="0">
              <a:spAutoFit/>
            </a:bodyPr>
            <a:lstStyle/>
            <a:p>
              <a:pPr algn="ctr"/>
              <a:r>
                <a:rPr lang="en-US" b="1" i="1" dirty="0">
                  <a:solidFill>
                    <a:srgbClr val="FF0000"/>
                  </a:solidFill>
                </a:rPr>
                <a:t>max</a:t>
              </a:r>
            </a:p>
          </p:txBody>
        </p:sp>
      </p:grpSp>
      <p:grpSp>
        <p:nvGrpSpPr>
          <p:cNvPr id="2" name="Group 1">
            <a:extLst>
              <a:ext uri="{FF2B5EF4-FFF2-40B4-BE49-F238E27FC236}">
                <a16:creationId xmlns:a16="http://schemas.microsoft.com/office/drawing/2014/main" id="{CF1DF5C8-C03E-2F4A-BCC7-2A8FC06EFCBB}"/>
              </a:ext>
            </a:extLst>
          </p:cNvPr>
          <p:cNvGrpSpPr/>
          <p:nvPr/>
        </p:nvGrpSpPr>
        <p:grpSpPr>
          <a:xfrm>
            <a:off x="3204900" y="1112722"/>
            <a:ext cx="8836513" cy="1200329"/>
            <a:chOff x="4289101" y="1118791"/>
            <a:chExt cx="8836513" cy="1200329"/>
          </a:xfrm>
        </p:grpSpPr>
        <p:sp>
          <p:nvSpPr>
            <p:cNvPr id="17" name="TextBox 16">
              <a:extLst>
                <a:ext uri="{FF2B5EF4-FFF2-40B4-BE49-F238E27FC236}">
                  <a16:creationId xmlns:a16="http://schemas.microsoft.com/office/drawing/2014/main" id="{65022C2D-55C9-3447-BEAF-CBB078F7569F}"/>
                </a:ext>
              </a:extLst>
            </p:cNvPr>
            <p:cNvSpPr txBox="1"/>
            <p:nvPr/>
          </p:nvSpPr>
          <p:spPr>
            <a:xfrm>
              <a:off x="7005302" y="1118791"/>
              <a:ext cx="6120312" cy="1200329"/>
            </a:xfrm>
            <a:prstGeom prst="rect">
              <a:avLst/>
            </a:prstGeom>
            <a:solidFill>
              <a:schemeClr val="accent4">
                <a:lumMod val="20000"/>
                <a:lumOff val="80000"/>
              </a:schemeClr>
            </a:solidFill>
            <a:ln w="28575">
              <a:solidFill>
                <a:schemeClr val="accent1"/>
              </a:solidFill>
            </a:ln>
          </p:spPr>
          <p:txBody>
            <a:bodyPr wrap="square" rtlCol="0">
              <a:spAutoFit/>
            </a:bodyPr>
            <a:lstStyle/>
            <a:p>
              <a:r>
                <a:rPr lang="en-US" sz="2400" b="1" dirty="0">
                  <a:solidFill>
                    <a:srgbClr val="FF0000"/>
                  </a:solidFill>
                </a:rPr>
                <a:t>Overflow: </a:t>
              </a:r>
              <a:r>
                <a:rPr lang="en-US" sz="2400" dirty="0">
                  <a:solidFill>
                    <a:schemeClr val="tx2"/>
                  </a:solidFill>
                </a:rPr>
                <a:t>Occurs when an arithmetic result (from addition or subtraction for example) is </a:t>
              </a:r>
              <a:r>
                <a:rPr lang="en-US" sz="2400" dirty="0">
                  <a:solidFill>
                    <a:srgbClr val="2C895B"/>
                  </a:solidFill>
                </a:rPr>
                <a:t>is more than</a:t>
              </a:r>
              <a:r>
                <a:rPr lang="en-US" sz="2400" dirty="0">
                  <a:solidFill>
                    <a:schemeClr val="tx2"/>
                  </a:solidFill>
                </a:rPr>
                <a:t> </a:t>
              </a:r>
              <a:r>
                <a:rPr lang="en-US" sz="2400" b="1" dirty="0">
                  <a:solidFill>
                    <a:srgbClr val="FF0000"/>
                  </a:solidFill>
                </a:rPr>
                <a:t>min</a:t>
              </a:r>
              <a:r>
                <a:rPr lang="en-US" sz="2400" dirty="0">
                  <a:solidFill>
                    <a:schemeClr val="tx2"/>
                  </a:solidFill>
                </a:rPr>
                <a:t> or </a:t>
              </a:r>
              <a:r>
                <a:rPr lang="en-US" sz="2400" b="1" dirty="0">
                  <a:solidFill>
                    <a:srgbClr val="FF0000"/>
                  </a:solidFill>
                </a:rPr>
                <a:t>max</a:t>
              </a:r>
              <a:r>
                <a:rPr lang="en-US" sz="2400" dirty="0">
                  <a:solidFill>
                    <a:schemeClr val="tx2"/>
                  </a:solidFill>
                </a:rPr>
                <a:t> limits</a:t>
              </a:r>
            </a:p>
          </p:txBody>
        </p:sp>
        <p:cxnSp>
          <p:nvCxnSpPr>
            <p:cNvPr id="19" name="Straight Arrow Connector 18">
              <a:extLst>
                <a:ext uri="{FF2B5EF4-FFF2-40B4-BE49-F238E27FC236}">
                  <a16:creationId xmlns:a16="http://schemas.microsoft.com/office/drawing/2014/main" id="{E9CBA95B-87D9-3C46-B627-73CA8204E1C0}"/>
                </a:ext>
              </a:extLst>
            </p:cNvPr>
            <p:cNvCxnSpPr>
              <a:cxnSpLocks/>
            </p:cNvCxnSpPr>
            <p:nvPr/>
          </p:nvCxnSpPr>
          <p:spPr>
            <a:xfrm flipH="1">
              <a:off x="4289101" y="1768585"/>
              <a:ext cx="2546998"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B76CDC2F-05CB-5B4B-AD40-BDFE9FEC909E}"/>
              </a:ext>
            </a:extLst>
          </p:cNvPr>
          <p:cNvSpPr txBox="1"/>
          <p:nvPr/>
        </p:nvSpPr>
        <p:spPr>
          <a:xfrm>
            <a:off x="2213288" y="3706772"/>
            <a:ext cx="2207321" cy="646331"/>
          </a:xfrm>
          <a:prstGeom prst="rect">
            <a:avLst/>
          </a:prstGeom>
          <a:solidFill>
            <a:schemeClr val="accent4">
              <a:lumMod val="20000"/>
              <a:lumOff val="80000"/>
            </a:schemeClr>
          </a:solidFill>
        </p:spPr>
        <p:txBody>
          <a:bodyPr wrap="square" rtlCol="0">
            <a:spAutoFit/>
          </a:bodyPr>
          <a:lstStyle/>
          <a:p>
            <a:r>
              <a:rPr lang="en-US" dirty="0">
                <a:solidFill>
                  <a:schemeClr val="tx1">
                    <a:lumMod val="50000"/>
                  </a:schemeClr>
                </a:solidFill>
              </a:rPr>
              <a:t>Example shown is for a 4-bit number</a:t>
            </a:r>
          </a:p>
        </p:txBody>
      </p:sp>
      <p:sp>
        <p:nvSpPr>
          <p:cNvPr id="18" name="TextBox 17">
            <a:extLst>
              <a:ext uri="{FF2B5EF4-FFF2-40B4-BE49-F238E27FC236}">
                <a16:creationId xmlns:a16="http://schemas.microsoft.com/office/drawing/2014/main" id="{BC543D55-4044-4E48-AABE-C408773228B9}"/>
              </a:ext>
            </a:extLst>
          </p:cNvPr>
          <p:cNvSpPr txBox="1"/>
          <p:nvPr/>
        </p:nvSpPr>
        <p:spPr>
          <a:xfrm>
            <a:off x="11872210" y="6488668"/>
            <a:ext cx="300082" cy="369332"/>
          </a:xfrm>
          <a:prstGeom prst="rect">
            <a:avLst/>
          </a:prstGeom>
          <a:noFill/>
        </p:spPr>
        <p:txBody>
          <a:bodyPr wrap="none" rtlCol="0">
            <a:spAutoFit/>
          </a:bodyPr>
          <a:lstStyle/>
          <a:p>
            <a:r>
              <a:rPr lang="en-US" dirty="0">
                <a:solidFill>
                  <a:srgbClr val="FF0000"/>
                </a:solidFill>
              </a:rPr>
              <a:t>x</a:t>
            </a:r>
          </a:p>
        </p:txBody>
      </p:sp>
      <p:sp>
        <p:nvSpPr>
          <p:cNvPr id="9" name="TextBox 8">
            <a:extLst>
              <a:ext uri="{FF2B5EF4-FFF2-40B4-BE49-F238E27FC236}">
                <a16:creationId xmlns:a16="http://schemas.microsoft.com/office/drawing/2014/main" id="{E05DB663-4A30-C38F-7076-2002A78B9D45}"/>
              </a:ext>
            </a:extLst>
          </p:cNvPr>
          <p:cNvSpPr txBox="1"/>
          <p:nvPr/>
        </p:nvSpPr>
        <p:spPr>
          <a:xfrm>
            <a:off x="6069415" y="3929767"/>
            <a:ext cx="5802795" cy="1785104"/>
          </a:xfrm>
          <a:prstGeom prst="rect">
            <a:avLst/>
          </a:prstGeom>
          <a:solidFill>
            <a:schemeClr val="accent4">
              <a:lumMod val="20000"/>
              <a:lumOff val="80000"/>
            </a:schemeClr>
          </a:solidFill>
          <a:ln>
            <a:solidFill>
              <a:schemeClr val="accent1"/>
            </a:solidFill>
          </a:ln>
        </p:spPr>
        <p:txBody>
          <a:bodyPr wrap="square" rtlCol="0">
            <a:spAutoFit/>
          </a:bodyPr>
          <a:lstStyle/>
          <a:p>
            <a:pPr marL="342900" indent="-342900" algn="ctr"/>
            <a:r>
              <a:rPr lang="en-US" sz="2200" b="1" dirty="0">
                <a:solidFill>
                  <a:schemeClr val="accent5"/>
                </a:solidFill>
              </a:rPr>
              <a:t>C (and Java) ignore overflow exceptions</a:t>
            </a:r>
          </a:p>
          <a:p>
            <a:pPr marL="342900" indent="-342900" algn="ctr"/>
            <a:endParaRPr lang="en-US" sz="2200" b="1" dirty="0">
              <a:solidFill>
                <a:schemeClr val="accent5"/>
              </a:solidFill>
            </a:endParaRPr>
          </a:p>
          <a:p>
            <a:pPr marL="457200" indent="-342900">
              <a:buFont typeface="Arial" panose="020B0604020202020204" pitchFamily="34" charset="0"/>
              <a:buChar char="•"/>
            </a:pPr>
            <a:r>
              <a:rPr lang="en-US" sz="2200" dirty="0"/>
              <a:t>You end up with a bad value in your program and absolutely no warning or indication… </a:t>
            </a:r>
            <a:r>
              <a:rPr lang="en-US" sz="2200" dirty="0">
                <a:solidFill>
                  <a:schemeClr val="accent5"/>
                </a:solidFill>
              </a:rPr>
              <a:t>happy debugging!….</a:t>
            </a:r>
          </a:p>
        </p:txBody>
      </p:sp>
    </p:spTree>
    <p:extLst>
      <p:ext uri="{BB962C8B-B14F-4D97-AF65-F5344CB8AC3E}">
        <p14:creationId xmlns:p14="http://schemas.microsoft.com/office/powerpoint/2010/main" val="322149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DFBB37-5792-E544-BBC1-C7D61D0E152F}"/>
              </a:ext>
            </a:extLst>
          </p:cNvPr>
          <p:cNvSpPr>
            <a:spLocks noGrp="1"/>
          </p:cNvSpPr>
          <p:nvPr>
            <p:ph type="title"/>
          </p:nvPr>
        </p:nvSpPr>
        <p:spPr>
          <a:xfrm>
            <a:off x="202643" y="22511"/>
            <a:ext cx="10427287" cy="715294"/>
          </a:xfrm>
        </p:spPr>
        <p:txBody>
          <a:bodyPr/>
          <a:lstStyle/>
          <a:p>
            <a:r>
              <a:rPr lang="en-US" dirty="0">
                <a:solidFill>
                  <a:srgbClr val="FF0000"/>
                </a:solidFill>
              </a:rPr>
              <a:t>Unsigned</a:t>
            </a:r>
            <a:r>
              <a:rPr lang="en-US" dirty="0"/>
              <a:t> Integer Number </a:t>
            </a:r>
            <a:r>
              <a:rPr lang="en-US" dirty="0">
                <a:solidFill>
                  <a:srgbClr val="FF0000"/>
                </a:solidFill>
              </a:rPr>
              <a:t>Overflow</a:t>
            </a:r>
            <a:r>
              <a:rPr lang="en-US" dirty="0"/>
              <a:t>: Addition in 8 bits </a:t>
            </a:r>
          </a:p>
        </p:txBody>
      </p:sp>
      <p:sp>
        <p:nvSpPr>
          <p:cNvPr id="5" name="TextBox 4">
            <a:extLst>
              <a:ext uri="{FF2B5EF4-FFF2-40B4-BE49-F238E27FC236}">
                <a16:creationId xmlns:a16="http://schemas.microsoft.com/office/drawing/2014/main" id="{8EA277D9-75D5-5B4A-A9A5-0C99A0C6357A}"/>
              </a:ext>
            </a:extLst>
          </p:cNvPr>
          <p:cNvSpPr txBox="1"/>
          <p:nvPr/>
        </p:nvSpPr>
        <p:spPr>
          <a:xfrm>
            <a:off x="3459174" y="2393586"/>
            <a:ext cx="5715026" cy="830997"/>
          </a:xfrm>
          <a:prstGeom prst="rect">
            <a:avLst/>
          </a:prstGeom>
          <a:noFill/>
        </p:spPr>
        <p:txBody>
          <a:bodyPr wrap="square" rtlCol="0">
            <a:spAutoFit/>
          </a:bodyPr>
          <a:lstStyle/>
          <a:p>
            <a:r>
              <a:rPr lang="en-US" sz="4800" b="1" dirty="0">
                <a:solidFill>
                  <a:srgbClr val="0070C0"/>
                </a:solidFill>
                <a:latin typeface="Courier New" panose="02070309020205020404" pitchFamily="49" charset="0"/>
                <a:cs typeface="Courier New" panose="02070309020205020404" pitchFamily="49" charset="0"/>
              </a:rPr>
              <a:t>1 0 1 0 0 0 0 1</a:t>
            </a:r>
          </a:p>
        </p:txBody>
      </p:sp>
      <p:sp>
        <p:nvSpPr>
          <p:cNvPr id="7" name="TextBox 6">
            <a:extLst>
              <a:ext uri="{FF2B5EF4-FFF2-40B4-BE49-F238E27FC236}">
                <a16:creationId xmlns:a16="http://schemas.microsoft.com/office/drawing/2014/main" id="{CBE2AF74-BBF1-F640-A63B-6E2A1200C027}"/>
              </a:ext>
            </a:extLst>
          </p:cNvPr>
          <p:cNvSpPr txBox="1"/>
          <p:nvPr/>
        </p:nvSpPr>
        <p:spPr>
          <a:xfrm>
            <a:off x="3459174" y="3236444"/>
            <a:ext cx="5715026" cy="830997"/>
          </a:xfrm>
          <a:prstGeom prst="rect">
            <a:avLst/>
          </a:prstGeom>
          <a:noFill/>
        </p:spPr>
        <p:txBody>
          <a:bodyPr wrap="square" rtlCol="0">
            <a:spAutoFit/>
          </a:bodyPr>
          <a:lstStyle/>
          <a:p>
            <a:r>
              <a:rPr lang="en-US" sz="4800" b="1" dirty="0">
                <a:solidFill>
                  <a:srgbClr val="00B050"/>
                </a:solidFill>
                <a:latin typeface="Courier New" panose="02070309020205020404" pitchFamily="49" charset="0"/>
                <a:cs typeface="Courier New" panose="02070309020205020404" pitchFamily="49" charset="0"/>
              </a:rPr>
              <a:t>0 1 0 1 1 1 1 1</a:t>
            </a:r>
          </a:p>
        </p:txBody>
      </p:sp>
      <p:cxnSp>
        <p:nvCxnSpPr>
          <p:cNvPr id="11" name="Straight Connector 10">
            <a:extLst>
              <a:ext uri="{FF2B5EF4-FFF2-40B4-BE49-F238E27FC236}">
                <a16:creationId xmlns:a16="http://schemas.microsoft.com/office/drawing/2014/main" id="{5DF4ED81-8ED6-1A47-8626-8B1988A09996}"/>
              </a:ext>
            </a:extLst>
          </p:cNvPr>
          <p:cNvCxnSpPr>
            <a:cxnSpLocks/>
          </p:cNvCxnSpPr>
          <p:nvPr/>
        </p:nvCxnSpPr>
        <p:spPr>
          <a:xfrm>
            <a:off x="3459174" y="3991212"/>
            <a:ext cx="5715026" cy="0"/>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84BA2D3-3791-4142-837E-CF23FB6064C0}"/>
              </a:ext>
            </a:extLst>
          </p:cNvPr>
          <p:cNvSpPr txBox="1"/>
          <p:nvPr/>
        </p:nvSpPr>
        <p:spPr>
          <a:xfrm>
            <a:off x="8522878" y="4111747"/>
            <a:ext cx="553357" cy="830997"/>
          </a:xfrm>
          <a:prstGeom prst="rect">
            <a:avLst/>
          </a:prstGeom>
          <a:noFill/>
        </p:spPr>
        <p:txBody>
          <a:bodyPr wrap="none" rtlCol="0">
            <a:spAutoFit/>
          </a:bodyPr>
          <a:lstStyle/>
          <a:p>
            <a:r>
              <a:rPr lang="en-US" sz="4800" b="1" dirty="0">
                <a:solidFill>
                  <a:schemeClr val="accent6"/>
                </a:solidFill>
                <a:latin typeface="Courier New" panose="02070309020205020404" pitchFamily="49" charset="0"/>
                <a:cs typeface="Courier New" panose="02070309020205020404" pitchFamily="49" charset="0"/>
              </a:rPr>
              <a:t>0</a:t>
            </a:r>
          </a:p>
        </p:txBody>
      </p:sp>
      <p:sp>
        <p:nvSpPr>
          <p:cNvPr id="13" name="TextBox 12">
            <a:extLst>
              <a:ext uri="{FF2B5EF4-FFF2-40B4-BE49-F238E27FC236}">
                <a16:creationId xmlns:a16="http://schemas.microsoft.com/office/drawing/2014/main" id="{6A8D9195-590E-FB40-8998-8319E40DA53B}"/>
              </a:ext>
            </a:extLst>
          </p:cNvPr>
          <p:cNvSpPr txBox="1"/>
          <p:nvPr/>
        </p:nvSpPr>
        <p:spPr>
          <a:xfrm>
            <a:off x="7810754" y="4111747"/>
            <a:ext cx="553357" cy="830997"/>
          </a:xfrm>
          <a:prstGeom prst="rect">
            <a:avLst/>
          </a:prstGeom>
          <a:noFill/>
        </p:spPr>
        <p:txBody>
          <a:bodyPr wrap="none" rtlCol="0">
            <a:spAutoFit/>
          </a:bodyPr>
          <a:lstStyle/>
          <a:p>
            <a:r>
              <a:rPr lang="en-US" sz="4800" b="1" dirty="0">
                <a:solidFill>
                  <a:schemeClr val="accent6"/>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0346B3F4-C563-F14F-B3CF-5436BED50C55}"/>
              </a:ext>
            </a:extLst>
          </p:cNvPr>
          <p:cNvSpPr txBox="1"/>
          <p:nvPr/>
        </p:nvSpPr>
        <p:spPr>
          <a:xfrm>
            <a:off x="6385947" y="4111747"/>
            <a:ext cx="553357" cy="830997"/>
          </a:xfrm>
          <a:prstGeom prst="rect">
            <a:avLst/>
          </a:prstGeom>
          <a:noFill/>
        </p:spPr>
        <p:txBody>
          <a:bodyPr wrap="none" rtlCol="0">
            <a:spAutoFit/>
          </a:bodyPr>
          <a:lstStyle/>
          <a:p>
            <a:r>
              <a:rPr lang="en-US" sz="4800" b="1" dirty="0">
                <a:solidFill>
                  <a:schemeClr val="accent6"/>
                </a:solidFill>
                <a:latin typeface="Courier New" panose="02070309020205020404" pitchFamily="49" charset="0"/>
                <a:cs typeface="Courier New" panose="02070309020205020404" pitchFamily="49" charset="0"/>
              </a:rPr>
              <a:t>0</a:t>
            </a:r>
          </a:p>
        </p:txBody>
      </p:sp>
      <p:sp>
        <p:nvSpPr>
          <p:cNvPr id="15" name="TextBox 14">
            <a:extLst>
              <a:ext uri="{FF2B5EF4-FFF2-40B4-BE49-F238E27FC236}">
                <a16:creationId xmlns:a16="http://schemas.microsoft.com/office/drawing/2014/main" id="{15B46E84-1B41-B240-8C76-2B8D56001D41}"/>
              </a:ext>
            </a:extLst>
          </p:cNvPr>
          <p:cNvSpPr txBox="1"/>
          <p:nvPr/>
        </p:nvSpPr>
        <p:spPr>
          <a:xfrm>
            <a:off x="4943726" y="4111747"/>
            <a:ext cx="553357" cy="830997"/>
          </a:xfrm>
          <a:prstGeom prst="rect">
            <a:avLst/>
          </a:prstGeom>
          <a:noFill/>
        </p:spPr>
        <p:txBody>
          <a:bodyPr wrap="none" rtlCol="0">
            <a:spAutoFit/>
          </a:bodyPr>
          <a:lstStyle/>
          <a:p>
            <a:r>
              <a:rPr lang="en-US" sz="4800" b="1" dirty="0">
                <a:solidFill>
                  <a:schemeClr val="accent6"/>
                </a:solidFill>
                <a:latin typeface="Courier New" panose="02070309020205020404" pitchFamily="49" charset="0"/>
                <a:cs typeface="Courier New" panose="02070309020205020404" pitchFamily="49" charset="0"/>
              </a:rPr>
              <a:t>0</a:t>
            </a:r>
          </a:p>
        </p:txBody>
      </p:sp>
      <p:sp>
        <p:nvSpPr>
          <p:cNvPr id="16" name="TextBox 15">
            <a:extLst>
              <a:ext uri="{FF2B5EF4-FFF2-40B4-BE49-F238E27FC236}">
                <a16:creationId xmlns:a16="http://schemas.microsoft.com/office/drawing/2014/main" id="{32529D5C-B3C2-FD4B-8DCA-CD04ED257BFB}"/>
              </a:ext>
            </a:extLst>
          </p:cNvPr>
          <p:cNvSpPr txBox="1"/>
          <p:nvPr/>
        </p:nvSpPr>
        <p:spPr>
          <a:xfrm>
            <a:off x="7140157" y="4111747"/>
            <a:ext cx="553357" cy="830997"/>
          </a:xfrm>
          <a:prstGeom prst="rect">
            <a:avLst/>
          </a:prstGeom>
          <a:noFill/>
        </p:spPr>
        <p:txBody>
          <a:bodyPr wrap="none" rtlCol="0">
            <a:spAutoFit/>
          </a:bodyPr>
          <a:lstStyle/>
          <a:p>
            <a:r>
              <a:rPr lang="en-US" sz="4800" b="1" dirty="0">
                <a:solidFill>
                  <a:schemeClr val="accent6"/>
                </a:solidFill>
                <a:latin typeface="Courier New" panose="02070309020205020404" pitchFamily="49" charset="0"/>
                <a:cs typeface="Courier New" panose="02070309020205020404" pitchFamily="49" charset="0"/>
              </a:rPr>
              <a:t>0</a:t>
            </a:r>
          </a:p>
        </p:txBody>
      </p:sp>
      <p:sp>
        <p:nvSpPr>
          <p:cNvPr id="17" name="TextBox 16">
            <a:extLst>
              <a:ext uri="{FF2B5EF4-FFF2-40B4-BE49-F238E27FC236}">
                <a16:creationId xmlns:a16="http://schemas.microsoft.com/office/drawing/2014/main" id="{C47A4471-46FF-D049-8292-10E2D32A2B0A}"/>
              </a:ext>
            </a:extLst>
          </p:cNvPr>
          <p:cNvSpPr txBox="1"/>
          <p:nvPr/>
        </p:nvSpPr>
        <p:spPr>
          <a:xfrm>
            <a:off x="5673544" y="4111747"/>
            <a:ext cx="553357" cy="830997"/>
          </a:xfrm>
          <a:prstGeom prst="rect">
            <a:avLst/>
          </a:prstGeom>
          <a:noFill/>
        </p:spPr>
        <p:txBody>
          <a:bodyPr wrap="none" rtlCol="0">
            <a:spAutoFit/>
          </a:bodyPr>
          <a:lstStyle/>
          <a:p>
            <a:r>
              <a:rPr lang="en-US" sz="4800" b="1" dirty="0">
                <a:solidFill>
                  <a:schemeClr val="accent6"/>
                </a:solidFill>
                <a:latin typeface="Courier New" panose="02070309020205020404" pitchFamily="49" charset="0"/>
                <a:cs typeface="Courier New" panose="02070309020205020404" pitchFamily="49" charset="0"/>
              </a:rPr>
              <a:t>0</a:t>
            </a:r>
          </a:p>
        </p:txBody>
      </p:sp>
      <p:sp>
        <p:nvSpPr>
          <p:cNvPr id="18" name="TextBox 17">
            <a:extLst>
              <a:ext uri="{FF2B5EF4-FFF2-40B4-BE49-F238E27FC236}">
                <a16:creationId xmlns:a16="http://schemas.microsoft.com/office/drawing/2014/main" id="{092FFAFA-DD9F-5645-9B9B-AE2A4DF71A31}"/>
              </a:ext>
            </a:extLst>
          </p:cNvPr>
          <p:cNvSpPr txBox="1"/>
          <p:nvPr/>
        </p:nvSpPr>
        <p:spPr>
          <a:xfrm>
            <a:off x="4188119" y="4111747"/>
            <a:ext cx="553357" cy="830997"/>
          </a:xfrm>
          <a:prstGeom prst="rect">
            <a:avLst/>
          </a:prstGeom>
          <a:noFill/>
        </p:spPr>
        <p:txBody>
          <a:bodyPr wrap="none" rtlCol="0">
            <a:spAutoFit/>
          </a:bodyPr>
          <a:lstStyle/>
          <a:p>
            <a:r>
              <a:rPr lang="en-US" sz="4800" b="1" dirty="0">
                <a:solidFill>
                  <a:schemeClr val="accent6"/>
                </a:solidFill>
                <a:latin typeface="Courier New" panose="02070309020205020404" pitchFamily="49" charset="0"/>
                <a:cs typeface="Courier New" panose="02070309020205020404" pitchFamily="49" charset="0"/>
              </a:rPr>
              <a:t>0</a:t>
            </a:r>
          </a:p>
        </p:txBody>
      </p:sp>
      <p:sp>
        <p:nvSpPr>
          <p:cNvPr id="19" name="TextBox 18">
            <a:extLst>
              <a:ext uri="{FF2B5EF4-FFF2-40B4-BE49-F238E27FC236}">
                <a16:creationId xmlns:a16="http://schemas.microsoft.com/office/drawing/2014/main" id="{EDBD51F8-0AFA-084B-8A44-E82BAD8A8B9D}"/>
              </a:ext>
            </a:extLst>
          </p:cNvPr>
          <p:cNvSpPr txBox="1"/>
          <p:nvPr/>
        </p:nvSpPr>
        <p:spPr>
          <a:xfrm>
            <a:off x="3475716" y="4111747"/>
            <a:ext cx="553357" cy="830997"/>
          </a:xfrm>
          <a:prstGeom prst="rect">
            <a:avLst/>
          </a:prstGeom>
          <a:noFill/>
        </p:spPr>
        <p:txBody>
          <a:bodyPr wrap="none" rtlCol="0">
            <a:spAutoFit/>
          </a:bodyPr>
          <a:lstStyle/>
          <a:p>
            <a:r>
              <a:rPr lang="en-US" sz="4800" b="1" dirty="0">
                <a:solidFill>
                  <a:schemeClr val="accent6"/>
                </a:solidFill>
                <a:latin typeface="Courier New" panose="02070309020205020404" pitchFamily="49" charset="0"/>
                <a:cs typeface="Courier New" panose="02070309020205020404" pitchFamily="49" charset="0"/>
              </a:rPr>
              <a:t>0</a:t>
            </a:r>
          </a:p>
        </p:txBody>
      </p:sp>
      <p:sp>
        <p:nvSpPr>
          <p:cNvPr id="21" name="TextBox 20">
            <a:extLst>
              <a:ext uri="{FF2B5EF4-FFF2-40B4-BE49-F238E27FC236}">
                <a16:creationId xmlns:a16="http://schemas.microsoft.com/office/drawing/2014/main" id="{8374B7DE-410E-8846-A600-3C5BED6F0446}"/>
              </a:ext>
            </a:extLst>
          </p:cNvPr>
          <p:cNvSpPr txBox="1"/>
          <p:nvPr/>
        </p:nvSpPr>
        <p:spPr>
          <a:xfrm>
            <a:off x="7852281" y="1803505"/>
            <a:ext cx="492443" cy="707886"/>
          </a:xfrm>
          <a:prstGeom prst="rect">
            <a:avLst/>
          </a:prstGeom>
          <a:noFill/>
        </p:spPr>
        <p:txBody>
          <a:bodyPr wrap="square" rtlCol="0">
            <a:spAutoFit/>
          </a:bodyPr>
          <a:lstStyle/>
          <a:p>
            <a:r>
              <a:rPr lang="en-US" sz="4000" b="1" dirty="0">
                <a:solidFill>
                  <a:srgbClr val="F3753F"/>
                </a:solidFill>
                <a:latin typeface="Courier New" panose="02070309020205020404" pitchFamily="49" charset="0"/>
                <a:cs typeface="Courier New" panose="02070309020205020404" pitchFamily="49" charset="0"/>
              </a:rPr>
              <a:t>1</a:t>
            </a:r>
          </a:p>
        </p:txBody>
      </p:sp>
      <p:sp>
        <p:nvSpPr>
          <p:cNvPr id="22" name="TextBox 21">
            <a:extLst>
              <a:ext uri="{FF2B5EF4-FFF2-40B4-BE49-F238E27FC236}">
                <a16:creationId xmlns:a16="http://schemas.microsoft.com/office/drawing/2014/main" id="{D4A6340D-6410-5644-8D38-FB8E44FD8DB0}"/>
              </a:ext>
            </a:extLst>
          </p:cNvPr>
          <p:cNvSpPr txBox="1"/>
          <p:nvPr/>
        </p:nvSpPr>
        <p:spPr>
          <a:xfrm>
            <a:off x="7140157" y="1803505"/>
            <a:ext cx="492443" cy="707886"/>
          </a:xfrm>
          <a:prstGeom prst="rect">
            <a:avLst/>
          </a:prstGeom>
          <a:noFill/>
        </p:spPr>
        <p:txBody>
          <a:bodyPr wrap="square" rtlCol="0">
            <a:spAutoFit/>
          </a:bodyPr>
          <a:lstStyle/>
          <a:p>
            <a:r>
              <a:rPr lang="en-US" sz="4000" b="1" dirty="0">
                <a:solidFill>
                  <a:srgbClr val="F3753F"/>
                </a:solidFill>
                <a:latin typeface="Courier New" panose="02070309020205020404" pitchFamily="49" charset="0"/>
                <a:cs typeface="Courier New" panose="02070309020205020404" pitchFamily="49" charset="0"/>
              </a:rPr>
              <a:t>1</a:t>
            </a:r>
          </a:p>
        </p:txBody>
      </p:sp>
      <p:sp>
        <p:nvSpPr>
          <p:cNvPr id="23" name="TextBox 22">
            <a:extLst>
              <a:ext uri="{FF2B5EF4-FFF2-40B4-BE49-F238E27FC236}">
                <a16:creationId xmlns:a16="http://schemas.microsoft.com/office/drawing/2014/main" id="{871ECAEA-0A54-E84A-A21B-E4177DF2C4BB}"/>
              </a:ext>
            </a:extLst>
          </p:cNvPr>
          <p:cNvSpPr txBox="1"/>
          <p:nvPr/>
        </p:nvSpPr>
        <p:spPr>
          <a:xfrm>
            <a:off x="5690411" y="1803505"/>
            <a:ext cx="492443" cy="707886"/>
          </a:xfrm>
          <a:prstGeom prst="rect">
            <a:avLst/>
          </a:prstGeom>
          <a:noFill/>
        </p:spPr>
        <p:txBody>
          <a:bodyPr wrap="square" rtlCol="0">
            <a:spAutoFit/>
          </a:bodyPr>
          <a:lstStyle/>
          <a:p>
            <a:r>
              <a:rPr lang="en-US" sz="4000" b="1" dirty="0">
                <a:solidFill>
                  <a:srgbClr val="F3753F"/>
                </a:solidFill>
                <a:latin typeface="Courier New" panose="02070309020205020404" pitchFamily="49" charset="0"/>
                <a:cs typeface="Courier New" panose="02070309020205020404" pitchFamily="49" charset="0"/>
              </a:rPr>
              <a:t>1</a:t>
            </a:r>
          </a:p>
        </p:txBody>
      </p:sp>
      <p:sp>
        <p:nvSpPr>
          <p:cNvPr id="24" name="TextBox 23">
            <a:extLst>
              <a:ext uri="{FF2B5EF4-FFF2-40B4-BE49-F238E27FC236}">
                <a16:creationId xmlns:a16="http://schemas.microsoft.com/office/drawing/2014/main" id="{36C0D910-1B41-D742-9FC8-3FBA434CE039}"/>
              </a:ext>
            </a:extLst>
          </p:cNvPr>
          <p:cNvSpPr txBox="1"/>
          <p:nvPr/>
        </p:nvSpPr>
        <p:spPr>
          <a:xfrm>
            <a:off x="4256503" y="1803505"/>
            <a:ext cx="492443" cy="707886"/>
          </a:xfrm>
          <a:prstGeom prst="rect">
            <a:avLst/>
          </a:prstGeom>
          <a:noFill/>
        </p:spPr>
        <p:txBody>
          <a:bodyPr wrap="square" rtlCol="0">
            <a:spAutoFit/>
          </a:bodyPr>
          <a:lstStyle/>
          <a:p>
            <a:r>
              <a:rPr lang="en-US" sz="4000" b="1" dirty="0">
                <a:solidFill>
                  <a:srgbClr val="F3753F"/>
                </a:solidFill>
                <a:latin typeface="Courier New" panose="02070309020205020404" pitchFamily="49" charset="0"/>
                <a:cs typeface="Courier New" panose="02070309020205020404" pitchFamily="49" charset="0"/>
              </a:rPr>
              <a:t>1</a:t>
            </a:r>
          </a:p>
        </p:txBody>
      </p:sp>
      <p:sp>
        <p:nvSpPr>
          <p:cNvPr id="25" name="TextBox 24">
            <a:extLst>
              <a:ext uri="{FF2B5EF4-FFF2-40B4-BE49-F238E27FC236}">
                <a16:creationId xmlns:a16="http://schemas.microsoft.com/office/drawing/2014/main" id="{918E83DF-09A6-1248-BFC8-8B7F1C38E629}"/>
              </a:ext>
            </a:extLst>
          </p:cNvPr>
          <p:cNvSpPr txBox="1"/>
          <p:nvPr/>
        </p:nvSpPr>
        <p:spPr>
          <a:xfrm>
            <a:off x="6436308" y="1803505"/>
            <a:ext cx="492443" cy="707886"/>
          </a:xfrm>
          <a:prstGeom prst="rect">
            <a:avLst/>
          </a:prstGeom>
          <a:noFill/>
        </p:spPr>
        <p:txBody>
          <a:bodyPr wrap="square" rtlCol="0">
            <a:spAutoFit/>
          </a:bodyPr>
          <a:lstStyle/>
          <a:p>
            <a:r>
              <a:rPr lang="en-US" sz="4000" b="1" dirty="0">
                <a:solidFill>
                  <a:srgbClr val="F3753F"/>
                </a:solidFill>
                <a:latin typeface="Courier New" panose="02070309020205020404" pitchFamily="49" charset="0"/>
                <a:cs typeface="Courier New" panose="02070309020205020404" pitchFamily="49" charset="0"/>
              </a:rPr>
              <a:t>1</a:t>
            </a:r>
          </a:p>
        </p:txBody>
      </p:sp>
      <p:sp>
        <p:nvSpPr>
          <p:cNvPr id="26" name="TextBox 25">
            <a:extLst>
              <a:ext uri="{FF2B5EF4-FFF2-40B4-BE49-F238E27FC236}">
                <a16:creationId xmlns:a16="http://schemas.microsoft.com/office/drawing/2014/main" id="{1BF00D77-B50D-714C-B273-0D776D6F6D19}"/>
              </a:ext>
            </a:extLst>
          </p:cNvPr>
          <p:cNvSpPr txBox="1"/>
          <p:nvPr/>
        </p:nvSpPr>
        <p:spPr>
          <a:xfrm>
            <a:off x="4969695" y="1803505"/>
            <a:ext cx="492443" cy="707886"/>
          </a:xfrm>
          <a:prstGeom prst="rect">
            <a:avLst/>
          </a:prstGeom>
          <a:noFill/>
        </p:spPr>
        <p:txBody>
          <a:bodyPr wrap="square" rtlCol="0">
            <a:spAutoFit/>
          </a:bodyPr>
          <a:lstStyle/>
          <a:p>
            <a:r>
              <a:rPr lang="en-US" sz="4000" b="1" dirty="0">
                <a:solidFill>
                  <a:srgbClr val="F3753F"/>
                </a:solidFill>
                <a:latin typeface="Courier New" panose="02070309020205020404" pitchFamily="49" charset="0"/>
                <a:cs typeface="Courier New" panose="02070309020205020404" pitchFamily="49" charset="0"/>
              </a:rPr>
              <a:t>1</a:t>
            </a:r>
          </a:p>
        </p:txBody>
      </p:sp>
      <p:sp>
        <p:nvSpPr>
          <p:cNvPr id="27" name="TextBox 26">
            <a:extLst>
              <a:ext uri="{FF2B5EF4-FFF2-40B4-BE49-F238E27FC236}">
                <a16:creationId xmlns:a16="http://schemas.microsoft.com/office/drawing/2014/main" id="{C1C2615C-B674-D842-A424-502F772532CE}"/>
              </a:ext>
            </a:extLst>
          </p:cNvPr>
          <p:cNvSpPr txBox="1"/>
          <p:nvPr/>
        </p:nvSpPr>
        <p:spPr>
          <a:xfrm>
            <a:off x="3484270" y="1803505"/>
            <a:ext cx="492443" cy="707886"/>
          </a:xfrm>
          <a:prstGeom prst="rect">
            <a:avLst/>
          </a:prstGeom>
          <a:noFill/>
        </p:spPr>
        <p:txBody>
          <a:bodyPr wrap="square" rtlCol="0">
            <a:spAutoFit/>
          </a:bodyPr>
          <a:lstStyle/>
          <a:p>
            <a:r>
              <a:rPr lang="en-US" sz="4000" b="1" dirty="0">
                <a:solidFill>
                  <a:srgbClr val="F3753F"/>
                </a:solidFill>
                <a:latin typeface="Courier New" panose="02070309020205020404" pitchFamily="49" charset="0"/>
                <a:cs typeface="Courier New" panose="02070309020205020404" pitchFamily="49" charset="0"/>
              </a:rPr>
              <a:t>1</a:t>
            </a:r>
          </a:p>
        </p:txBody>
      </p:sp>
      <p:sp>
        <p:nvSpPr>
          <p:cNvPr id="28" name="TextBox 27">
            <a:extLst>
              <a:ext uri="{FF2B5EF4-FFF2-40B4-BE49-F238E27FC236}">
                <a16:creationId xmlns:a16="http://schemas.microsoft.com/office/drawing/2014/main" id="{07962078-6E59-574F-8DE6-DB3B752637AF}"/>
              </a:ext>
            </a:extLst>
          </p:cNvPr>
          <p:cNvSpPr txBox="1"/>
          <p:nvPr/>
        </p:nvSpPr>
        <p:spPr>
          <a:xfrm>
            <a:off x="2805119" y="1803505"/>
            <a:ext cx="492443" cy="707886"/>
          </a:xfrm>
          <a:prstGeom prst="rect">
            <a:avLst/>
          </a:prstGeom>
          <a:noFill/>
        </p:spPr>
        <p:txBody>
          <a:bodyPr wrap="square" rtlCol="0">
            <a:spAutoFit/>
          </a:bodyPr>
          <a:lstStyle/>
          <a:p>
            <a:r>
              <a:rPr lang="en-US" sz="4000" b="1" dirty="0">
                <a:solidFill>
                  <a:srgbClr val="FF0000"/>
                </a:solidFill>
                <a:latin typeface="Courier New" panose="02070309020205020404" pitchFamily="49" charset="0"/>
                <a:cs typeface="Courier New" panose="02070309020205020404" pitchFamily="49" charset="0"/>
              </a:rPr>
              <a:t>1</a:t>
            </a:r>
          </a:p>
        </p:txBody>
      </p:sp>
      <p:sp>
        <p:nvSpPr>
          <p:cNvPr id="29" name="TextBox 28">
            <a:extLst>
              <a:ext uri="{FF2B5EF4-FFF2-40B4-BE49-F238E27FC236}">
                <a16:creationId xmlns:a16="http://schemas.microsoft.com/office/drawing/2014/main" id="{E411E908-33BF-8241-8B0B-50787B2A9CAA}"/>
              </a:ext>
            </a:extLst>
          </p:cNvPr>
          <p:cNvSpPr txBox="1"/>
          <p:nvPr/>
        </p:nvSpPr>
        <p:spPr>
          <a:xfrm>
            <a:off x="2400530" y="2728612"/>
            <a:ext cx="633507" cy="1015663"/>
          </a:xfrm>
          <a:prstGeom prst="rect">
            <a:avLst/>
          </a:prstGeom>
          <a:noFill/>
        </p:spPr>
        <p:txBody>
          <a:bodyPr wrap="square" rtlCol="0">
            <a:spAutoFit/>
          </a:bodyPr>
          <a:lstStyle/>
          <a:p>
            <a:r>
              <a:rPr lang="en-US" sz="6000" dirty="0"/>
              <a:t>+</a:t>
            </a:r>
          </a:p>
        </p:txBody>
      </p:sp>
      <p:sp>
        <p:nvSpPr>
          <p:cNvPr id="30" name="TextBox 29">
            <a:extLst>
              <a:ext uri="{FF2B5EF4-FFF2-40B4-BE49-F238E27FC236}">
                <a16:creationId xmlns:a16="http://schemas.microsoft.com/office/drawing/2014/main" id="{40E935CC-FB09-1E44-AC29-2CC9E893C951}"/>
              </a:ext>
            </a:extLst>
          </p:cNvPr>
          <p:cNvSpPr txBox="1"/>
          <p:nvPr/>
        </p:nvSpPr>
        <p:spPr>
          <a:xfrm>
            <a:off x="1025161" y="1753319"/>
            <a:ext cx="1569660" cy="646331"/>
          </a:xfrm>
          <a:prstGeom prst="rect">
            <a:avLst/>
          </a:prstGeom>
          <a:noFill/>
        </p:spPr>
        <p:txBody>
          <a:bodyPr wrap="square" rtlCol="0">
            <a:spAutoFit/>
          </a:bodyPr>
          <a:lstStyle/>
          <a:p>
            <a:r>
              <a:rPr lang="en-US" sz="3600" dirty="0">
                <a:solidFill>
                  <a:schemeClr val="tx1">
                    <a:lumMod val="50000"/>
                  </a:schemeClr>
                </a:solidFill>
              </a:rPr>
              <a:t>carries</a:t>
            </a:r>
          </a:p>
        </p:txBody>
      </p:sp>
      <p:sp>
        <p:nvSpPr>
          <p:cNvPr id="31" name="TextBox 30">
            <a:extLst>
              <a:ext uri="{FF2B5EF4-FFF2-40B4-BE49-F238E27FC236}">
                <a16:creationId xmlns:a16="http://schemas.microsoft.com/office/drawing/2014/main" id="{E2059A39-C1CF-0740-9FF5-3056AAE34961}"/>
              </a:ext>
            </a:extLst>
          </p:cNvPr>
          <p:cNvSpPr txBox="1"/>
          <p:nvPr/>
        </p:nvSpPr>
        <p:spPr>
          <a:xfrm>
            <a:off x="1281641" y="4111747"/>
            <a:ext cx="1056700" cy="646331"/>
          </a:xfrm>
          <a:prstGeom prst="rect">
            <a:avLst/>
          </a:prstGeom>
          <a:noFill/>
        </p:spPr>
        <p:txBody>
          <a:bodyPr wrap="square" rtlCol="0">
            <a:spAutoFit/>
          </a:bodyPr>
          <a:lstStyle/>
          <a:p>
            <a:r>
              <a:rPr lang="en-US" sz="3600" dirty="0">
                <a:solidFill>
                  <a:schemeClr val="tx1">
                    <a:lumMod val="50000"/>
                  </a:schemeClr>
                </a:solidFill>
              </a:rPr>
              <a:t>sum</a:t>
            </a:r>
          </a:p>
        </p:txBody>
      </p:sp>
      <p:sp>
        <p:nvSpPr>
          <p:cNvPr id="32" name="TextBox 31">
            <a:extLst>
              <a:ext uri="{FF2B5EF4-FFF2-40B4-BE49-F238E27FC236}">
                <a16:creationId xmlns:a16="http://schemas.microsoft.com/office/drawing/2014/main" id="{62B2100A-864D-4D48-935A-7734C286D93B}"/>
              </a:ext>
            </a:extLst>
          </p:cNvPr>
          <p:cNvSpPr txBox="1"/>
          <p:nvPr/>
        </p:nvSpPr>
        <p:spPr>
          <a:xfrm>
            <a:off x="10241744" y="2485918"/>
            <a:ext cx="954107" cy="646331"/>
          </a:xfrm>
          <a:prstGeom prst="rect">
            <a:avLst/>
          </a:prstGeom>
          <a:noFill/>
        </p:spPr>
        <p:txBody>
          <a:bodyPr wrap="square" rtlCol="0">
            <a:spAutoFit/>
          </a:bodyPr>
          <a:lstStyle/>
          <a:p>
            <a:r>
              <a:rPr lang="en-US" sz="3600" dirty="0"/>
              <a:t>161</a:t>
            </a:r>
          </a:p>
        </p:txBody>
      </p:sp>
      <p:sp>
        <p:nvSpPr>
          <p:cNvPr id="33" name="TextBox 32">
            <a:extLst>
              <a:ext uri="{FF2B5EF4-FFF2-40B4-BE49-F238E27FC236}">
                <a16:creationId xmlns:a16="http://schemas.microsoft.com/office/drawing/2014/main" id="{0CC2BF28-58CB-1A42-93FE-77B03835D78D}"/>
              </a:ext>
            </a:extLst>
          </p:cNvPr>
          <p:cNvSpPr txBox="1"/>
          <p:nvPr/>
        </p:nvSpPr>
        <p:spPr>
          <a:xfrm>
            <a:off x="10369983" y="3328776"/>
            <a:ext cx="697627" cy="646331"/>
          </a:xfrm>
          <a:prstGeom prst="rect">
            <a:avLst/>
          </a:prstGeom>
          <a:noFill/>
        </p:spPr>
        <p:txBody>
          <a:bodyPr wrap="square" rtlCol="0">
            <a:spAutoFit/>
          </a:bodyPr>
          <a:lstStyle/>
          <a:p>
            <a:r>
              <a:rPr lang="en-US" sz="3600" dirty="0"/>
              <a:t>95</a:t>
            </a:r>
          </a:p>
        </p:txBody>
      </p:sp>
      <p:cxnSp>
        <p:nvCxnSpPr>
          <p:cNvPr id="34" name="Straight Connector 33">
            <a:extLst>
              <a:ext uri="{FF2B5EF4-FFF2-40B4-BE49-F238E27FC236}">
                <a16:creationId xmlns:a16="http://schemas.microsoft.com/office/drawing/2014/main" id="{EEC9E84E-BE42-FA40-A6AC-DCEEA90F164A}"/>
              </a:ext>
            </a:extLst>
          </p:cNvPr>
          <p:cNvCxnSpPr>
            <a:cxnSpLocks/>
          </p:cNvCxnSpPr>
          <p:nvPr/>
        </p:nvCxnSpPr>
        <p:spPr>
          <a:xfrm>
            <a:off x="10305863" y="4012022"/>
            <a:ext cx="825866" cy="0"/>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1C62C75-266D-9343-8494-156066A9D056}"/>
              </a:ext>
            </a:extLst>
          </p:cNvPr>
          <p:cNvSpPr txBox="1"/>
          <p:nvPr/>
        </p:nvSpPr>
        <p:spPr>
          <a:xfrm>
            <a:off x="10174528" y="4171634"/>
            <a:ext cx="954107" cy="646331"/>
          </a:xfrm>
          <a:prstGeom prst="rect">
            <a:avLst/>
          </a:prstGeom>
          <a:noFill/>
        </p:spPr>
        <p:txBody>
          <a:bodyPr wrap="square" rtlCol="0">
            <a:spAutoFit/>
          </a:bodyPr>
          <a:lstStyle/>
          <a:p>
            <a:r>
              <a:rPr lang="en-US" sz="3600" dirty="0">
                <a:solidFill>
                  <a:srgbClr val="FF0000"/>
                </a:solidFill>
              </a:rPr>
              <a:t>256</a:t>
            </a:r>
          </a:p>
        </p:txBody>
      </p:sp>
      <p:sp>
        <p:nvSpPr>
          <p:cNvPr id="2" name="TextBox 1">
            <a:extLst>
              <a:ext uri="{FF2B5EF4-FFF2-40B4-BE49-F238E27FC236}">
                <a16:creationId xmlns:a16="http://schemas.microsoft.com/office/drawing/2014/main" id="{45A11D02-56D4-CD4E-AB0C-E4686EC7ED63}"/>
              </a:ext>
            </a:extLst>
          </p:cNvPr>
          <p:cNvSpPr txBox="1"/>
          <p:nvPr/>
        </p:nvSpPr>
        <p:spPr>
          <a:xfrm>
            <a:off x="2641790" y="920890"/>
            <a:ext cx="1110604" cy="954107"/>
          </a:xfrm>
          <a:prstGeom prst="rect">
            <a:avLst/>
          </a:prstGeom>
          <a:noFill/>
        </p:spPr>
        <p:txBody>
          <a:bodyPr wrap="square" rtlCol="0">
            <a:spAutoFit/>
          </a:bodyPr>
          <a:lstStyle/>
          <a:p>
            <a:r>
              <a:rPr lang="en-US" sz="2800" dirty="0">
                <a:solidFill>
                  <a:schemeClr val="tx1">
                    <a:lumMod val="50000"/>
                  </a:schemeClr>
                </a:solidFill>
              </a:rPr>
              <a:t>Carry</a:t>
            </a:r>
          </a:p>
          <a:p>
            <a:r>
              <a:rPr lang="en-US" sz="2800" dirty="0">
                <a:solidFill>
                  <a:schemeClr val="tx1">
                    <a:lumMod val="50000"/>
                  </a:schemeClr>
                </a:solidFill>
              </a:rPr>
              <a:t>Bit</a:t>
            </a:r>
            <a:endParaRPr lang="en-US" dirty="0">
              <a:solidFill>
                <a:schemeClr val="tx1">
                  <a:lumMod val="50000"/>
                </a:schemeClr>
              </a:solidFill>
            </a:endParaRPr>
          </a:p>
        </p:txBody>
      </p:sp>
      <p:sp>
        <p:nvSpPr>
          <p:cNvPr id="4" name="TextBox 3">
            <a:extLst>
              <a:ext uri="{FF2B5EF4-FFF2-40B4-BE49-F238E27FC236}">
                <a16:creationId xmlns:a16="http://schemas.microsoft.com/office/drawing/2014/main" id="{EB52BAB4-A055-E641-A6AD-05852ED720BB}"/>
              </a:ext>
            </a:extLst>
          </p:cNvPr>
          <p:cNvSpPr txBox="1"/>
          <p:nvPr/>
        </p:nvSpPr>
        <p:spPr>
          <a:xfrm>
            <a:off x="379424" y="5857350"/>
            <a:ext cx="11548354" cy="523220"/>
          </a:xfrm>
          <a:prstGeom prst="rect">
            <a:avLst/>
          </a:prstGeom>
          <a:solidFill>
            <a:schemeClr val="accent4">
              <a:lumMod val="20000"/>
              <a:lumOff val="80000"/>
            </a:schemeClr>
          </a:solidFill>
          <a:ln>
            <a:solidFill>
              <a:schemeClr val="accent1"/>
            </a:solidFill>
          </a:ln>
        </p:spPr>
        <p:txBody>
          <a:bodyPr wrap="none" rtlCol="0">
            <a:spAutoFit/>
          </a:bodyPr>
          <a:lstStyle/>
          <a:p>
            <a:r>
              <a:rPr lang="en-US" sz="2800" dirty="0"/>
              <a:t>Rule: When </a:t>
            </a:r>
            <a:r>
              <a:rPr lang="en-US" sz="2800" dirty="0">
                <a:solidFill>
                  <a:srgbClr val="FF0000"/>
                </a:solidFill>
              </a:rPr>
              <a:t>Carry Bit != 0</a:t>
            </a:r>
            <a:r>
              <a:rPr lang="en-US" sz="2800" dirty="0"/>
              <a:t>, overflow has occurred for </a:t>
            </a:r>
            <a:r>
              <a:rPr lang="en-US" sz="2800" dirty="0">
                <a:solidFill>
                  <a:srgbClr val="FF0000"/>
                </a:solidFill>
              </a:rPr>
              <a:t>unsigned</a:t>
            </a:r>
            <a:r>
              <a:rPr lang="en-US" sz="2800" dirty="0">
                <a:solidFill>
                  <a:srgbClr val="0070C0"/>
                </a:solidFill>
              </a:rPr>
              <a:t> integers</a:t>
            </a:r>
            <a:r>
              <a:rPr lang="en-US" sz="2800" dirty="0"/>
              <a:t>!</a:t>
            </a:r>
          </a:p>
        </p:txBody>
      </p:sp>
      <p:grpSp>
        <p:nvGrpSpPr>
          <p:cNvPr id="35" name="Group 34">
            <a:extLst>
              <a:ext uri="{FF2B5EF4-FFF2-40B4-BE49-F238E27FC236}">
                <a16:creationId xmlns:a16="http://schemas.microsoft.com/office/drawing/2014/main" id="{ED185175-F12A-294A-9E69-6FA57E55DC97}"/>
              </a:ext>
            </a:extLst>
          </p:cNvPr>
          <p:cNvGrpSpPr/>
          <p:nvPr/>
        </p:nvGrpSpPr>
        <p:grpSpPr>
          <a:xfrm>
            <a:off x="537601" y="2337075"/>
            <a:ext cx="2399379" cy="2097441"/>
            <a:chOff x="241994" y="3418938"/>
            <a:chExt cx="2399379" cy="2097441"/>
          </a:xfrm>
        </p:grpSpPr>
        <p:sp>
          <p:nvSpPr>
            <p:cNvPr id="37" name="TextBox 36">
              <a:extLst>
                <a:ext uri="{FF2B5EF4-FFF2-40B4-BE49-F238E27FC236}">
                  <a16:creationId xmlns:a16="http://schemas.microsoft.com/office/drawing/2014/main" id="{E3C8762D-F338-AB46-8301-D3D540097233}"/>
                </a:ext>
              </a:extLst>
            </p:cNvPr>
            <p:cNvSpPr txBox="1"/>
            <p:nvPr/>
          </p:nvSpPr>
          <p:spPr>
            <a:xfrm>
              <a:off x="241994" y="3551128"/>
              <a:ext cx="1810969" cy="1754326"/>
            </a:xfrm>
            <a:prstGeom prst="rect">
              <a:avLst/>
            </a:prstGeom>
            <a:noFill/>
            <a:ln w="34925">
              <a:solidFill>
                <a:srgbClr val="FF0000"/>
              </a:solidFill>
            </a:ln>
          </p:spPr>
          <p:txBody>
            <a:bodyPr wrap="square" rtlCol="0">
              <a:spAutoFit/>
            </a:bodyPr>
            <a:lstStyle/>
            <a:p>
              <a:r>
                <a:rPr lang="en-US" dirty="0">
                  <a:solidFill>
                    <a:srgbClr val="FF0000"/>
                  </a:solidFill>
                </a:rPr>
                <a:t>only 8 bits for numbers in this example carry bit is always dropped from result</a:t>
              </a:r>
            </a:p>
          </p:txBody>
        </p:sp>
        <p:cxnSp>
          <p:nvCxnSpPr>
            <p:cNvPr id="38" name="Straight Arrow Connector 37">
              <a:extLst>
                <a:ext uri="{FF2B5EF4-FFF2-40B4-BE49-F238E27FC236}">
                  <a16:creationId xmlns:a16="http://schemas.microsoft.com/office/drawing/2014/main" id="{788EC83B-5A61-1C4D-A184-F4C6D86A4C8E}"/>
                </a:ext>
              </a:extLst>
            </p:cNvPr>
            <p:cNvCxnSpPr>
              <a:cxnSpLocks/>
            </p:cNvCxnSpPr>
            <p:nvPr/>
          </p:nvCxnSpPr>
          <p:spPr>
            <a:xfrm flipV="1">
              <a:off x="2037452" y="3418938"/>
              <a:ext cx="549420" cy="140261"/>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31758A6-C389-5340-AC00-F0D0B3736D57}"/>
                </a:ext>
              </a:extLst>
            </p:cNvPr>
            <p:cNvCxnSpPr>
              <a:cxnSpLocks/>
            </p:cNvCxnSpPr>
            <p:nvPr/>
          </p:nvCxnSpPr>
          <p:spPr>
            <a:xfrm>
              <a:off x="2029858" y="5289785"/>
              <a:ext cx="611515" cy="226594"/>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1008CE6B-DE63-0240-A780-97C47A9D5B6E}"/>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295655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4"/>
                                        </p:tgtEl>
                                        <p:attrNameLst>
                                          <p:attrName>style.visibility</p:attrName>
                                        </p:attrNameLst>
                                      </p:cBhvr>
                                      <p:to>
                                        <p:strVal val="visible"/>
                                      </p:to>
                                    </p:set>
                                    <p:animEffect transition="in" filter="blinds(horizontal)">
                                      <p:cBhvr>
                                        <p:cTn id="75" dur="500"/>
                                        <p:tgtEl>
                                          <p:spTgt spid="4"/>
                                        </p:tgtEl>
                                      </p:cBhvr>
                                    </p:animEffect>
                                  </p:childTnLst>
                                </p:cTn>
                              </p:par>
                              <p:par>
                                <p:cTn id="76" presetID="1" presetClass="entr" presetSubtype="0" fill="hold" grpId="0" nodeType="withEffect">
                                  <p:stCondLst>
                                    <p:cond delay="0"/>
                                  </p:stCondLst>
                                  <p:childTnLst>
                                    <p:set>
                                      <p:cBhvr>
                                        <p:cTn id="77"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P spid="21" grpId="0"/>
      <p:bldP spid="22" grpId="0"/>
      <p:bldP spid="23" grpId="0"/>
      <p:bldP spid="24" grpId="0"/>
      <p:bldP spid="25" grpId="0"/>
      <p:bldP spid="26" grpId="0"/>
      <p:bldP spid="27" grpId="0"/>
      <p:bldP spid="28" grpId="0"/>
      <p:bldP spid="4" grpId="0" animBg="1"/>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54165D1-2266-9E4F-8FF9-2F78B298F8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06755" y="904714"/>
            <a:ext cx="5245585" cy="5418028"/>
          </a:xfrm>
          <a:prstGeom prst="rect">
            <a:avLst/>
          </a:prstGeom>
        </p:spPr>
      </p:pic>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AA1F59F-EA65-8A44-96C0-0168CF3E7CB8}"/>
                  </a:ext>
                </a:extLst>
              </p:cNvPr>
              <p:cNvSpPr>
                <a:spLocks noGrp="1"/>
              </p:cNvSpPr>
              <p:nvPr>
                <p:ph sz="quarter" idx="15"/>
              </p:nvPr>
            </p:nvSpPr>
            <p:spPr>
              <a:xfrm>
                <a:off x="174676" y="1216213"/>
                <a:ext cx="6632079" cy="4953475"/>
              </a:xfrm>
              <a:solidFill>
                <a:schemeClr val="accent4">
                  <a:lumMod val="20000"/>
                  <a:lumOff val="80000"/>
                </a:schemeClr>
              </a:solidFill>
              <a:ln>
                <a:solidFill>
                  <a:srgbClr val="0070C0"/>
                </a:solidFill>
              </a:ln>
            </p:spPr>
            <p:txBody>
              <a:bodyPr/>
              <a:lstStyle/>
              <a:p>
                <a:pPr>
                  <a:lnSpc>
                    <a:spcPct val="100000"/>
                  </a:lnSpc>
                </a:pPr>
                <a:r>
                  <a:rPr lang="en-US" sz="2000" dirty="0"/>
                  <a:t>Positive numbers encoded same as unsigned numbers</a:t>
                </a:r>
              </a:p>
              <a:p>
                <a:pPr>
                  <a:lnSpc>
                    <a:spcPct val="100000"/>
                  </a:lnSpc>
                </a:pPr>
                <a:r>
                  <a:rPr lang="en-US" dirty="0"/>
                  <a:t>All </a:t>
                </a:r>
                <a:r>
                  <a:rPr lang="en-US" dirty="0">
                    <a:solidFill>
                      <a:schemeClr val="accent5"/>
                    </a:solidFill>
                  </a:rPr>
                  <a:t>negative values</a:t>
                </a:r>
                <a:r>
                  <a:rPr lang="en-US" dirty="0"/>
                  <a:t> have a </a:t>
                </a:r>
                <a:r>
                  <a:rPr lang="en-US" dirty="0">
                    <a:solidFill>
                      <a:schemeClr val="accent5"/>
                    </a:solidFill>
                  </a:rPr>
                  <a:t>one in the leftmost bit </a:t>
                </a:r>
              </a:p>
              <a:p>
                <a:pPr>
                  <a:lnSpc>
                    <a:spcPct val="100000"/>
                  </a:lnSpc>
                </a:pPr>
                <a:r>
                  <a:rPr lang="en-US" dirty="0"/>
                  <a:t>All </a:t>
                </a:r>
                <a:r>
                  <a:rPr lang="en-US" dirty="0">
                    <a:solidFill>
                      <a:schemeClr val="accent5"/>
                    </a:solidFill>
                  </a:rPr>
                  <a:t>positive values </a:t>
                </a:r>
                <a:r>
                  <a:rPr lang="en-US" dirty="0"/>
                  <a:t>have a </a:t>
                </a:r>
                <a:r>
                  <a:rPr lang="en-US" dirty="0">
                    <a:solidFill>
                      <a:schemeClr val="accent5"/>
                    </a:solidFill>
                  </a:rPr>
                  <a:t>zero in the leftmost bit </a:t>
                </a:r>
              </a:p>
              <a:p>
                <a:pPr lvl="1"/>
                <a:r>
                  <a:rPr lang="en-US" dirty="0"/>
                  <a:t>This implies that 0 is a positive value </a:t>
                </a:r>
              </a:p>
              <a:p>
                <a:pPr>
                  <a:lnSpc>
                    <a:spcPct val="100000"/>
                  </a:lnSpc>
                </a:pPr>
                <a:r>
                  <a:rPr lang="en-US" dirty="0">
                    <a:solidFill>
                      <a:srgbClr val="C00000"/>
                    </a:solidFill>
                  </a:rPr>
                  <a:t>Only one zero</a:t>
                </a:r>
              </a:p>
              <a:p>
                <a:pPr>
                  <a:lnSpc>
                    <a:spcPct val="100000"/>
                  </a:lnSpc>
                </a:pPr>
                <a:r>
                  <a:rPr lang="en-US" sz="2000" b="1" dirty="0"/>
                  <a:t>For n bits, Number range is</a:t>
                </a:r>
                <a14:m>
                  <m:oMath xmlns:m="http://schemas.openxmlformats.org/officeDocument/2006/math">
                    <m:sSup>
                      <m:sSupPr>
                        <m:ctrlPr>
                          <a:rPr lang="en-US" sz="2000" b="1" i="1">
                            <a:solidFill>
                              <a:srgbClr val="0070C0"/>
                            </a:solidFill>
                            <a:latin typeface="Cambria Math" panose="02040503050406030204" pitchFamily="18" charset="0"/>
                            <a:sym typeface="Helvetica Light"/>
                          </a:rPr>
                        </m:ctrlPr>
                      </m:sSupPr>
                      <m:e>
                        <m:r>
                          <a:rPr lang="en-US" sz="2000" b="1" i="1">
                            <a:solidFill>
                              <a:srgbClr val="0070C0"/>
                            </a:solidFill>
                            <a:latin typeface="Cambria Math" panose="02040503050406030204" pitchFamily="18" charset="0"/>
                            <a:sym typeface="Helvetica Light"/>
                          </a:rPr>
                          <m:t> −(</m:t>
                        </m:r>
                        <m:r>
                          <a:rPr lang="en-US" sz="2000" b="1" i="1">
                            <a:solidFill>
                              <a:srgbClr val="0070C0"/>
                            </a:solidFill>
                            <a:latin typeface="Cambria Math" panose="02040503050406030204" pitchFamily="18" charset="0"/>
                            <a:sym typeface="Helvetica Light"/>
                          </a:rPr>
                          <m:t>𝟐</m:t>
                        </m:r>
                      </m:e>
                      <m:sup>
                        <m:r>
                          <a:rPr lang="en-US" sz="2000" b="1" i="1">
                            <a:solidFill>
                              <a:srgbClr val="0070C0"/>
                            </a:solidFill>
                            <a:latin typeface="Cambria Math" panose="02040503050406030204" pitchFamily="18" charset="0"/>
                            <a:sym typeface="Helvetica Light"/>
                          </a:rPr>
                          <m:t>𝒏</m:t>
                        </m:r>
                        <m:r>
                          <a:rPr lang="en-US" sz="2000" b="1" i="1">
                            <a:solidFill>
                              <a:srgbClr val="0070C0"/>
                            </a:solidFill>
                            <a:latin typeface="Cambria Math" panose="02040503050406030204" pitchFamily="18" charset="0"/>
                            <a:sym typeface="Helvetica Light"/>
                          </a:rPr>
                          <m:t>−</m:t>
                        </m:r>
                        <m:r>
                          <a:rPr lang="en-US" sz="2000" b="1" i="1">
                            <a:solidFill>
                              <a:srgbClr val="0070C0"/>
                            </a:solidFill>
                            <a:latin typeface="Cambria Math" panose="02040503050406030204" pitchFamily="18" charset="0"/>
                            <a:sym typeface="Helvetica Light"/>
                          </a:rPr>
                          <m:t>𝟏</m:t>
                        </m:r>
                      </m:sup>
                    </m:sSup>
                  </m:oMath>
                </a14:m>
                <a:r>
                  <a:rPr lang="en-US" sz="2000" b="1" dirty="0">
                    <a:solidFill>
                      <a:srgbClr val="0070C0"/>
                    </a:solidFill>
                  </a:rPr>
                  <a:t>)  to </a:t>
                </a:r>
                <a14:m>
                  <m:oMath xmlns:m="http://schemas.openxmlformats.org/officeDocument/2006/math">
                    <m:sSup>
                      <m:sSupPr>
                        <m:ctrlPr>
                          <a:rPr lang="en-US" b="1" i="1">
                            <a:solidFill>
                              <a:srgbClr val="0070C0"/>
                            </a:solidFill>
                            <a:latin typeface="Cambria Math" panose="02040503050406030204" pitchFamily="18" charset="0"/>
                            <a:sym typeface="Helvetica Light"/>
                          </a:rPr>
                        </m:ctrlPr>
                      </m:sSupPr>
                      <m:e>
                        <m:r>
                          <a:rPr lang="en-US" b="1" i="1">
                            <a:solidFill>
                              <a:srgbClr val="0070C0"/>
                            </a:solidFill>
                            <a:latin typeface="Cambria Math" panose="02040503050406030204" pitchFamily="18" charset="0"/>
                            <a:sym typeface="Helvetica Light"/>
                          </a:rPr>
                          <m:t> +(</m:t>
                        </m:r>
                        <m:r>
                          <a:rPr lang="en-US" b="1" i="1">
                            <a:solidFill>
                              <a:srgbClr val="0070C0"/>
                            </a:solidFill>
                            <a:latin typeface="Cambria Math" panose="02040503050406030204" pitchFamily="18" charset="0"/>
                            <a:sym typeface="Helvetica Light"/>
                          </a:rPr>
                          <m:t>𝟐</m:t>
                        </m:r>
                      </m:e>
                      <m:sup>
                        <m:r>
                          <a:rPr lang="en-US" b="1" i="1">
                            <a:solidFill>
                              <a:srgbClr val="0070C0"/>
                            </a:solidFill>
                            <a:latin typeface="Cambria Math" panose="02040503050406030204" pitchFamily="18" charset="0"/>
                            <a:sym typeface="Helvetica Light"/>
                          </a:rPr>
                          <m:t>𝒏</m:t>
                        </m:r>
                        <m:r>
                          <a:rPr lang="en-US" b="1" i="1">
                            <a:solidFill>
                              <a:srgbClr val="0070C0"/>
                            </a:solidFill>
                            <a:latin typeface="Cambria Math" panose="02040503050406030204" pitchFamily="18" charset="0"/>
                            <a:sym typeface="Helvetica Light"/>
                          </a:rPr>
                          <m:t>−</m:t>
                        </m:r>
                        <m:r>
                          <a:rPr lang="en-US" b="1" i="1">
                            <a:solidFill>
                              <a:srgbClr val="0070C0"/>
                            </a:solidFill>
                            <a:latin typeface="Cambria Math" panose="02040503050406030204" pitchFamily="18" charset="0"/>
                            <a:sym typeface="Helvetica Light"/>
                          </a:rPr>
                          <m:t>𝟏</m:t>
                        </m:r>
                      </m:sup>
                    </m:sSup>
                  </m:oMath>
                </a14:m>
                <a:r>
                  <a:rPr lang="en-US" sz="2000" b="1" dirty="0">
                    <a:solidFill>
                      <a:srgbClr val="0070C0"/>
                    </a:solidFill>
                  </a:rPr>
                  <a:t> - 1)</a:t>
                </a:r>
                <a:endParaRPr lang="en-US" b="1" dirty="0"/>
              </a:p>
              <a:p>
                <a:pPr lvl="1"/>
                <a:r>
                  <a:rPr lang="en-US" dirty="0"/>
                  <a:t>Negative values </a:t>
                </a:r>
                <a:r>
                  <a:rPr lang="en-US" dirty="0">
                    <a:solidFill>
                      <a:schemeClr val="accent5"/>
                    </a:solidFill>
                  </a:rPr>
                  <a:t>“go 1 further”</a:t>
                </a:r>
                <a:r>
                  <a:rPr lang="en-US" dirty="0"/>
                  <a:t> than the positive values </a:t>
                </a:r>
              </a:p>
              <a:p>
                <a:pPr>
                  <a:lnSpc>
                    <a:spcPct val="100000"/>
                  </a:lnSpc>
                </a:pPr>
                <a:r>
                  <a:rPr lang="en-US" dirty="0"/>
                  <a:t>Example: the range for 8 bits:</a:t>
                </a:r>
                <a:br>
                  <a:rPr lang="en-US" dirty="0"/>
                </a:br>
                <a:r>
                  <a:rPr lang="en-US" dirty="0"/>
                  <a:t>	</a:t>
                </a:r>
                <a:r>
                  <a:rPr lang="en-US" b="1" dirty="0"/>
                  <a:t>-128</a:t>
                </a:r>
                <a:r>
                  <a:rPr lang="en-US" dirty="0"/>
                  <a:t>, -127, .. 0, .. 126, </a:t>
                </a:r>
                <a:r>
                  <a:rPr lang="en-US" b="1" dirty="0"/>
                  <a:t>+127 </a:t>
                </a:r>
                <a:endParaRPr lang="en-US" dirty="0"/>
              </a:p>
              <a:p>
                <a:pPr>
                  <a:lnSpc>
                    <a:spcPct val="100000"/>
                  </a:lnSpc>
                </a:pPr>
                <a:r>
                  <a:rPr lang="en-US" dirty="0"/>
                  <a:t>Example  the range for 32 bits:</a:t>
                </a:r>
                <a:br>
                  <a:rPr lang="en-US" dirty="0"/>
                </a:br>
                <a:r>
                  <a:rPr lang="en-US" dirty="0"/>
                  <a:t>	</a:t>
                </a:r>
                <a:r>
                  <a:rPr lang="en-US" b="1" dirty="0"/>
                  <a:t>-2147483648 </a:t>
                </a:r>
                <a:r>
                  <a:rPr lang="en-US" dirty="0"/>
                  <a:t>.. 0, .. </a:t>
                </a:r>
                <a:r>
                  <a:rPr lang="en-US" b="1" dirty="0"/>
                  <a:t>+2147483647 </a:t>
                </a:r>
              </a:p>
              <a:p>
                <a:pPr>
                  <a:lnSpc>
                    <a:spcPct val="100000"/>
                  </a:lnSpc>
                </a:pPr>
                <a:r>
                  <a:rPr lang="en-US" i="1" dirty="0">
                    <a:solidFill>
                      <a:srgbClr val="0070C0"/>
                    </a:solidFill>
                  </a:rPr>
                  <a:t>Arithmetic is the same as with unsigned binary!  </a:t>
                </a:r>
                <a:endParaRPr lang="en-US" dirty="0">
                  <a:solidFill>
                    <a:srgbClr val="0070C0"/>
                  </a:solidFill>
                </a:endParaRPr>
              </a:p>
            </p:txBody>
          </p:sp>
        </mc:Choice>
        <mc:Fallback xmlns="">
          <p:sp>
            <p:nvSpPr>
              <p:cNvPr id="2" name="Content Placeholder 1">
                <a:extLst>
                  <a:ext uri="{FF2B5EF4-FFF2-40B4-BE49-F238E27FC236}">
                    <a16:creationId xmlns:a16="http://schemas.microsoft.com/office/drawing/2014/main" id="{9AA1F59F-EA65-8A44-96C0-0168CF3E7CB8}"/>
                  </a:ext>
                </a:extLst>
              </p:cNvPr>
              <p:cNvSpPr>
                <a:spLocks noGrp="1" noRot="1" noChangeAspect="1" noMove="1" noResize="1" noEditPoints="1" noAdjustHandles="1" noChangeArrowheads="1" noChangeShapeType="1" noTextEdit="1"/>
              </p:cNvSpPr>
              <p:nvPr>
                <p:ph sz="quarter" idx="15"/>
              </p:nvPr>
            </p:nvSpPr>
            <p:spPr>
              <a:xfrm>
                <a:off x="174676" y="1216213"/>
                <a:ext cx="6632079" cy="4953475"/>
              </a:xfrm>
              <a:blipFill>
                <a:blip r:embed="rId3"/>
                <a:stretch>
                  <a:fillRect l="-763" t="-510" r="-573" b="-765"/>
                </a:stretch>
              </a:blipFill>
              <a:ln>
                <a:solidFill>
                  <a:srgbClr val="0070C0"/>
                </a:solidFill>
              </a:ln>
            </p:spPr>
            <p:txBody>
              <a:bodyPr/>
              <a:lstStyle/>
              <a:p>
                <a:r>
                  <a:rPr lang="en-US">
                    <a:noFill/>
                  </a:rPr>
                  <a:t> </a:t>
                </a:r>
              </a:p>
            </p:txBody>
          </p:sp>
        </mc:Fallback>
      </mc:AlternateContent>
      <p:sp>
        <p:nvSpPr>
          <p:cNvPr id="3" name="Title 2">
            <a:extLst>
              <a:ext uri="{FF2B5EF4-FFF2-40B4-BE49-F238E27FC236}">
                <a16:creationId xmlns:a16="http://schemas.microsoft.com/office/drawing/2014/main" id="{56F9CA5F-2E60-F244-B63E-0C5E88081729}"/>
              </a:ext>
            </a:extLst>
          </p:cNvPr>
          <p:cNvSpPr>
            <a:spLocks noGrp="1"/>
          </p:cNvSpPr>
          <p:nvPr>
            <p:ph type="title"/>
          </p:nvPr>
        </p:nvSpPr>
        <p:spPr>
          <a:xfrm>
            <a:off x="267485" y="203356"/>
            <a:ext cx="10515600" cy="455275"/>
          </a:xfrm>
        </p:spPr>
        <p:txBody>
          <a:bodyPr/>
          <a:lstStyle/>
          <a:p>
            <a:r>
              <a:rPr lang="en-US" dirty="0"/>
              <a:t>2's Complement Signed Integer Method</a:t>
            </a:r>
          </a:p>
        </p:txBody>
      </p:sp>
      <p:sp>
        <p:nvSpPr>
          <p:cNvPr id="5" name="TextBox 4">
            <a:extLst>
              <a:ext uri="{FF2B5EF4-FFF2-40B4-BE49-F238E27FC236}">
                <a16:creationId xmlns:a16="http://schemas.microsoft.com/office/drawing/2014/main" id="{E02C56CC-218D-0240-8B4B-77B4D5C8A90F}"/>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161485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7752EE-A1E6-F34C-AF9C-755690D7CDD2}"/>
              </a:ext>
            </a:extLst>
          </p:cNvPr>
          <p:cNvSpPr>
            <a:spLocks noGrp="1"/>
          </p:cNvSpPr>
          <p:nvPr>
            <p:ph type="title"/>
          </p:nvPr>
        </p:nvSpPr>
        <p:spPr>
          <a:xfrm>
            <a:off x="577434" y="-2124"/>
            <a:ext cx="10515600" cy="715294"/>
          </a:xfrm>
        </p:spPr>
        <p:txBody>
          <a:bodyPr/>
          <a:lstStyle/>
          <a:p>
            <a:r>
              <a:rPr lang="en-US" dirty="0"/>
              <a:t>Two’s Complement: The MSB Has a </a:t>
            </a:r>
            <a:r>
              <a:rPr lang="en-US" i="1" dirty="0">
                <a:solidFill>
                  <a:schemeClr val="accent5"/>
                </a:solidFill>
              </a:rPr>
              <a:t>Negative Weight</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D01DF7A-A0E9-CE97-7B24-D466E3B5DBEC}"/>
                  </a:ext>
                </a:extLst>
              </p:cNvPr>
              <p:cNvSpPr>
                <a:spLocks noGrp="1"/>
              </p:cNvSpPr>
              <p:nvPr>
                <p:ph sz="quarter" idx="17"/>
              </p:nvPr>
            </p:nvSpPr>
            <p:spPr>
              <a:xfrm>
                <a:off x="2274920" y="2550160"/>
                <a:ext cx="6134939" cy="3972559"/>
              </a:xfrm>
              <a:solidFill>
                <a:schemeClr val="accent4">
                  <a:lumMod val="20000"/>
                  <a:lumOff val="80000"/>
                </a:schemeClr>
              </a:solidFill>
              <a:ln>
                <a:solidFill>
                  <a:srgbClr val="0070C0"/>
                </a:solidFill>
              </a:ln>
            </p:spPr>
            <p:txBody>
              <a:bodyPr/>
              <a:lstStyle/>
              <a:p>
                <a:pPr>
                  <a:spcBef>
                    <a:spcPts val="1800"/>
                  </a:spcBef>
                </a:pPr>
                <a:r>
                  <a:rPr lang="en-US" sz="2400" dirty="0"/>
                  <a:t>4-bit (</a:t>
                </a:r>
                <a:r>
                  <a:rPr lang="en-US" sz="2400" dirty="0">
                    <a:solidFill>
                      <a:srgbClr val="0070C0"/>
                    </a:solidFill>
                  </a:rPr>
                  <a:t>w = 4</a:t>
                </a:r>
                <a:r>
                  <a:rPr lang="en-US" sz="2400" dirty="0"/>
                  <a:t>) weight  = </a:t>
                </a:r>
                <a14:m>
                  <m:oMath xmlns:m="http://schemas.openxmlformats.org/officeDocument/2006/math">
                    <m:r>
                      <a:rPr lang="en-US" sz="2400" b="1">
                        <a:solidFill>
                          <a:srgbClr val="AB0000"/>
                        </a:solidFill>
                        <a:latin typeface="Cambria Math" panose="02040503050406030204" pitchFamily="18" charset="0"/>
                        <a:cs typeface="Calibri" panose="020F0502020204030204" pitchFamily="34" charset="0"/>
                      </a:rPr>
                      <m:t>−</m:t>
                    </m:r>
                    <m:sSup>
                      <m:sSupPr>
                        <m:ctrlPr>
                          <a:rPr lang="en-US" sz="2400" b="1" i="1">
                            <a:solidFill>
                              <a:schemeClr val="accent5"/>
                            </a:solidFill>
                            <a:latin typeface="Cambria Math" panose="02040503050406030204" pitchFamily="18" charset="0"/>
                            <a:cs typeface="Calibri" panose="020F0502020204030204" pitchFamily="34" charset="0"/>
                          </a:rPr>
                        </m:ctrlPr>
                      </m:sSupPr>
                      <m:e>
                        <m:r>
                          <a:rPr lang="en-US" sz="2400" b="1">
                            <a:solidFill>
                              <a:schemeClr val="accent5"/>
                            </a:solidFill>
                            <a:latin typeface="Cambria Math" panose="02040503050406030204" pitchFamily="18" charset="0"/>
                            <a:cs typeface="Calibri" panose="020F0502020204030204" pitchFamily="34" charset="0"/>
                          </a:rPr>
                          <m:t>𝟐</m:t>
                        </m:r>
                      </m:e>
                      <m:sup>
                        <m:r>
                          <a:rPr lang="en-US" sz="2400" b="1">
                            <a:solidFill>
                              <a:schemeClr val="accent5"/>
                            </a:solidFill>
                            <a:latin typeface="Cambria Math" panose="02040503050406030204" pitchFamily="18" charset="0"/>
                            <a:cs typeface="Calibri" panose="020F0502020204030204" pitchFamily="34" charset="0"/>
                          </a:rPr>
                          <m:t>𝟒</m:t>
                        </m:r>
                        <m:r>
                          <a:rPr lang="en-US" sz="2400" b="1">
                            <a:solidFill>
                              <a:schemeClr val="accent5"/>
                            </a:solidFill>
                            <a:latin typeface="Cambria Math" panose="02040503050406030204" pitchFamily="18" charset="0"/>
                            <a:cs typeface="Calibri" panose="020F0502020204030204" pitchFamily="34" charset="0"/>
                          </a:rPr>
                          <m:t>−</m:t>
                        </m:r>
                        <m:r>
                          <a:rPr lang="en-US" sz="2400" b="1">
                            <a:solidFill>
                              <a:schemeClr val="accent5"/>
                            </a:solidFill>
                            <a:latin typeface="Cambria Math" panose="02040503050406030204" pitchFamily="18" charset="0"/>
                            <a:cs typeface="Calibri" panose="020F0502020204030204" pitchFamily="34" charset="0"/>
                          </a:rPr>
                          <m:t>𝟏</m:t>
                        </m:r>
                      </m:sup>
                    </m:sSup>
                  </m:oMath>
                </a14:m>
                <a:r>
                  <a:rPr lang="en-US" sz="2400" dirty="0"/>
                  <a:t> = </a:t>
                </a:r>
                <a:r>
                  <a:rPr lang="en-US" sz="2400" dirty="0">
                    <a:solidFill>
                      <a:srgbClr val="C00000"/>
                    </a:solidFill>
                  </a:rPr>
                  <a:t>-2</a:t>
                </a:r>
                <a:r>
                  <a:rPr lang="en-US" sz="2400" baseline="30000" dirty="0">
                    <a:solidFill>
                      <a:srgbClr val="C00000"/>
                    </a:solidFill>
                  </a:rPr>
                  <a:t>3</a:t>
                </a:r>
                <a:r>
                  <a:rPr lang="en-US" sz="2400" dirty="0">
                    <a:solidFill>
                      <a:srgbClr val="C00000"/>
                    </a:solidFill>
                  </a:rPr>
                  <a:t> = -8 </a:t>
                </a:r>
              </a:p>
              <a:p>
                <a:pPr lvl="1"/>
                <a:r>
                  <a:rPr lang="en-US" sz="2200" dirty="0">
                    <a:solidFill>
                      <a:srgbClr val="C00000"/>
                    </a:solidFill>
                  </a:rPr>
                  <a:t>1</a:t>
                </a:r>
                <a:r>
                  <a:rPr lang="en-US" sz="2200" dirty="0">
                    <a:solidFill>
                      <a:srgbClr val="0070C0"/>
                    </a:solidFill>
                  </a:rPr>
                  <a:t>010</a:t>
                </a:r>
                <a:r>
                  <a:rPr lang="en-US" sz="2200" baseline="-25000" dirty="0"/>
                  <a:t>2</a:t>
                </a:r>
                <a:r>
                  <a:rPr lang="en-US" sz="2200" dirty="0"/>
                  <a:t> </a:t>
                </a:r>
                <a:r>
                  <a:rPr lang="en-US" sz="2200" b="1" dirty="0">
                    <a:solidFill>
                      <a:srgbClr val="00B050"/>
                    </a:solidFill>
                  </a:rPr>
                  <a:t>unsigned</a:t>
                </a:r>
                <a:r>
                  <a:rPr lang="en-US" sz="2200" dirty="0"/>
                  <a:t>:</a:t>
                </a:r>
                <a:br>
                  <a:rPr lang="en-US" sz="2200" dirty="0"/>
                </a:br>
                <a:r>
                  <a:rPr lang="en-US" sz="2200" dirty="0"/>
                  <a:t>   </a:t>
                </a:r>
                <a:r>
                  <a:rPr lang="en-US" sz="2200" dirty="0">
                    <a:solidFill>
                      <a:srgbClr val="C00000"/>
                    </a:solidFill>
                  </a:rPr>
                  <a:t>1x2</a:t>
                </a:r>
                <a:r>
                  <a:rPr lang="en-US" sz="2200" baseline="30000" dirty="0">
                    <a:solidFill>
                      <a:srgbClr val="C00000"/>
                    </a:solidFill>
                  </a:rPr>
                  <a:t>3 </a:t>
                </a:r>
                <a:r>
                  <a:rPr lang="en-US" sz="2200" dirty="0"/>
                  <a:t>+ </a:t>
                </a:r>
                <a:r>
                  <a:rPr lang="en-US" sz="2200" dirty="0">
                    <a:solidFill>
                      <a:srgbClr val="0070C0"/>
                    </a:solidFill>
                  </a:rPr>
                  <a:t>0x2</a:t>
                </a:r>
                <a:r>
                  <a:rPr lang="en-US" sz="2200" baseline="30000" dirty="0">
                    <a:solidFill>
                      <a:srgbClr val="0070C0"/>
                    </a:solidFill>
                  </a:rPr>
                  <a:t>2 </a:t>
                </a:r>
                <a:r>
                  <a:rPr lang="en-US" sz="2200" dirty="0"/>
                  <a:t>+ </a:t>
                </a:r>
                <a:r>
                  <a:rPr lang="en-US" sz="2200" dirty="0">
                    <a:solidFill>
                      <a:srgbClr val="0070C0"/>
                    </a:solidFill>
                  </a:rPr>
                  <a:t>1x2</a:t>
                </a:r>
                <a:r>
                  <a:rPr lang="en-US" sz="2200" baseline="30000" dirty="0">
                    <a:solidFill>
                      <a:srgbClr val="0070C0"/>
                    </a:solidFill>
                  </a:rPr>
                  <a:t>1 </a:t>
                </a:r>
                <a:r>
                  <a:rPr lang="en-US" sz="2200" dirty="0"/>
                  <a:t>+ </a:t>
                </a:r>
                <a:r>
                  <a:rPr lang="en-US" sz="2200" dirty="0">
                    <a:solidFill>
                      <a:srgbClr val="0070C0"/>
                    </a:solidFill>
                  </a:rPr>
                  <a:t>0x2</a:t>
                </a:r>
                <a:r>
                  <a:rPr lang="en-US" sz="2200" baseline="30000" dirty="0">
                    <a:solidFill>
                      <a:srgbClr val="0070C0"/>
                    </a:solidFill>
                  </a:rPr>
                  <a:t>0</a:t>
                </a:r>
                <a:r>
                  <a:rPr lang="en-US" sz="2200" dirty="0"/>
                  <a:t> = </a:t>
                </a:r>
                <a:r>
                  <a:rPr lang="en-US" sz="2200" b="1" dirty="0"/>
                  <a:t>10</a:t>
                </a:r>
              </a:p>
              <a:p>
                <a:pPr lvl="5"/>
                <a:endParaRPr lang="en-US" sz="400" b="1" dirty="0"/>
              </a:p>
              <a:p>
                <a:pPr lvl="1"/>
                <a:r>
                  <a:rPr lang="en-US" sz="2200" dirty="0">
                    <a:solidFill>
                      <a:srgbClr val="C00000"/>
                    </a:solidFill>
                  </a:rPr>
                  <a:t>1</a:t>
                </a:r>
                <a:r>
                  <a:rPr lang="en-US" sz="2200" dirty="0">
                    <a:solidFill>
                      <a:srgbClr val="0070C0"/>
                    </a:solidFill>
                  </a:rPr>
                  <a:t>010</a:t>
                </a:r>
                <a:r>
                  <a:rPr lang="en-US" sz="2200" baseline="-25000" dirty="0"/>
                  <a:t>2</a:t>
                </a:r>
                <a:r>
                  <a:rPr lang="en-US" sz="2200" dirty="0"/>
                  <a:t> </a:t>
                </a:r>
                <a:r>
                  <a:rPr lang="en-US" sz="2200" b="1" dirty="0">
                    <a:solidFill>
                      <a:srgbClr val="00B050"/>
                    </a:solidFill>
                  </a:rPr>
                  <a:t>two’s complement</a:t>
                </a:r>
                <a:r>
                  <a:rPr lang="en-US" sz="2200" dirty="0"/>
                  <a:t>:</a:t>
                </a:r>
                <a:br>
                  <a:rPr lang="en-US" sz="2200" dirty="0"/>
                </a:br>
                <a:r>
                  <a:rPr lang="en-US" sz="2200" dirty="0"/>
                  <a:t>  </a:t>
                </a:r>
                <a:r>
                  <a:rPr lang="en-US" sz="2200" dirty="0">
                    <a:solidFill>
                      <a:srgbClr val="C00000"/>
                    </a:solidFill>
                  </a:rPr>
                  <a:t>-1x2</a:t>
                </a:r>
                <a:r>
                  <a:rPr lang="en-US" sz="2200" baseline="30000" dirty="0">
                    <a:solidFill>
                      <a:srgbClr val="C00000"/>
                    </a:solidFill>
                  </a:rPr>
                  <a:t>3 </a:t>
                </a:r>
                <a:r>
                  <a:rPr lang="en-US" sz="2200" dirty="0"/>
                  <a:t>+ </a:t>
                </a:r>
                <a:r>
                  <a:rPr lang="en-US" sz="2200" dirty="0">
                    <a:solidFill>
                      <a:srgbClr val="0070C0"/>
                    </a:solidFill>
                  </a:rPr>
                  <a:t>0x2</a:t>
                </a:r>
                <a:r>
                  <a:rPr lang="en-US" sz="2200" baseline="30000" dirty="0">
                    <a:solidFill>
                      <a:srgbClr val="0070C0"/>
                    </a:solidFill>
                  </a:rPr>
                  <a:t>2 </a:t>
                </a:r>
                <a:r>
                  <a:rPr lang="en-US" sz="2200" dirty="0"/>
                  <a:t>+ </a:t>
                </a:r>
                <a:r>
                  <a:rPr lang="en-US" sz="2200" dirty="0">
                    <a:solidFill>
                      <a:srgbClr val="0070C0"/>
                    </a:solidFill>
                  </a:rPr>
                  <a:t>1x2</a:t>
                </a:r>
                <a:r>
                  <a:rPr lang="en-US" sz="2200" baseline="30000" dirty="0">
                    <a:solidFill>
                      <a:srgbClr val="0070C0"/>
                    </a:solidFill>
                  </a:rPr>
                  <a:t>1 </a:t>
                </a:r>
                <a:r>
                  <a:rPr lang="en-US" sz="2200" dirty="0"/>
                  <a:t>+ </a:t>
                </a:r>
                <a:r>
                  <a:rPr lang="en-US" sz="2200" dirty="0">
                    <a:solidFill>
                      <a:srgbClr val="0070C0"/>
                    </a:solidFill>
                  </a:rPr>
                  <a:t>0x2</a:t>
                </a:r>
                <a:r>
                  <a:rPr lang="en-US" sz="2200" baseline="30000" dirty="0">
                    <a:solidFill>
                      <a:srgbClr val="0070C0"/>
                    </a:solidFill>
                  </a:rPr>
                  <a:t>0</a:t>
                </a:r>
                <a:r>
                  <a:rPr lang="en-US" sz="2200" dirty="0"/>
                  <a:t> = </a:t>
                </a:r>
                <a:r>
                  <a:rPr lang="en-US" sz="2200" dirty="0">
                    <a:solidFill>
                      <a:srgbClr val="FF0000"/>
                    </a:solidFill>
                  </a:rPr>
                  <a:t>-8 </a:t>
                </a:r>
                <a:r>
                  <a:rPr lang="en-US" sz="2200" dirty="0"/>
                  <a:t>+ </a:t>
                </a:r>
                <a:r>
                  <a:rPr lang="en-US" sz="2200" dirty="0">
                    <a:solidFill>
                      <a:srgbClr val="0070C0"/>
                    </a:solidFill>
                  </a:rPr>
                  <a:t>2</a:t>
                </a:r>
                <a:r>
                  <a:rPr lang="en-US" sz="2200" dirty="0"/>
                  <a:t> =  </a:t>
                </a:r>
                <a:r>
                  <a:rPr lang="en-US" sz="2200" b="1" dirty="0"/>
                  <a:t>–6</a:t>
                </a:r>
                <a:endParaRPr lang="en-US" sz="2000" dirty="0"/>
              </a:p>
              <a:p>
                <a:pPr lvl="1">
                  <a:spcBef>
                    <a:spcPts val="1800"/>
                  </a:spcBef>
                </a:pPr>
                <a:r>
                  <a:rPr lang="en-US" sz="2200" dirty="0"/>
                  <a:t>-8 in </a:t>
                </a:r>
                <a:r>
                  <a:rPr lang="en-US" sz="2200" b="1" dirty="0">
                    <a:solidFill>
                      <a:srgbClr val="00B050"/>
                    </a:solidFill>
                  </a:rPr>
                  <a:t>two’s complement:                        </a:t>
                </a:r>
                <a:r>
                  <a:rPr lang="en-US" sz="2000" dirty="0">
                    <a:solidFill>
                      <a:srgbClr val="AB0000"/>
                    </a:solidFill>
                  </a:rPr>
                  <a:t>1</a:t>
                </a:r>
                <a:r>
                  <a:rPr lang="en-US" sz="2000" dirty="0">
                    <a:solidFill>
                      <a:srgbClr val="0070C0"/>
                    </a:solidFill>
                  </a:rPr>
                  <a:t>000</a:t>
                </a:r>
                <a:r>
                  <a:rPr lang="en-US" sz="2000" baseline="-25000" dirty="0"/>
                  <a:t>2</a:t>
                </a:r>
                <a:r>
                  <a:rPr lang="en-US" sz="2000" dirty="0"/>
                  <a:t> = </a:t>
                </a:r>
                <a:r>
                  <a:rPr lang="en-US" sz="2000" dirty="0">
                    <a:solidFill>
                      <a:srgbClr val="AB0000"/>
                    </a:solidFill>
                  </a:rPr>
                  <a:t>-2</a:t>
                </a:r>
                <a:r>
                  <a:rPr lang="en-US" sz="2000" baseline="30000" dirty="0">
                    <a:solidFill>
                      <a:srgbClr val="AB0000"/>
                    </a:solidFill>
                  </a:rPr>
                  <a:t>3 </a:t>
                </a:r>
                <a:r>
                  <a:rPr lang="en-US" sz="2000" dirty="0"/>
                  <a:t>+ </a:t>
                </a:r>
                <a:r>
                  <a:rPr lang="en-US" sz="2000" dirty="0">
                    <a:solidFill>
                      <a:srgbClr val="0070C0"/>
                    </a:solidFill>
                  </a:rPr>
                  <a:t>0 = </a:t>
                </a:r>
                <a:r>
                  <a:rPr lang="en-US" sz="2000" dirty="0">
                    <a:solidFill>
                      <a:srgbClr val="FF0000"/>
                    </a:solidFill>
                  </a:rPr>
                  <a:t>-8</a:t>
                </a:r>
              </a:p>
              <a:p>
                <a:pPr lvl="1">
                  <a:spcBef>
                    <a:spcPts val="1800"/>
                  </a:spcBef>
                </a:pPr>
                <a:r>
                  <a:rPr lang="en-US" sz="2200" dirty="0"/>
                  <a:t>-1 in </a:t>
                </a:r>
                <a:r>
                  <a:rPr lang="en-US" sz="2200" b="1" dirty="0">
                    <a:solidFill>
                      <a:srgbClr val="00B050"/>
                    </a:solidFill>
                  </a:rPr>
                  <a:t>two’s complement:</a:t>
                </a:r>
                <a:br>
                  <a:rPr lang="en-US" sz="2200" dirty="0"/>
                </a:br>
                <a:r>
                  <a:rPr lang="en-US" sz="2200" dirty="0">
                    <a:solidFill>
                      <a:srgbClr val="AB0000"/>
                    </a:solidFill>
                  </a:rPr>
                  <a:t>1</a:t>
                </a:r>
                <a:r>
                  <a:rPr lang="en-US" sz="2200" dirty="0">
                    <a:solidFill>
                      <a:srgbClr val="0070C0"/>
                    </a:solidFill>
                  </a:rPr>
                  <a:t>111</a:t>
                </a:r>
                <a:r>
                  <a:rPr lang="en-US" sz="2200" baseline="-25000" dirty="0"/>
                  <a:t>2</a:t>
                </a:r>
                <a:r>
                  <a:rPr lang="en-US" sz="2200" dirty="0"/>
                  <a:t> = </a:t>
                </a:r>
                <a:r>
                  <a:rPr lang="en-US" sz="2200" dirty="0">
                    <a:solidFill>
                      <a:srgbClr val="AB0000"/>
                    </a:solidFill>
                  </a:rPr>
                  <a:t>-2</a:t>
                </a:r>
                <a:r>
                  <a:rPr lang="en-US" sz="2200" baseline="30000" dirty="0">
                    <a:solidFill>
                      <a:srgbClr val="AB0000"/>
                    </a:solidFill>
                  </a:rPr>
                  <a:t>3 </a:t>
                </a:r>
                <a:r>
                  <a:rPr lang="en-US" sz="2200" dirty="0"/>
                  <a:t>+ </a:t>
                </a:r>
                <a:r>
                  <a:rPr lang="en-US" sz="2200" dirty="0">
                    <a:solidFill>
                      <a:srgbClr val="0070C0"/>
                    </a:solidFill>
                  </a:rPr>
                  <a:t>(2</a:t>
                </a:r>
                <a:r>
                  <a:rPr lang="en-US" sz="2200" baseline="30000" dirty="0">
                    <a:solidFill>
                      <a:srgbClr val="0070C0"/>
                    </a:solidFill>
                  </a:rPr>
                  <a:t>3</a:t>
                </a:r>
                <a:r>
                  <a:rPr lang="en-US" sz="2200" dirty="0">
                    <a:solidFill>
                      <a:srgbClr val="0070C0"/>
                    </a:solidFill>
                  </a:rPr>
                  <a:t> – 1) = </a:t>
                </a:r>
                <a:r>
                  <a:rPr lang="en-US" sz="2200" dirty="0">
                    <a:solidFill>
                      <a:srgbClr val="FF0000"/>
                    </a:solidFill>
                  </a:rPr>
                  <a:t>-8 </a:t>
                </a:r>
                <a:r>
                  <a:rPr lang="en-US" sz="2200" dirty="0">
                    <a:solidFill>
                      <a:srgbClr val="0070C0"/>
                    </a:solidFill>
                  </a:rPr>
                  <a:t>+ 7 =</a:t>
                </a:r>
                <a:r>
                  <a:rPr lang="en-US" sz="2200" b="1" dirty="0">
                    <a:solidFill>
                      <a:srgbClr val="0070C0"/>
                    </a:solidFill>
                  </a:rPr>
                  <a:t> -1</a:t>
                </a:r>
              </a:p>
            </p:txBody>
          </p:sp>
        </mc:Choice>
        <mc:Fallback xmlns="">
          <p:sp>
            <p:nvSpPr>
              <p:cNvPr id="5" name="Content Placeholder 4">
                <a:extLst>
                  <a:ext uri="{FF2B5EF4-FFF2-40B4-BE49-F238E27FC236}">
                    <a16:creationId xmlns:a16="http://schemas.microsoft.com/office/drawing/2014/main" id="{4D01DF7A-A0E9-CE97-7B24-D466E3B5DBEC}"/>
                  </a:ext>
                </a:extLst>
              </p:cNvPr>
              <p:cNvSpPr>
                <a:spLocks noGrp="1" noRot="1" noChangeAspect="1" noMove="1" noResize="1" noEditPoints="1" noAdjustHandles="1" noChangeArrowheads="1" noChangeShapeType="1" noTextEdit="1"/>
              </p:cNvSpPr>
              <p:nvPr>
                <p:ph sz="quarter" idx="17"/>
              </p:nvPr>
            </p:nvSpPr>
            <p:spPr>
              <a:xfrm>
                <a:off x="2274920" y="2550160"/>
                <a:ext cx="6134939" cy="3972559"/>
              </a:xfrm>
              <a:blipFill>
                <a:blip r:embed="rId12"/>
                <a:stretch>
                  <a:fillRect l="-1237" b="-635"/>
                </a:stretch>
              </a:blipFill>
              <a:ln>
                <a:solidFill>
                  <a:srgbClr val="0070C0"/>
                </a:solidFill>
              </a:ln>
            </p:spPr>
            <p:txBody>
              <a:bodyPr/>
              <a:lstStyle/>
              <a:p>
                <a:r>
                  <a:rPr lang="en-US">
                    <a:noFill/>
                  </a:rPr>
                  <a:t> </a:t>
                </a:r>
              </a:p>
            </p:txBody>
          </p:sp>
        </mc:Fallback>
      </mc:AlternateContent>
      <p:grpSp>
        <p:nvGrpSpPr>
          <p:cNvPr id="41" name="Group 40">
            <a:extLst>
              <a:ext uri="{FF2B5EF4-FFF2-40B4-BE49-F238E27FC236}">
                <a16:creationId xmlns:a16="http://schemas.microsoft.com/office/drawing/2014/main" id="{9D0ADF51-C909-E64A-A96B-E69C52E5449C}"/>
              </a:ext>
            </a:extLst>
          </p:cNvPr>
          <p:cNvGrpSpPr/>
          <p:nvPr/>
        </p:nvGrpSpPr>
        <p:grpSpPr>
          <a:xfrm>
            <a:off x="1747259" y="1344884"/>
            <a:ext cx="7190263" cy="1086061"/>
            <a:chOff x="822959" y="1920239"/>
            <a:chExt cx="7021334" cy="1086061"/>
          </a:xfrm>
        </p:grpSpPr>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5E6C0018-2852-424D-BC45-390E4B3E3D31}"/>
                    </a:ext>
                  </a:extLst>
                </p:cNvPr>
                <p:cNvSpPr/>
                <p:nvPr>
                  <p:custDataLst>
                    <p:tags r:id="rId2"/>
                  </p:custDataLst>
                </p:nvPr>
              </p:nvSpPr>
              <p:spPr bwMode="auto">
                <a:xfrm>
                  <a:off x="822959" y="1920239"/>
                  <a:ext cx="7021334" cy="1086061"/>
                </a:xfrm>
                <a:prstGeom prst="rect">
                  <a:avLst/>
                </a:prstGeom>
                <a:solidFill>
                  <a:schemeClr val="accent4">
                    <a:lumMod val="20000"/>
                    <a:lumOff val="80000"/>
                  </a:schemeClr>
                </a:solidFill>
                <a:ln w="25400" cap="flat" cmpd="sng" algn="ctr">
                  <a:solidFill>
                    <a:srgbClr val="0070C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14:m>
                    <m:oMath xmlns:m="http://schemas.openxmlformats.org/officeDocument/2006/math">
                      <m:sSub>
                        <m:sSubPr>
                          <m:ctrlPr>
                            <a:rPr lang="en-US" sz="2000" b="0" i="1" dirty="0" smtClean="0">
                              <a:solidFill>
                                <a:srgbClr val="FF0000"/>
                              </a:solidFill>
                              <a:latin typeface="Cambria Math" panose="02040503050406030204" pitchFamily="18" charset="0"/>
                              <a:cs typeface="Calibri" panose="020F0502020204030204" pitchFamily="34" charset="0"/>
                            </a:rPr>
                          </m:ctrlPr>
                        </m:sSubPr>
                        <m:e>
                          <m:r>
                            <m:rPr>
                              <m:sty m:val="p"/>
                            </m:rPr>
                            <a:rPr lang="en-US" sz="2000" i="0" dirty="0" smtClean="0">
                              <a:solidFill>
                                <a:srgbClr val="FF0000"/>
                              </a:solidFill>
                              <a:latin typeface="Cambria Math" panose="02040503050406030204" pitchFamily="18" charset="0"/>
                              <a:cs typeface="Calibri" panose="020F0502020204030204" pitchFamily="34" charset="0"/>
                            </a:rPr>
                            <m:t>b</m:t>
                          </m:r>
                        </m:e>
                        <m:sub>
                          <m:r>
                            <m:rPr>
                              <m:sty m:val="p"/>
                            </m:rPr>
                            <a:rPr lang="en-US" sz="2000" b="0" i="0" dirty="0" smtClean="0">
                              <a:solidFill>
                                <a:srgbClr val="FF0000"/>
                              </a:solidFill>
                              <a:latin typeface="Cambria Math" panose="02040503050406030204" pitchFamily="18" charset="0"/>
                              <a:cs typeface="Calibri" panose="020F0502020204030204" pitchFamily="34" charset="0"/>
                            </a:rPr>
                            <m:t>n</m:t>
                          </m:r>
                          <m:r>
                            <a:rPr lang="en-US" sz="2000" b="0" i="0" dirty="0" smtClean="0">
                              <a:solidFill>
                                <a:srgbClr val="FF0000"/>
                              </a:solidFill>
                              <a:latin typeface="Cambria Math" panose="02040503050406030204" pitchFamily="18" charset="0"/>
                              <a:cs typeface="Calibri" panose="020F0502020204030204" pitchFamily="34" charset="0"/>
                            </a:rPr>
                            <m:t>−1</m:t>
                          </m:r>
                        </m:sub>
                      </m:sSub>
                    </m:oMath>
                  </a14:m>
                  <a:r>
                    <a:rPr kumimoji="0" lang="en-US" sz="2000" i="0" u="none" strike="noStrike" cap="none" normalizeH="0" baseline="0" dirty="0">
                      <a:ln>
                        <a:noFill/>
                      </a:ln>
                      <a:solidFill>
                        <a:srgbClr val="FF0000"/>
                      </a:solidFill>
                      <a:effectLst/>
                      <a:latin typeface="Calibri" panose="020F0502020204030204" pitchFamily="34" charset="0"/>
                      <a:cs typeface="Calibri" panose="020F0502020204030204" pitchFamily="34" charset="0"/>
                    </a:rPr>
                    <a:t> </a:t>
                  </a:r>
                  <a:r>
                    <a:rPr kumimoji="0" lang="en-US" sz="2000" i="0" u="none" strike="noStrike" cap="none" normalizeH="0" dirty="0">
                      <a:ln>
                        <a:noFill/>
                      </a:ln>
                      <a:solidFill>
                        <a:schemeClr val="tx2"/>
                      </a:solidFill>
                      <a:effectLst/>
                      <a:latin typeface="Calibri" panose="020F0502020204030204" pitchFamily="34" charset="0"/>
                      <a:cs typeface="Calibri" panose="020F0502020204030204" pitchFamily="34" charset="0"/>
                    </a:rPr>
                    <a:t>weight is </a:t>
                  </a:r>
                  <a14:m>
                    <m:oMath xmlns:m="http://schemas.openxmlformats.org/officeDocument/2006/math">
                      <m:r>
                        <a:rPr kumimoji="0" lang="en-US" sz="2000" b="0" i="0" u="none" strike="noStrike" cap="none" normalizeH="0" smtClean="0">
                          <a:ln>
                            <a:noFill/>
                          </a:ln>
                          <a:solidFill>
                            <a:srgbClr val="AB0000"/>
                          </a:solidFill>
                          <a:effectLst/>
                          <a:latin typeface="Cambria Math" panose="02040503050406030204" pitchFamily="18" charset="0"/>
                          <a:cs typeface="Calibri" panose="020F0502020204030204" pitchFamily="34" charset="0"/>
                        </a:rPr>
                        <m:t>(</m:t>
                      </m:r>
                      <m:r>
                        <a:rPr kumimoji="0" lang="en-US" sz="2000" b="1" i="0" u="none" strike="noStrike" cap="none" normalizeH="0" smtClean="0">
                          <a:ln>
                            <a:noFill/>
                          </a:ln>
                          <a:solidFill>
                            <a:srgbClr val="C00000"/>
                          </a:solidFill>
                          <a:effectLst/>
                          <a:latin typeface="Cambria Math" panose="02040503050406030204" pitchFamily="18" charset="0"/>
                          <a:cs typeface="Calibri" panose="020F0502020204030204" pitchFamily="34" charset="0"/>
                        </a:rPr>
                        <m:t>−</m:t>
                      </m:r>
                      <m:sSup>
                        <m:sSupPr>
                          <m:ctrlPr>
                            <a:rPr kumimoji="0" lang="en-US" sz="2000" b="1" i="1" u="none" strike="noStrike" cap="none" normalizeH="0" smtClean="0">
                              <a:ln>
                                <a:noFill/>
                              </a:ln>
                              <a:solidFill>
                                <a:srgbClr val="C00000"/>
                              </a:solidFill>
                              <a:effectLst/>
                              <a:latin typeface="Cambria Math" panose="02040503050406030204" pitchFamily="18" charset="0"/>
                              <a:cs typeface="Calibri" panose="020F0502020204030204" pitchFamily="34" charset="0"/>
                            </a:rPr>
                          </m:ctrlPr>
                        </m:sSupPr>
                        <m:e>
                          <m:r>
                            <a:rPr kumimoji="0" lang="en-US" sz="2000" b="1" i="0" u="none" strike="noStrike" cap="none" normalizeH="0" smtClean="0">
                              <a:ln>
                                <a:noFill/>
                              </a:ln>
                              <a:solidFill>
                                <a:srgbClr val="C00000"/>
                              </a:solidFill>
                              <a:effectLst/>
                              <a:latin typeface="Cambria Math" panose="02040503050406030204" pitchFamily="18" charset="0"/>
                              <a:cs typeface="Calibri" panose="020F0502020204030204" pitchFamily="34" charset="0"/>
                            </a:rPr>
                            <m:t>𝟐</m:t>
                          </m:r>
                        </m:e>
                        <m:sup>
                          <m:r>
                            <a:rPr kumimoji="0" lang="en-US" sz="2000" b="1" i="0" u="none" strike="noStrike" cap="none" normalizeH="0" smtClean="0">
                              <a:ln>
                                <a:noFill/>
                              </a:ln>
                              <a:solidFill>
                                <a:srgbClr val="C00000"/>
                              </a:solidFill>
                              <a:effectLst/>
                              <a:latin typeface="Cambria Math" panose="02040503050406030204" pitchFamily="18" charset="0"/>
                              <a:cs typeface="Calibri" panose="020F0502020204030204" pitchFamily="34" charset="0"/>
                            </a:rPr>
                            <m:t>𝐧</m:t>
                          </m:r>
                          <m:r>
                            <a:rPr kumimoji="0" lang="en-US" sz="2000" b="1" i="0" u="none" strike="noStrike" cap="none" normalizeH="0" smtClean="0">
                              <a:ln>
                                <a:noFill/>
                              </a:ln>
                              <a:solidFill>
                                <a:srgbClr val="C00000"/>
                              </a:solidFill>
                              <a:effectLst/>
                              <a:latin typeface="Cambria Math" panose="02040503050406030204" pitchFamily="18" charset="0"/>
                              <a:cs typeface="Calibri" panose="020F0502020204030204" pitchFamily="34" charset="0"/>
                            </a:rPr>
                            <m:t>−</m:t>
                          </m:r>
                          <m:r>
                            <a:rPr kumimoji="0" lang="en-US" sz="2000" b="1" i="0" u="none" strike="noStrike" cap="none" normalizeH="0" smtClean="0">
                              <a:ln>
                                <a:noFill/>
                              </a:ln>
                              <a:solidFill>
                                <a:srgbClr val="C00000"/>
                              </a:solidFill>
                              <a:effectLst/>
                              <a:latin typeface="Cambria Math" panose="02040503050406030204" pitchFamily="18" charset="0"/>
                              <a:cs typeface="Calibri" panose="020F0502020204030204" pitchFamily="34" charset="0"/>
                            </a:rPr>
                            <m:t>𝟏</m:t>
                          </m:r>
                        </m:sup>
                      </m:sSup>
                    </m:oMath>
                  </a14:m>
                  <a:r>
                    <a:rPr kumimoji="0" lang="en-US" sz="200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sz="2000" u="none" strike="noStrike" cap="none" normalizeH="0" baseline="0" dirty="0">
                      <a:ln>
                        <a:noFill/>
                      </a:ln>
                      <a:solidFill>
                        <a:schemeClr val="tx2"/>
                      </a:solidFill>
                      <a:effectLst/>
                      <a:latin typeface="Calibri" panose="020F0502020204030204" pitchFamily="34" charset="0"/>
                      <a:cs typeface="Calibri" panose="020F0502020204030204" pitchFamily="34" charset="0"/>
                    </a:rPr>
                    <a:t>all other bits:</a:t>
                  </a:r>
                  <a:r>
                    <a:rPr kumimoji="0" lang="en-US" sz="2000" u="none" strike="noStrike" cap="none" normalizeH="0" dirty="0">
                      <a:ln>
                        <a:noFill/>
                      </a:ln>
                      <a:solidFill>
                        <a:schemeClr val="tx2"/>
                      </a:solidFill>
                      <a:effectLst/>
                      <a:latin typeface="Calibri" panose="020F0502020204030204" pitchFamily="34" charset="0"/>
                      <a:cs typeface="Calibri" panose="020F0502020204030204" pitchFamily="34" charset="0"/>
                    </a:rPr>
                    <a:t> have positive weights </a:t>
                  </a:r>
                  <a14:m>
                    <m:oMath xmlns:m="http://schemas.openxmlformats.org/officeDocument/2006/math">
                      <m:r>
                        <a:rPr kumimoji="0" lang="en-US" sz="2000" b="0" i="0" u="none" strike="noStrike" cap="none" normalizeH="0" smtClean="0">
                          <a:ln>
                            <a:noFill/>
                          </a:ln>
                          <a:solidFill>
                            <a:srgbClr val="0070C0"/>
                          </a:solidFill>
                          <a:effectLst/>
                          <a:latin typeface="Cambria Math" panose="02040503050406030204" pitchFamily="18" charset="0"/>
                          <a:cs typeface="Calibri" panose="020F0502020204030204" pitchFamily="34" charset="0"/>
                        </a:rPr>
                        <m:t>(+</m:t>
                      </m:r>
                      <m:sSup>
                        <m:sSupPr>
                          <m:ctrlPr>
                            <a:rPr kumimoji="0" lang="en-US" sz="2000" b="0" i="1" u="none" strike="noStrike" cap="none" normalizeH="0" smtClean="0">
                              <a:ln>
                                <a:noFill/>
                              </a:ln>
                              <a:solidFill>
                                <a:schemeClr val="tx2"/>
                              </a:solidFill>
                              <a:effectLst/>
                              <a:latin typeface="Cambria Math" panose="02040503050406030204" pitchFamily="18" charset="0"/>
                              <a:cs typeface="Calibri" panose="020F0502020204030204" pitchFamily="34" charset="0"/>
                            </a:rPr>
                          </m:ctrlPr>
                        </m:sSupPr>
                        <m:e>
                          <m:r>
                            <a:rPr kumimoji="0" lang="en-US" sz="2000" b="0" i="0" u="none" strike="noStrike" cap="none" normalizeH="0" smtClean="0">
                              <a:ln>
                                <a:noFill/>
                              </a:ln>
                              <a:solidFill>
                                <a:schemeClr val="tx2"/>
                              </a:solidFill>
                              <a:effectLst/>
                              <a:latin typeface="Cambria Math" panose="02040503050406030204" pitchFamily="18" charset="0"/>
                              <a:cs typeface="Calibri" panose="020F0502020204030204" pitchFamily="34" charset="0"/>
                            </a:rPr>
                            <m:t>2</m:t>
                          </m:r>
                        </m:e>
                        <m:sup>
                          <m:r>
                            <m:rPr>
                              <m:sty m:val="p"/>
                            </m:rPr>
                            <a:rPr kumimoji="0" lang="en-US" sz="2000" b="0" i="0" u="none" strike="noStrike" cap="none" normalizeH="0" smtClean="0">
                              <a:ln>
                                <a:noFill/>
                              </a:ln>
                              <a:solidFill>
                                <a:schemeClr val="tx2"/>
                              </a:solidFill>
                              <a:effectLst/>
                              <a:latin typeface="Cambria Math" panose="02040503050406030204" pitchFamily="18" charset="0"/>
                              <a:cs typeface="Calibri" panose="020F0502020204030204" pitchFamily="34" charset="0"/>
                            </a:rPr>
                            <m:t>i</m:t>
                          </m:r>
                        </m:sup>
                      </m:sSup>
                    </m:oMath>
                  </a14:m>
                  <a:r>
                    <a:rPr kumimoji="0" lang="en-US" sz="200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p>
              </p:txBody>
            </p:sp>
          </mc:Choice>
          <mc:Fallback xmlns="">
            <p:sp>
              <p:nvSpPr>
                <p:cNvPr id="42" name="Rectangle 41">
                  <a:extLst>
                    <a:ext uri="{FF2B5EF4-FFF2-40B4-BE49-F238E27FC236}">
                      <a16:creationId xmlns:a16="http://schemas.microsoft.com/office/drawing/2014/main" id="{5E6C0018-2852-424D-BC45-390E4B3E3D31}"/>
                    </a:ext>
                  </a:extLst>
                </p:cNvPr>
                <p:cNvSpPr>
                  <a:spLocks noRot="1" noChangeAspect="1" noMove="1" noResize="1" noEditPoints="1" noAdjustHandles="1" noChangeArrowheads="1" noChangeShapeType="1" noTextEdit="1"/>
                </p:cNvSpPr>
                <p:nvPr>
                  <p:custDataLst>
                    <p:tags r:id="rId13"/>
                  </p:custDataLst>
                </p:nvPr>
              </p:nvSpPr>
              <p:spPr bwMode="auto">
                <a:xfrm>
                  <a:off x="822959" y="1920239"/>
                  <a:ext cx="7021334" cy="1086061"/>
                </a:xfrm>
                <a:prstGeom prst="rect">
                  <a:avLst/>
                </a:prstGeom>
                <a:blipFill>
                  <a:blip r:embed="rId14"/>
                  <a:stretch>
                    <a:fillRect t="-1136"/>
                  </a:stretch>
                </a:blipFill>
                <a:ln w="25400" cap="flat" cmpd="sng" algn="ctr">
                  <a:solidFill>
                    <a:srgbClr val="0070C0"/>
                  </a:solidFill>
                  <a:prstDash val="solid"/>
                  <a:round/>
                  <a:headEnd type="none" w="med" len="med"/>
                  <a:tailEnd type="triangle" w="med" len="med"/>
                </a:ln>
                <a:effectLst/>
              </p:spPr>
              <p:txBody>
                <a:bodyPr/>
                <a:lstStyle/>
                <a:p>
                  <a:r>
                    <a:rPr lang="en-US">
                      <a:noFill/>
                    </a:rPr>
                    <a:t> </a:t>
                  </a:r>
                </a:p>
              </p:txBody>
            </p:sp>
          </mc:Fallback>
        </mc:AlternateContent>
        <p:grpSp>
          <p:nvGrpSpPr>
            <p:cNvPr id="43" name="Group 42">
              <a:extLst>
                <a:ext uri="{FF2B5EF4-FFF2-40B4-BE49-F238E27FC236}">
                  <a16:creationId xmlns:a16="http://schemas.microsoft.com/office/drawing/2014/main" id="{27B1F950-EFF5-0844-95EA-89C6EC66CCE5}"/>
                </a:ext>
              </a:extLst>
            </p:cNvPr>
            <p:cNvGrpSpPr/>
            <p:nvPr/>
          </p:nvGrpSpPr>
          <p:grpSpPr>
            <a:xfrm>
              <a:off x="2436815" y="2500689"/>
              <a:ext cx="4000502" cy="381009"/>
              <a:chOff x="3724287" y="3378518"/>
              <a:chExt cx="2289770" cy="307942"/>
            </a:xfrm>
          </p:grpSpPr>
          <p:sp>
            <p:nvSpPr>
              <p:cNvPr id="48" name="Rectangle 47">
                <a:extLst>
                  <a:ext uri="{FF2B5EF4-FFF2-40B4-BE49-F238E27FC236}">
                    <a16:creationId xmlns:a16="http://schemas.microsoft.com/office/drawing/2014/main" id="{32563865-794A-494B-9580-0740224F4BE9}"/>
                  </a:ext>
                </a:extLst>
              </p:cNvPr>
              <p:cNvSpPr/>
              <p:nvPr>
                <p:custDataLst>
                  <p:tags r:id="rId7"/>
                </p:custDataLst>
              </p:nvPr>
            </p:nvSpPr>
            <p:spPr bwMode="auto">
              <a:xfrm>
                <a:off x="4476582" y="3378519"/>
                <a:ext cx="1221329" cy="307934"/>
              </a:xfrm>
              <a:prstGeom prst="rect">
                <a:avLst/>
              </a:prstGeom>
              <a:solidFill>
                <a:srgbClr val="D0DAFF"/>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0070C0"/>
                    </a:solidFill>
                    <a:latin typeface="Cambria Math" panose="02040503050406030204" pitchFamily="18" charset="0"/>
                    <a:ea typeface="Cambria Math" panose="02040503050406030204" pitchFamily="18" charset="0"/>
                    <a:cs typeface="Helvetica Neue Light" charset="0"/>
                  </a:rPr>
                  <a:t>. . .</a:t>
                </a:r>
                <a:endParaRPr kumimoji="0" lang="en-US" u="none" strike="noStrike" cap="none" normalizeH="0" baseline="0" dirty="0">
                  <a:ln>
                    <a:noFill/>
                  </a:ln>
                  <a:solidFill>
                    <a:srgbClr val="0070C0"/>
                  </a:solidFill>
                  <a:effectLst/>
                  <a:latin typeface="Cambria Math" panose="02040503050406030204" pitchFamily="18" charset="0"/>
                  <a:ea typeface="Cambria Math" panose="02040503050406030204" pitchFamily="18" charset="0"/>
                  <a:cs typeface="Helvetica Neue Light" charset="0"/>
                </a:endParaRPr>
              </a:p>
            </p:txBody>
          </p:sp>
          <p:sp>
            <p:nvSpPr>
              <p:cNvPr id="49" name="Rectangle 48">
                <a:extLst>
                  <a:ext uri="{FF2B5EF4-FFF2-40B4-BE49-F238E27FC236}">
                    <a16:creationId xmlns:a16="http://schemas.microsoft.com/office/drawing/2014/main" id="{708EB914-D32E-1A46-89F8-47615F3AD36F}"/>
                  </a:ext>
                </a:extLst>
              </p:cNvPr>
              <p:cNvSpPr/>
              <p:nvPr>
                <p:custDataLst>
                  <p:tags r:id="rId8"/>
                </p:custDataLst>
              </p:nvPr>
            </p:nvSpPr>
            <p:spPr bwMode="auto">
              <a:xfrm>
                <a:off x="5646087" y="3378518"/>
                <a:ext cx="367970" cy="307934"/>
              </a:xfrm>
              <a:prstGeom prst="rect">
                <a:avLst/>
              </a:prstGeom>
              <a:solidFill>
                <a:srgbClr val="D0DAFF"/>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u="none" strike="noStrike" cap="none" normalizeH="0" baseline="0" dirty="0">
                    <a:ln>
                      <a:noFill/>
                    </a:ln>
                    <a:solidFill>
                      <a:srgbClr val="0070C0"/>
                    </a:solidFill>
                    <a:effectLst/>
                    <a:latin typeface="Cambria Math" panose="02040503050406030204" pitchFamily="18" charset="0"/>
                    <a:ea typeface="Cambria Math" panose="02040503050406030204" pitchFamily="18" charset="0"/>
                    <a:cs typeface="Helvetica Neue Light" charset="0"/>
                  </a:rPr>
                  <a:t>b</a:t>
                </a:r>
                <a:r>
                  <a:rPr kumimoji="0" lang="en-US" u="none" strike="noStrike" cap="none" normalizeH="0" baseline="-25000" dirty="0">
                    <a:ln>
                      <a:noFill/>
                    </a:ln>
                    <a:solidFill>
                      <a:srgbClr val="0070C0"/>
                    </a:solidFill>
                    <a:effectLst/>
                    <a:latin typeface="Cambria Math" panose="02040503050406030204" pitchFamily="18" charset="0"/>
                    <a:ea typeface="Cambria Math" panose="02040503050406030204" pitchFamily="18" charset="0"/>
                    <a:cs typeface="Helvetica Neue Light" charset="0"/>
                  </a:rPr>
                  <a:t>0</a:t>
                </a:r>
                <a:endParaRPr kumimoji="0" lang="en-US" u="none" strike="noStrike" cap="none" normalizeH="0" baseline="0" dirty="0">
                  <a:ln>
                    <a:noFill/>
                  </a:ln>
                  <a:solidFill>
                    <a:srgbClr val="0070C0"/>
                  </a:solidFill>
                  <a:effectLst/>
                  <a:latin typeface="Cambria Math" panose="02040503050406030204" pitchFamily="18" charset="0"/>
                  <a:ea typeface="Cambria Math" panose="02040503050406030204" pitchFamily="18" charset="0"/>
                  <a:cs typeface="Helvetica Neue Light" charset="0"/>
                </a:endParaRPr>
              </a:p>
            </p:txBody>
          </p:sp>
          <p:sp>
            <p:nvSpPr>
              <p:cNvPr id="50" name="Rectangle 49">
                <a:extLst>
                  <a:ext uri="{FF2B5EF4-FFF2-40B4-BE49-F238E27FC236}">
                    <a16:creationId xmlns:a16="http://schemas.microsoft.com/office/drawing/2014/main" id="{64A4DFE2-4A68-F44B-9184-D25FBF1E8171}"/>
                  </a:ext>
                </a:extLst>
              </p:cNvPr>
              <p:cNvSpPr/>
              <p:nvPr>
                <p:custDataLst>
                  <p:tags r:id="rId9"/>
                </p:custDataLst>
              </p:nvPr>
            </p:nvSpPr>
            <p:spPr bwMode="auto">
              <a:xfrm>
                <a:off x="3724287" y="3378526"/>
                <a:ext cx="395163" cy="307934"/>
              </a:xfrm>
              <a:prstGeom prst="rect">
                <a:avLst/>
              </a:prstGeom>
              <a:solidFill>
                <a:srgbClr val="FFDBD0"/>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u="none" strike="noStrike" cap="none" normalizeH="0" baseline="0" dirty="0">
                    <a:ln>
                      <a:noFill/>
                    </a:ln>
                    <a:solidFill>
                      <a:srgbClr val="AB0000"/>
                    </a:solidFill>
                    <a:effectLst/>
                    <a:latin typeface="Cambria Math" panose="02040503050406030204" pitchFamily="18" charset="0"/>
                    <a:ea typeface="Cambria Math" panose="02040503050406030204" pitchFamily="18" charset="0"/>
                    <a:cs typeface="Helvetica Neue Light" charset="0"/>
                  </a:rPr>
                  <a:t>b</a:t>
                </a:r>
                <a:r>
                  <a:rPr lang="en-US" baseline="-25000" dirty="0">
                    <a:solidFill>
                      <a:srgbClr val="AB0000"/>
                    </a:solidFill>
                    <a:latin typeface="Cambria Math" panose="02040503050406030204" pitchFamily="18" charset="0"/>
                    <a:ea typeface="Cambria Math" panose="02040503050406030204" pitchFamily="18" charset="0"/>
                    <a:cs typeface="Helvetica Neue Light" charset="0"/>
                  </a:rPr>
                  <a:t>n</a:t>
                </a:r>
                <a:r>
                  <a:rPr kumimoji="0" lang="en-US" u="none" strike="noStrike" cap="none" normalizeH="0" baseline="-25000" dirty="0">
                    <a:ln>
                      <a:noFill/>
                    </a:ln>
                    <a:solidFill>
                      <a:srgbClr val="AB0000"/>
                    </a:solidFill>
                    <a:effectLst/>
                    <a:latin typeface="Cambria Math" panose="02040503050406030204" pitchFamily="18" charset="0"/>
                    <a:ea typeface="Cambria Math" panose="02040503050406030204" pitchFamily="18" charset="0"/>
                    <a:cs typeface="Helvetica Neue Light" charset="0"/>
                  </a:rPr>
                  <a:t>-1</a:t>
                </a:r>
                <a:endParaRPr kumimoji="0" lang="en-US" u="none" strike="noStrike" cap="none" normalizeH="0" baseline="0" dirty="0">
                  <a:ln>
                    <a:noFill/>
                  </a:ln>
                  <a:solidFill>
                    <a:srgbClr val="AB0000"/>
                  </a:solidFill>
                  <a:effectLst/>
                  <a:latin typeface="Cambria Math" panose="02040503050406030204" pitchFamily="18" charset="0"/>
                  <a:ea typeface="Cambria Math" panose="02040503050406030204" pitchFamily="18" charset="0"/>
                  <a:cs typeface="Helvetica Neue Light" charset="0"/>
                </a:endParaRPr>
              </a:p>
            </p:txBody>
          </p:sp>
          <p:sp>
            <p:nvSpPr>
              <p:cNvPr id="51" name="Rectangle 50">
                <a:extLst>
                  <a:ext uri="{FF2B5EF4-FFF2-40B4-BE49-F238E27FC236}">
                    <a16:creationId xmlns:a16="http://schemas.microsoft.com/office/drawing/2014/main" id="{00601EF6-5DA6-1B4C-863A-33DE74E9C580}"/>
                  </a:ext>
                </a:extLst>
              </p:cNvPr>
              <p:cNvSpPr/>
              <p:nvPr>
                <p:custDataLst>
                  <p:tags r:id="rId10"/>
                </p:custDataLst>
              </p:nvPr>
            </p:nvSpPr>
            <p:spPr bwMode="auto">
              <a:xfrm>
                <a:off x="4119453" y="3378519"/>
                <a:ext cx="357130" cy="307934"/>
              </a:xfrm>
              <a:prstGeom prst="rect">
                <a:avLst/>
              </a:prstGeom>
              <a:solidFill>
                <a:srgbClr val="D0DAFF"/>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u="none" strike="noStrike" cap="none" normalizeH="0" baseline="0" dirty="0">
                    <a:ln>
                      <a:noFill/>
                    </a:ln>
                    <a:solidFill>
                      <a:srgbClr val="0070C0"/>
                    </a:solidFill>
                    <a:effectLst/>
                    <a:latin typeface="Cambria Math" panose="02040503050406030204" pitchFamily="18" charset="0"/>
                    <a:ea typeface="Cambria Math" panose="02040503050406030204" pitchFamily="18" charset="0"/>
                    <a:cs typeface="Helvetica Neue Light" charset="0"/>
                  </a:rPr>
                  <a:t>b</a:t>
                </a:r>
                <a:r>
                  <a:rPr lang="en-US" baseline="-25000" dirty="0">
                    <a:solidFill>
                      <a:srgbClr val="0070C0"/>
                    </a:solidFill>
                    <a:latin typeface="Cambria Math" panose="02040503050406030204" pitchFamily="18" charset="0"/>
                    <a:ea typeface="Cambria Math" panose="02040503050406030204" pitchFamily="18" charset="0"/>
                    <a:cs typeface="Helvetica Neue Light" charset="0"/>
                  </a:rPr>
                  <a:t>n</a:t>
                </a:r>
                <a:r>
                  <a:rPr kumimoji="0" lang="en-US" u="none" strike="noStrike" cap="none" normalizeH="0" baseline="-25000" dirty="0">
                    <a:ln>
                      <a:noFill/>
                    </a:ln>
                    <a:solidFill>
                      <a:srgbClr val="0070C0"/>
                    </a:solidFill>
                    <a:effectLst/>
                    <a:latin typeface="Cambria Math" panose="02040503050406030204" pitchFamily="18" charset="0"/>
                    <a:ea typeface="Cambria Math" panose="02040503050406030204" pitchFamily="18" charset="0"/>
                    <a:cs typeface="Helvetica Neue Light" charset="0"/>
                  </a:rPr>
                  <a:t>-2</a:t>
                </a:r>
                <a:endParaRPr kumimoji="0" lang="en-US" u="none" strike="noStrike" cap="none" normalizeH="0" baseline="0" dirty="0">
                  <a:ln>
                    <a:noFill/>
                  </a:ln>
                  <a:solidFill>
                    <a:srgbClr val="0070C0"/>
                  </a:solidFill>
                  <a:effectLst/>
                  <a:latin typeface="Cambria Math" panose="02040503050406030204" pitchFamily="18" charset="0"/>
                  <a:ea typeface="Cambria Math" panose="02040503050406030204" pitchFamily="18" charset="0"/>
                  <a:cs typeface="Helvetica Neue Light" charset="0"/>
                </a:endParaRPr>
              </a:p>
            </p:txBody>
          </p:sp>
        </p:grpSp>
        <p:cxnSp>
          <p:nvCxnSpPr>
            <p:cNvPr id="44" name="Straight Arrow Connector 43">
              <a:extLst>
                <a:ext uri="{FF2B5EF4-FFF2-40B4-BE49-F238E27FC236}">
                  <a16:creationId xmlns:a16="http://schemas.microsoft.com/office/drawing/2014/main" id="{C09A32DE-0A8B-5B46-867E-B431D363B684}"/>
                </a:ext>
              </a:extLst>
            </p:cNvPr>
            <p:cNvCxnSpPr/>
            <p:nvPr>
              <p:custDataLst>
                <p:tags r:id="rId3"/>
              </p:custDataLst>
            </p:nvPr>
          </p:nvCxnSpPr>
          <p:spPr bwMode="auto">
            <a:xfrm flipH="1">
              <a:off x="3464825" y="2295618"/>
              <a:ext cx="381000" cy="304800"/>
            </a:xfrm>
            <a:prstGeom prst="straightConnector1">
              <a:avLst/>
            </a:prstGeom>
            <a:noFill/>
            <a:ln w="25400" cap="flat" cmpd="sng" algn="ctr">
              <a:solidFill>
                <a:srgbClr val="0070C0"/>
              </a:solidFill>
              <a:prstDash val="solid"/>
              <a:round/>
              <a:headEnd type="none" w="med" len="med"/>
              <a:tailEnd type="arrow"/>
            </a:ln>
            <a:effectLst/>
          </p:spPr>
        </p:cxnSp>
        <p:cxnSp>
          <p:nvCxnSpPr>
            <p:cNvPr id="45" name="Straight Arrow Connector 44">
              <a:extLst>
                <a:ext uri="{FF2B5EF4-FFF2-40B4-BE49-F238E27FC236}">
                  <a16:creationId xmlns:a16="http://schemas.microsoft.com/office/drawing/2014/main" id="{B35D41AE-6110-5B40-9AAE-0E8B53B3D21F}"/>
                </a:ext>
              </a:extLst>
            </p:cNvPr>
            <p:cNvCxnSpPr>
              <a:cxnSpLocks/>
            </p:cNvCxnSpPr>
            <p:nvPr>
              <p:custDataLst>
                <p:tags r:id="rId4"/>
              </p:custDataLst>
            </p:nvPr>
          </p:nvCxnSpPr>
          <p:spPr bwMode="auto">
            <a:xfrm>
              <a:off x="5766821" y="2256862"/>
              <a:ext cx="236155" cy="365760"/>
            </a:xfrm>
            <a:prstGeom prst="straightConnector1">
              <a:avLst/>
            </a:prstGeom>
            <a:noFill/>
            <a:ln w="25400" cap="flat" cmpd="sng" algn="ctr">
              <a:solidFill>
                <a:srgbClr val="0070C0"/>
              </a:solidFill>
              <a:prstDash val="solid"/>
              <a:round/>
              <a:headEnd type="none" w="med" len="med"/>
              <a:tailEnd type="arrow"/>
            </a:ln>
            <a:effectLst/>
          </p:spPr>
        </p:cxnSp>
        <p:cxnSp>
          <p:nvCxnSpPr>
            <p:cNvPr id="46" name="Straight Arrow Connector 45">
              <a:extLst>
                <a:ext uri="{FF2B5EF4-FFF2-40B4-BE49-F238E27FC236}">
                  <a16:creationId xmlns:a16="http://schemas.microsoft.com/office/drawing/2014/main" id="{CB24F203-2C24-BE47-8AB4-5B3DB9352000}"/>
                </a:ext>
              </a:extLst>
            </p:cNvPr>
            <p:cNvCxnSpPr/>
            <p:nvPr>
              <p:custDataLst>
                <p:tags r:id="rId5"/>
              </p:custDataLst>
            </p:nvPr>
          </p:nvCxnSpPr>
          <p:spPr bwMode="auto">
            <a:xfrm>
              <a:off x="4814256" y="2317822"/>
              <a:ext cx="0" cy="365760"/>
            </a:xfrm>
            <a:prstGeom prst="straightConnector1">
              <a:avLst/>
            </a:prstGeom>
            <a:noFill/>
            <a:ln w="25400" cap="flat" cmpd="sng" algn="ctr">
              <a:solidFill>
                <a:srgbClr val="0070C0"/>
              </a:solidFill>
              <a:prstDash val="solid"/>
              <a:round/>
              <a:headEnd type="none" w="med" len="med"/>
              <a:tailEnd type="arrow"/>
            </a:ln>
            <a:effectLst/>
          </p:spPr>
        </p:cxnSp>
        <p:cxnSp>
          <p:nvCxnSpPr>
            <p:cNvPr id="47" name="Straight Arrow Connector 46">
              <a:extLst>
                <a:ext uri="{FF2B5EF4-FFF2-40B4-BE49-F238E27FC236}">
                  <a16:creationId xmlns:a16="http://schemas.microsoft.com/office/drawing/2014/main" id="{D56A9258-55A6-184E-AFAC-83E87FC9A6B5}"/>
                </a:ext>
              </a:extLst>
            </p:cNvPr>
            <p:cNvCxnSpPr>
              <a:cxnSpLocks/>
            </p:cNvCxnSpPr>
            <p:nvPr>
              <p:custDataLst>
                <p:tags r:id="rId6"/>
              </p:custDataLst>
            </p:nvPr>
          </p:nvCxnSpPr>
          <p:spPr bwMode="auto">
            <a:xfrm>
              <a:off x="2775726" y="2256862"/>
              <a:ext cx="0" cy="308279"/>
            </a:xfrm>
            <a:prstGeom prst="straightConnector1">
              <a:avLst/>
            </a:prstGeom>
            <a:noFill/>
            <a:ln w="25400" cap="flat" cmpd="sng" algn="ctr">
              <a:solidFill>
                <a:srgbClr val="AB0000"/>
              </a:solidFill>
              <a:prstDash val="solid"/>
              <a:round/>
              <a:headEnd type="none" w="med" len="med"/>
              <a:tailEnd type="arrow"/>
            </a:ln>
            <a:effectLst/>
          </p:spPr>
        </p:cxn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73AE37D-0625-7F4E-A705-F9BE1AC0FD3B}"/>
                  </a:ext>
                </a:extLst>
              </p:cNvPr>
              <p:cNvSpPr txBox="1"/>
              <p:nvPr>
                <p:custDataLst>
                  <p:tags r:id="rId1"/>
                </p:custDataLst>
              </p:nvPr>
            </p:nvSpPr>
            <p:spPr>
              <a:xfrm>
                <a:off x="1535014" y="808556"/>
                <a:ext cx="7880285" cy="3776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500" hangingPunct="0"/>
                <a14:m>
                  <m:oMathPara xmlns:m="http://schemas.openxmlformats.org/officeDocument/2006/math">
                    <m:oMathParaPr>
                      <m:jc m:val="centerGroup"/>
                    </m:oMathParaPr>
                    <m:oMath xmlns:m="http://schemas.openxmlformats.org/officeDocument/2006/math">
                      <m:sSup>
                        <m:sSupPr>
                          <m:ctrlP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ctrlPr>
                        </m:sSupPr>
                        <m:e>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𝟐</m:t>
                          </m:r>
                        </m:e>
                        <m:sup>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m:t>
                          </m:r>
                        </m:sup>
                      </m:sSup>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𝒔</m:t>
                      </m:r>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 </m:t>
                      </m:r>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𝑪𝒐𝒎𝒑</m:t>
                      </m:r>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m:t>
                      </m:r>
                      <m:sSup>
                        <m:sSupPr>
                          <m:ctrlPr>
                            <a:rPr kumimoji="0" lang="en-US" sz="2400" b="1" i="1" u="none" strike="noStrike" cap="none" spc="0" normalizeH="0" baseline="0" smtClean="0">
                              <a:ln>
                                <a:noFill/>
                              </a:ln>
                              <a:solidFill>
                                <a:srgbClr val="C00000"/>
                              </a:solidFill>
                              <a:effectLst/>
                              <a:uFillTx/>
                              <a:latin typeface="Cambria Math" panose="02040503050406030204" pitchFamily="18" charset="0"/>
                              <a:sym typeface="Helvetica Light"/>
                            </a:rPr>
                          </m:ctrlPr>
                        </m:sSupPr>
                        <m:e>
                          <m:sSub>
                            <m:sSubPr>
                              <m:ctrlPr>
                                <a:rPr lang="en-US" sz="2400" b="1" i="1">
                                  <a:solidFill>
                                    <a:srgbClr val="C00000"/>
                                  </a:solidFill>
                                  <a:latin typeface="Cambria Math" panose="02040503050406030204" pitchFamily="18" charset="0"/>
                                  <a:sym typeface="Helvetica Light"/>
                                </a:rPr>
                              </m:ctrlPr>
                            </m:sSubPr>
                            <m:e>
                              <m:r>
                                <a:rPr lang="en-US" sz="2400" b="1" i="1" smtClean="0">
                                  <a:solidFill>
                                    <a:srgbClr val="C00000"/>
                                  </a:solidFill>
                                  <a:latin typeface="Cambria Math" panose="02040503050406030204" pitchFamily="18" charset="0"/>
                                  <a:sym typeface="Helvetica Light"/>
                                </a:rPr>
                                <m:t>−</m:t>
                              </m:r>
                              <m:r>
                                <a:rPr lang="en-US" sz="2400" b="1" i="1" smtClean="0">
                                  <a:solidFill>
                                    <a:srgbClr val="C00000"/>
                                  </a:solidFill>
                                  <a:latin typeface="Cambria Math" panose="02040503050406030204" pitchFamily="18" charset="0"/>
                                  <a:sym typeface="Helvetica Light"/>
                                </a:rPr>
                                <m:t>𝒃</m:t>
                              </m:r>
                            </m:e>
                            <m:sub>
                              <m:r>
                                <a:rPr lang="en-US" sz="2400" b="1" i="1" smtClean="0">
                                  <a:solidFill>
                                    <a:srgbClr val="C00000"/>
                                  </a:solidFill>
                                  <a:latin typeface="Cambria Math" panose="02040503050406030204" pitchFamily="18" charset="0"/>
                                  <a:sym typeface="Helvetica Light"/>
                                </a:rPr>
                                <m:t>𝒏</m:t>
                              </m:r>
                              <m:r>
                                <a:rPr lang="en-US" sz="2400" b="1" i="1">
                                  <a:solidFill>
                                    <a:srgbClr val="C00000"/>
                                  </a:solidFill>
                                  <a:latin typeface="Cambria Math" panose="02040503050406030204" pitchFamily="18" charset="0"/>
                                  <a:sym typeface="Helvetica Light"/>
                                </a:rPr>
                                <m:t>−</m:t>
                              </m:r>
                              <m:r>
                                <a:rPr lang="en-US" sz="2400" b="1" i="1">
                                  <a:solidFill>
                                    <a:srgbClr val="C00000"/>
                                  </a:solidFill>
                                  <a:latin typeface="Cambria Math" panose="02040503050406030204" pitchFamily="18" charset="0"/>
                                  <a:sym typeface="Helvetica Light"/>
                                </a:rPr>
                                <m:t>𝟏</m:t>
                              </m:r>
                            </m:sub>
                          </m:sSub>
                          <m:r>
                            <a:rPr kumimoji="0" lang="en-US" sz="2400" b="1" i="1" u="none" strike="noStrike" cap="none" spc="0" normalizeH="0" baseline="0" smtClean="0">
                              <a:ln>
                                <a:noFill/>
                              </a:ln>
                              <a:solidFill>
                                <a:srgbClr val="C00000"/>
                              </a:solidFill>
                              <a:effectLst/>
                              <a:uFillTx/>
                              <a:latin typeface="Cambria Math" panose="02040503050406030204" pitchFamily="18" charset="0"/>
                              <a:sym typeface="Helvetica Light"/>
                            </a:rPr>
                            <m:t>𝟐</m:t>
                          </m:r>
                        </m:e>
                        <m:sup>
                          <m:r>
                            <a:rPr kumimoji="0" lang="en-US" sz="2400" b="1" i="1" u="none" strike="noStrike" cap="none" spc="0" normalizeH="0" baseline="0" smtClean="0">
                              <a:ln>
                                <a:noFill/>
                              </a:ln>
                              <a:solidFill>
                                <a:srgbClr val="C00000"/>
                              </a:solidFill>
                              <a:effectLst/>
                              <a:uFillTx/>
                              <a:latin typeface="Cambria Math" panose="02040503050406030204" pitchFamily="18" charset="0"/>
                              <a:sym typeface="Helvetica Light"/>
                            </a:rPr>
                            <m:t>𝒏</m:t>
                          </m:r>
                          <m:r>
                            <a:rPr kumimoji="0" lang="en-US" sz="2400" b="1" i="1" u="none" strike="noStrike" cap="none" spc="0" normalizeH="0" baseline="0" smtClean="0">
                              <a:ln>
                                <a:noFill/>
                              </a:ln>
                              <a:solidFill>
                                <a:srgbClr val="C00000"/>
                              </a:solidFill>
                              <a:effectLst/>
                              <a:uFillTx/>
                              <a:latin typeface="Cambria Math" panose="02040503050406030204" pitchFamily="18" charset="0"/>
                              <a:sym typeface="Helvetica Light"/>
                            </a:rPr>
                            <m:t>−</m:t>
                          </m:r>
                          <m:r>
                            <a:rPr kumimoji="0" lang="en-US" sz="2400" b="1" i="1" u="none" strike="noStrike" cap="none" spc="0" normalizeH="0" baseline="0" smtClean="0">
                              <a:ln>
                                <a:noFill/>
                              </a:ln>
                              <a:solidFill>
                                <a:srgbClr val="C00000"/>
                              </a:solidFill>
                              <a:effectLst/>
                              <a:uFillTx/>
                              <a:latin typeface="Cambria Math" panose="02040503050406030204" pitchFamily="18" charset="0"/>
                              <a:sym typeface="Helvetica Light"/>
                            </a:rPr>
                            <m:t>𝟏</m:t>
                          </m:r>
                        </m:sup>
                      </m:sSup>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 </m:t>
                      </m:r>
                      <m:sSup>
                        <m:sSupPr>
                          <m:ctrlP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ctrlPr>
                        </m:sSupPr>
                        <m:e>
                          <m:sSub>
                            <m:sSubPr>
                              <m:ctrlPr>
                                <a:rPr lang="en-US" sz="2400" b="1" i="1">
                                  <a:solidFill>
                                    <a:srgbClr val="0070C0"/>
                                  </a:solidFill>
                                  <a:latin typeface="Cambria Math" panose="02040503050406030204" pitchFamily="18" charset="0"/>
                                  <a:sym typeface="Helvetica Light"/>
                                </a:rPr>
                              </m:ctrlPr>
                            </m:sSubPr>
                            <m:e>
                              <m:r>
                                <a:rPr lang="en-US" sz="2400" b="1" i="1" smtClean="0">
                                  <a:solidFill>
                                    <a:srgbClr val="0070C0"/>
                                  </a:solidFill>
                                  <a:latin typeface="Cambria Math" panose="02040503050406030204" pitchFamily="18" charset="0"/>
                                  <a:sym typeface="Helvetica Light"/>
                                </a:rPr>
                                <m:t>𝒃</m:t>
                              </m:r>
                            </m:e>
                            <m:sub>
                              <m:r>
                                <a:rPr lang="en-US" sz="2400" b="1" i="1" smtClean="0">
                                  <a:solidFill>
                                    <a:srgbClr val="0070C0"/>
                                  </a:solidFill>
                                  <a:latin typeface="Cambria Math" panose="02040503050406030204" pitchFamily="18" charset="0"/>
                                  <a:sym typeface="Helvetica Light"/>
                                </a:rPr>
                                <m:t>𝒏</m:t>
                              </m:r>
                              <m:r>
                                <a:rPr lang="en-US" sz="2400" b="1" i="1">
                                  <a:solidFill>
                                    <a:srgbClr val="0070C0"/>
                                  </a:solidFill>
                                  <a:latin typeface="Cambria Math" panose="02040503050406030204" pitchFamily="18" charset="0"/>
                                  <a:sym typeface="Helvetica Light"/>
                                </a:rPr>
                                <m:t>−</m:t>
                              </m:r>
                              <m:r>
                                <a:rPr lang="en-US" sz="2400" b="1" i="1">
                                  <a:solidFill>
                                    <a:srgbClr val="0070C0"/>
                                  </a:solidFill>
                                  <a:latin typeface="Cambria Math" panose="02040503050406030204" pitchFamily="18" charset="0"/>
                                  <a:sym typeface="Helvetica Light"/>
                                </a:rPr>
                                <m:t>𝟐</m:t>
                              </m:r>
                            </m:sub>
                          </m:sSub>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𝟐</m:t>
                          </m:r>
                        </m:e>
                        <m:sup>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𝒏</m:t>
                          </m:r>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m:t>
                          </m:r>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𝟐</m:t>
                          </m:r>
                        </m:sup>
                      </m:sSup>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 …+ </m:t>
                      </m:r>
                      <m:sSup>
                        <m:sSupPr>
                          <m:ctrlP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ctrlPr>
                        </m:sSupPr>
                        <m:e>
                          <m:sSub>
                            <m:sSubPr>
                              <m:ctrlPr>
                                <a:rPr lang="en-US" sz="2400" b="1" i="1">
                                  <a:solidFill>
                                    <a:srgbClr val="0070C0"/>
                                  </a:solidFill>
                                  <a:latin typeface="Cambria Math" panose="02040503050406030204" pitchFamily="18" charset="0"/>
                                  <a:sym typeface="Helvetica Light"/>
                                </a:rPr>
                              </m:ctrlPr>
                            </m:sSubPr>
                            <m:e>
                              <m:r>
                                <a:rPr lang="en-US" sz="2400" b="1" i="1" smtClean="0">
                                  <a:solidFill>
                                    <a:srgbClr val="0070C0"/>
                                  </a:solidFill>
                                  <a:latin typeface="Cambria Math" panose="02040503050406030204" pitchFamily="18" charset="0"/>
                                  <a:sym typeface="Helvetica Light"/>
                                </a:rPr>
                                <m:t>𝒃</m:t>
                              </m:r>
                            </m:e>
                            <m:sub>
                              <m:r>
                                <a:rPr lang="en-US" sz="2400" b="1" i="1">
                                  <a:solidFill>
                                    <a:srgbClr val="0070C0"/>
                                  </a:solidFill>
                                  <a:latin typeface="Cambria Math" panose="02040503050406030204" pitchFamily="18" charset="0"/>
                                  <a:sym typeface="Helvetica Light"/>
                                </a:rPr>
                                <m:t>𝟏</m:t>
                              </m:r>
                            </m:sub>
                          </m:sSub>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𝟐</m:t>
                          </m:r>
                        </m:e>
                        <m:sup>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𝟏</m:t>
                          </m:r>
                        </m:sup>
                      </m:sSup>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 </m:t>
                      </m:r>
                      <m:sSub>
                        <m:sSubPr>
                          <m:ctrlP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ctrlPr>
                        </m:sSubPr>
                        <m:e>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𝒃</m:t>
                          </m:r>
                        </m:e>
                        <m:sub>
                          <m:r>
                            <a:rPr kumimoji="0" lang="en-US" sz="2400" b="1" i="1" u="none" strike="noStrike" cap="none" spc="0" normalizeH="0" baseline="0" smtClean="0">
                              <a:ln>
                                <a:noFill/>
                              </a:ln>
                              <a:solidFill>
                                <a:srgbClr val="0070C0"/>
                              </a:solidFill>
                              <a:effectLst/>
                              <a:uFillTx/>
                              <a:latin typeface="Cambria Math" panose="02040503050406030204" pitchFamily="18" charset="0"/>
                              <a:sym typeface="Helvetica Light"/>
                            </a:rPr>
                            <m:t>𝟎</m:t>
                          </m:r>
                        </m:sub>
                      </m:sSub>
                      <m:sSup>
                        <m:sSupPr>
                          <m:ctrlPr>
                            <a:rPr lang="en-US" sz="2400" b="1" i="1">
                              <a:solidFill>
                                <a:srgbClr val="0070C0"/>
                              </a:solidFill>
                              <a:latin typeface="Cambria Math" panose="02040503050406030204" pitchFamily="18" charset="0"/>
                              <a:sym typeface="Helvetica Light"/>
                            </a:rPr>
                          </m:ctrlPr>
                        </m:sSupPr>
                        <m:e>
                          <m:r>
                            <a:rPr lang="en-US" sz="2400" b="1" i="1">
                              <a:solidFill>
                                <a:srgbClr val="0070C0"/>
                              </a:solidFill>
                              <a:latin typeface="Cambria Math" panose="02040503050406030204" pitchFamily="18" charset="0"/>
                              <a:sym typeface="Helvetica Light"/>
                            </a:rPr>
                            <m:t>𝟐</m:t>
                          </m:r>
                        </m:e>
                        <m:sup>
                          <m:r>
                            <a:rPr lang="en-US" sz="2400" b="1" i="1" smtClean="0">
                              <a:solidFill>
                                <a:srgbClr val="0070C0"/>
                              </a:solidFill>
                              <a:latin typeface="Cambria Math" panose="02040503050406030204" pitchFamily="18" charset="0"/>
                              <a:sym typeface="Helvetica Light"/>
                            </a:rPr>
                            <m:t>𝟎</m:t>
                          </m:r>
                        </m:sup>
                      </m:sSup>
                    </m:oMath>
                  </m:oMathPara>
                </a14:m>
                <a:endParaRPr kumimoji="0" lang="en-US" sz="2200" b="1" i="0" u="none" strike="noStrike" cap="none" spc="0" normalizeH="0" baseline="0" dirty="0">
                  <a:ln>
                    <a:noFill/>
                  </a:ln>
                  <a:solidFill>
                    <a:srgbClr val="0070C0"/>
                  </a:solidFill>
                  <a:effectLst/>
                  <a:uFillTx/>
                  <a:latin typeface="Courier New" panose="02070309020205020404" pitchFamily="49" charset="0"/>
                  <a:cs typeface="Courier New" panose="02070309020205020404" pitchFamily="49" charset="0"/>
                  <a:sym typeface="Helvetica Light"/>
                </a:endParaRPr>
              </a:p>
            </p:txBody>
          </p:sp>
        </mc:Choice>
        <mc:Fallback xmlns="">
          <p:sp>
            <p:nvSpPr>
              <p:cNvPr id="16" name="TextBox 15">
                <a:extLst>
                  <a:ext uri="{FF2B5EF4-FFF2-40B4-BE49-F238E27FC236}">
                    <a16:creationId xmlns:a16="http://schemas.microsoft.com/office/drawing/2014/main" id="{073AE37D-0625-7F4E-A705-F9BE1AC0FD3B}"/>
                  </a:ext>
                </a:extLst>
              </p:cNvPr>
              <p:cNvSpPr txBox="1">
                <a:spLocks noRot="1" noChangeAspect="1" noMove="1" noResize="1" noEditPoints="1" noAdjustHandles="1" noChangeArrowheads="1" noChangeShapeType="1" noTextEdit="1"/>
              </p:cNvSpPr>
              <p:nvPr>
                <p:custDataLst>
                  <p:tags r:id="rId15"/>
                </p:custDataLst>
              </p:nvPr>
            </p:nvSpPr>
            <p:spPr>
              <a:xfrm>
                <a:off x="1535014" y="808556"/>
                <a:ext cx="7880285" cy="377667"/>
              </a:xfrm>
              <a:prstGeom prst="rect">
                <a:avLst/>
              </a:prstGeom>
              <a:blipFill>
                <a:blip r:embed="rId16"/>
                <a:stretch>
                  <a:fillRect l="-1608" t="-9677" b="-32258"/>
                </a:stretch>
              </a:blipFill>
              <a:ln w="12700" cap="flat">
                <a:noFill/>
                <a:miter lim="400000"/>
              </a:ln>
              <a:effectLst/>
            </p:spPr>
            <p:txBody>
              <a:bodyPr/>
              <a:lstStyle/>
              <a:p>
                <a:r>
                  <a:rPr lang="en-US">
                    <a:noFill/>
                  </a:rPr>
                  <a:t> </a:t>
                </a:r>
              </a:p>
            </p:txBody>
          </p:sp>
        </mc:Fallback>
      </mc:AlternateContent>
      <p:sp>
        <p:nvSpPr>
          <p:cNvPr id="17" name="TextBox 16">
            <a:extLst>
              <a:ext uri="{FF2B5EF4-FFF2-40B4-BE49-F238E27FC236}">
                <a16:creationId xmlns:a16="http://schemas.microsoft.com/office/drawing/2014/main" id="{CB4CBADA-712E-6C48-8099-1AF4B8DCA318}"/>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90736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E27C2D80-3D2F-E149-A340-3EC3A291F4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48400" y="593619"/>
            <a:ext cx="5562260" cy="6227417"/>
          </a:xfrm>
          <a:prstGeom prst="rect">
            <a:avLst/>
          </a:prstGeom>
        </p:spPr>
      </p:pic>
      <p:sp>
        <p:nvSpPr>
          <p:cNvPr id="2" name="Title 1">
            <a:extLst>
              <a:ext uri="{FF2B5EF4-FFF2-40B4-BE49-F238E27FC236}">
                <a16:creationId xmlns:a16="http://schemas.microsoft.com/office/drawing/2014/main" id="{D3C7AAE5-75F6-3A41-85AB-67E22F03312F}"/>
              </a:ext>
            </a:extLst>
          </p:cNvPr>
          <p:cNvSpPr>
            <a:spLocks noGrp="1"/>
          </p:cNvSpPr>
          <p:nvPr>
            <p:ph type="title"/>
          </p:nvPr>
        </p:nvSpPr>
        <p:spPr>
          <a:xfrm>
            <a:off x="0" y="246574"/>
            <a:ext cx="12280739" cy="404080"/>
          </a:xfrm>
        </p:spPr>
        <p:txBody>
          <a:bodyPr/>
          <a:lstStyle/>
          <a:p>
            <a:r>
              <a:rPr lang="en-US" dirty="0"/>
              <a:t>Summary: Min, Max Values: Unsigned and Two’s Complement</a:t>
            </a:r>
          </a:p>
        </p:txBody>
      </p:sp>
      <mc:AlternateContent xmlns:mc="http://schemas.openxmlformats.org/markup-compatibility/2006" xmlns:a14="http://schemas.microsoft.com/office/drawing/2010/main">
        <mc:Choice Requires="a14">
          <p:sp>
            <p:nvSpPr>
              <p:cNvPr id="4" name="Rectangle 38">
                <a:extLst>
                  <a:ext uri="{FF2B5EF4-FFF2-40B4-BE49-F238E27FC236}">
                    <a16:creationId xmlns:a16="http://schemas.microsoft.com/office/drawing/2014/main" id="{E7D2917F-EB10-E149-B3AB-0083354CA7CF}"/>
                  </a:ext>
                </a:extLst>
              </p:cNvPr>
              <p:cNvSpPr txBox="1">
                <a:spLocks noChangeArrowheads="1"/>
              </p:cNvSpPr>
              <p:nvPr>
                <p:custDataLst>
                  <p:tags r:id="rId1"/>
                </p:custDataLst>
              </p:nvPr>
            </p:nvSpPr>
            <p:spPr>
              <a:xfrm>
                <a:off x="442300" y="784860"/>
                <a:ext cx="5878113" cy="5807012"/>
              </a:xfrm>
              <a:prstGeom prst="rect">
                <a:avLst/>
              </a:prstGeom>
              <a:solidFill>
                <a:schemeClr val="accent4">
                  <a:lumMod val="20000"/>
                  <a:lumOff val="80000"/>
                </a:schemeClr>
              </a:solidFill>
              <a:ln>
                <a:solidFill>
                  <a:srgbClr val="0070C0"/>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cs typeface="DejaVu Sans" charset="0"/>
                  </a:rPr>
                  <a:t>Two’s Complement </a:t>
                </a:r>
                <a14:m>
                  <m:oMath xmlns:m="http://schemas.openxmlformats.org/officeDocument/2006/math">
                    <m:r>
                      <a:rPr lang="en-US" sz="2400" i="1" smtClean="0">
                        <a:latin typeface="Cambria Math" panose="02040503050406030204" pitchFamily="18" charset="0"/>
                        <a:cs typeface="DejaVu Sans" charset="0"/>
                      </a:rPr>
                      <m:t>→</m:t>
                    </m:r>
                  </m:oMath>
                </a14:m>
                <a:r>
                  <a:rPr lang="en-US" sz="2400" dirty="0">
                    <a:cs typeface="DejaVu Sans" charset="0"/>
                  </a:rPr>
                  <a:t> Unsigned for </a:t>
                </a:r>
                <a:r>
                  <a:rPr lang="en-US" sz="2400" dirty="0">
                    <a:solidFill>
                      <a:schemeClr val="accent5"/>
                    </a:solidFill>
                    <a:cs typeface="DejaVu Sans" charset="0"/>
                  </a:rPr>
                  <a:t>n bits</a:t>
                </a:r>
              </a:p>
              <a:p>
                <a:r>
                  <a:rPr lang="en-US" sz="2400" b="1" dirty="0">
                    <a:solidFill>
                      <a:schemeClr val="accent3"/>
                    </a:solidFill>
                  </a:rPr>
                  <a:t>Unsigned Value Range</a:t>
                </a:r>
              </a:p>
              <a:p>
                <a:pPr marL="354012" lvl="1" indent="0">
                  <a:buNone/>
                  <a:tabLst>
                    <a:tab pos="1598613" algn="l"/>
                    <a:tab pos="2058988" algn="l"/>
                  </a:tabLst>
                </a:pPr>
                <a:r>
                  <a:rPr lang="en-US" sz="2400" b="1" dirty="0" err="1">
                    <a:solidFill>
                      <a:srgbClr val="0070C0"/>
                    </a:solidFill>
                  </a:rPr>
                  <a:t>UMin</a:t>
                </a:r>
                <a:r>
                  <a:rPr lang="en-US" sz="2400" b="1" dirty="0"/>
                  <a:t>	=	</a:t>
                </a:r>
                <a:r>
                  <a:rPr lang="en-US" sz="2400" b="1" dirty="0">
                    <a:latin typeface="Courier New" panose="02070309020205020404" pitchFamily="49" charset="0"/>
                    <a:cs typeface="Courier New" panose="02070309020205020404" pitchFamily="49" charset="0"/>
                  </a:rPr>
                  <a:t>0b</a:t>
                </a:r>
                <a:r>
                  <a:rPr lang="en-US" sz="2400" b="1" dirty="0">
                    <a:solidFill>
                      <a:schemeClr val="accent5"/>
                    </a:solidFill>
                    <a:latin typeface="Courier New" panose="02070309020205020404" pitchFamily="49" charset="0"/>
                    <a:cs typeface="Courier New" panose="02070309020205020404" pitchFamily="49" charset="0"/>
                  </a:rPr>
                  <a:t>00…00</a:t>
                </a:r>
                <a:br>
                  <a:rPr lang="en-US" sz="2400" b="1" dirty="0"/>
                </a:br>
                <a:r>
                  <a:rPr lang="en-US" sz="2400" b="1" dirty="0">
                    <a:solidFill>
                      <a:srgbClr val="0070C0"/>
                    </a:solidFill>
                  </a:rPr>
                  <a:t>	=	</a:t>
                </a:r>
                <a14:m>
                  <m:oMath xmlns:m="http://schemas.openxmlformats.org/officeDocument/2006/math">
                    <m:r>
                      <a:rPr lang="en-US" sz="2400" b="1" i="1" dirty="0">
                        <a:solidFill>
                          <a:srgbClr val="0070C0"/>
                        </a:solidFill>
                        <a:latin typeface="Cambria Math" panose="02040503050406030204" pitchFamily="18" charset="0"/>
                      </a:rPr>
                      <m:t>𝟎</m:t>
                    </m:r>
                  </m:oMath>
                </a14:m>
                <a:endParaRPr lang="en-US" sz="2400" b="1" dirty="0">
                  <a:solidFill>
                    <a:srgbClr val="0070C0"/>
                  </a:solidFill>
                </a:endParaRPr>
              </a:p>
              <a:p>
                <a:pPr marL="354012" lvl="1" indent="0">
                  <a:spcBef>
                    <a:spcPts val="1200"/>
                  </a:spcBef>
                  <a:buNone/>
                  <a:tabLst>
                    <a:tab pos="1598613" algn="l"/>
                    <a:tab pos="2058988" algn="l"/>
                  </a:tabLst>
                </a:pPr>
                <a:r>
                  <a:rPr lang="en-US" sz="2400" b="1" dirty="0" err="1">
                    <a:solidFill>
                      <a:srgbClr val="0070C0"/>
                    </a:solidFill>
                  </a:rPr>
                  <a:t>UMax</a:t>
                </a:r>
                <a:r>
                  <a:rPr lang="en-US" sz="2400" b="1" dirty="0">
                    <a:solidFill>
                      <a:srgbClr val="0070C0"/>
                    </a:solidFill>
                  </a:rPr>
                  <a:t> </a:t>
                </a:r>
                <a:r>
                  <a:rPr lang="en-US" sz="2400" b="1" dirty="0"/>
                  <a:t>	=	</a:t>
                </a:r>
                <a:r>
                  <a:rPr lang="en-US" sz="2400" b="1" dirty="0">
                    <a:latin typeface="Courier New" panose="02070309020205020404" pitchFamily="49" charset="0"/>
                    <a:cs typeface="Courier New" panose="02070309020205020404" pitchFamily="49" charset="0"/>
                  </a:rPr>
                  <a:t>0b</a:t>
                </a:r>
                <a:r>
                  <a:rPr lang="en-US" sz="2400" b="1" dirty="0">
                    <a:solidFill>
                      <a:schemeClr val="accent5"/>
                    </a:solidFill>
                    <a:latin typeface="Courier New" panose="02070309020205020404" pitchFamily="49" charset="0"/>
                    <a:cs typeface="Courier New" panose="02070309020205020404" pitchFamily="49" charset="0"/>
                  </a:rPr>
                  <a:t>11…11</a:t>
                </a:r>
                <a:br>
                  <a:rPr lang="en-US" sz="2400" b="1" dirty="0"/>
                </a:br>
                <a:r>
                  <a:rPr lang="en-US" sz="2400" b="1" dirty="0"/>
                  <a:t>	</a:t>
                </a:r>
                <a:r>
                  <a:rPr lang="en-US" sz="2400" b="1" dirty="0">
                    <a:solidFill>
                      <a:srgbClr val="0070C0"/>
                    </a:solidFill>
                  </a:rPr>
                  <a:t>=	</a:t>
                </a:r>
                <a14:m>
                  <m:oMath xmlns:m="http://schemas.openxmlformats.org/officeDocument/2006/math">
                    <m:sSup>
                      <m:sSupPr>
                        <m:ctrlPr>
                          <a:rPr lang="en-US" sz="2400" b="1" i="1">
                            <a:solidFill>
                              <a:srgbClr val="0070C0"/>
                            </a:solidFill>
                            <a:latin typeface="Cambria Math" panose="02040503050406030204" pitchFamily="18" charset="0"/>
                          </a:rPr>
                        </m:ctrlPr>
                      </m:sSupPr>
                      <m:e>
                        <m:r>
                          <a:rPr lang="en-US" sz="2400" b="1" i="1">
                            <a:solidFill>
                              <a:srgbClr val="0070C0"/>
                            </a:solidFill>
                            <a:latin typeface="Cambria Math" panose="02040503050406030204" pitchFamily="18" charset="0"/>
                          </a:rPr>
                          <m:t>𝟐</m:t>
                        </m:r>
                      </m:e>
                      <m:sup>
                        <m:r>
                          <a:rPr lang="en-US" sz="2400" b="1" i="1" smtClean="0">
                            <a:solidFill>
                              <a:srgbClr val="0070C0"/>
                            </a:solidFill>
                            <a:latin typeface="Cambria Math" panose="02040503050406030204" pitchFamily="18" charset="0"/>
                          </a:rPr>
                          <m:t>𝒏</m:t>
                        </m:r>
                      </m:sup>
                    </m:sSup>
                    <m:r>
                      <a:rPr lang="en-US" sz="2400" b="1" i="1">
                        <a:solidFill>
                          <a:srgbClr val="0070C0"/>
                        </a:solidFill>
                        <a:latin typeface="Cambria Math" panose="02040503050406030204" pitchFamily="18" charset="0"/>
                      </a:rPr>
                      <m:t>−</m:t>
                    </m:r>
                    <m:r>
                      <a:rPr lang="en-US" sz="2400" b="1" i="1">
                        <a:solidFill>
                          <a:srgbClr val="0070C0"/>
                        </a:solidFill>
                        <a:latin typeface="Cambria Math" panose="02040503050406030204" pitchFamily="18" charset="0"/>
                      </a:rPr>
                      <m:t>𝟏</m:t>
                    </m:r>
                  </m:oMath>
                </a14:m>
                <a:endParaRPr lang="en-US" sz="2400" b="1" dirty="0">
                  <a:solidFill>
                    <a:srgbClr val="0070C0"/>
                  </a:solidFill>
                </a:endParaRPr>
              </a:p>
              <a:p>
                <a:endParaRPr lang="en-US" sz="2400" b="1" dirty="0">
                  <a:solidFill>
                    <a:schemeClr val="accent1"/>
                  </a:solidFill>
                </a:endParaRPr>
              </a:p>
              <a:p>
                <a:r>
                  <a:rPr lang="en-US" sz="2400" b="1" dirty="0">
                    <a:solidFill>
                      <a:schemeClr val="accent1"/>
                    </a:solidFill>
                  </a:rPr>
                  <a:t>Two’s Complement Range</a:t>
                </a:r>
              </a:p>
              <a:p>
                <a:pPr marL="354012" lvl="1" indent="0">
                  <a:buNone/>
                  <a:tabLst>
                    <a:tab pos="1598613" algn="l"/>
                    <a:tab pos="2058988" algn="l"/>
                  </a:tabLst>
                </a:pPr>
                <a:r>
                  <a:rPr lang="en-US" sz="2400" b="1" dirty="0" err="1">
                    <a:solidFill>
                      <a:srgbClr val="0070C0"/>
                    </a:solidFill>
                  </a:rPr>
                  <a:t>SMin</a:t>
                </a:r>
                <a:r>
                  <a:rPr lang="en-US" sz="2400" b="1" dirty="0"/>
                  <a:t>	=	</a:t>
                </a:r>
                <a:r>
                  <a:rPr lang="en-US" sz="2400" b="1" dirty="0">
                    <a:latin typeface="Courier New" panose="02070309020205020404" pitchFamily="49" charset="0"/>
                    <a:cs typeface="Courier New" panose="02070309020205020404" pitchFamily="49" charset="0"/>
                  </a:rPr>
                  <a:t>0b</a:t>
                </a:r>
                <a:r>
                  <a:rPr lang="en-US" sz="2400" b="1" dirty="0">
                    <a:solidFill>
                      <a:schemeClr val="accent5"/>
                    </a:solidFill>
                    <a:latin typeface="Courier New" panose="02070309020205020404" pitchFamily="49" charset="0"/>
                    <a:cs typeface="Courier New" panose="02070309020205020404" pitchFamily="49" charset="0"/>
                  </a:rPr>
                  <a:t>1</a:t>
                </a:r>
                <a:r>
                  <a:rPr lang="en-US" sz="2400" b="1" dirty="0">
                    <a:solidFill>
                      <a:schemeClr val="accent1"/>
                    </a:solidFill>
                    <a:latin typeface="Courier New" panose="02070309020205020404" pitchFamily="49" charset="0"/>
                    <a:cs typeface="Courier New" panose="02070309020205020404" pitchFamily="49" charset="0"/>
                  </a:rPr>
                  <a:t>0…00</a:t>
                </a:r>
                <a:br>
                  <a:rPr lang="en-US" sz="2400" b="1" dirty="0"/>
                </a:br>
                <a:r>
                  <a:rPr lang="en-US" sz="2400" b="1" dirty="0"/>
                  <a:t>	</a:t>
                </a:r>
                <a:r>
                  <a:rPr lang="en-US" sz="2400" b="1" dirty="0">
                    <a:solidFill>
                      <a:srgbClr val="0070C0"/>
                    </a:solidFill>
                  </a:rPr>
                  <a:t>=	</a:t>
                </a:r>
                <a14:m>
                  <m:oMath xmlns:m="http://schemas.openxmlformats.org/officeDocument/2006/math">
                    <m:r>
                      <a:rPr lang="en-US" sz="2400" b="1" i="1" dirty="0">
                        <a:solidFill>
                          <a:srgbClr val="0070C0"/>
                        </a:solidFill>
                        <a:latin typeface="Cambria Math" panose="02040503050406030204" pitchFamily="18" charset="0"/>
                      </a:rPr>
                      <m:t>−</m:t>
                    </m:r>
                    <m:sSup>
                      <m:sSupPr>
                        <m:ctrlPr>
                          <a:rPr lang="en-US" sz="2400" b="1" i="1" dirty="0">
                            <a:solidFill>
                              <a:srgbClr val="0070C0"/>
                            </a:solidFill>
                            <a:latin typeface="Cambria Math" panose="02040503050406030204" pitchFamily="18" charset="0"/>
                          </a:rPr>
                        </m:ctrlPr>
                      </m:sSupPr>
                      <m:e>
                        <m:r>
                          <a:rPr lang="en-US" sz="2400" b="1" i="1" dirty="0">
                            <a:solidFill>
                              <a:srgbClr val="0070C0"/>
                            </a:solidFill>
                            <a:latin typeface="Cambria Math" panose="02040503050406030204" pitchFamily="18" charset="0"/>
                          </a:rPr>
                          <m:t>𝟐</m:t>
                        </m:r>
                      </m:e>
                      <m:sup>
                        <m:r>
                          <a:rPr lang="en-US" sz="2400" b="1" i="1" dirty="0" smtClean="0">
                            <a:solidFill>
                              <a:srgbClr val="0070C0"/>
                            </a:solidFill>
                            <a:latin typeface="Cambria Math" panose="02040503050406030204" pitchFamily="18" charset="0"/>
                          </a:rPr>
                          <m:t>𝒏</m:t>
                        </m:r>
                        <m:r>
                          <a:rPr lang="en-US" sz="2400" b="1" i="1" dirty="0">
                            <a:solidFill>
                              <a:srgbClr val="0070C0"/>
                            </a:solidFill>
                            <a:latin typeface="Cambria Math" panose="02040503050406030204" pitchFamily="18" charset="0"/>
                          </a:rPr>
                          <m:t>−</m:t>
                        </m:r>
                        <m:r>
                          <a:rPr lang="en-US" sz="2400" b="1" i="1" dirty="0">
                            <a:solidFill>
                              <a:srgbClr val="0070C0"/>
                            </a:solidFill>
                            <a:latin typeface="Cambria Math" panose="02040503050406030204" pitchFamily="18" charset="0"/>
                          </a:rPr>
                          <m:t>𝟏</m:t>
                        </m:r>
                      </m:sup>
                    </m:sSup>
                  </m:oMath>
                </a14:m>
                <a:endParaRPr lang="en-US" sz="2400" b="1" dirty="0"/>
              </a:p>
              <a:p>
                <a:pPr marL="354012" lvl="1" indent="0">
                  <a:spcBef>
                    <a:spcPts val="1200"/>
                  </a:spcBef>
                  <a:buNone/>
                  <a:tabLst>
                    <a:tab pos="1598613" algn="l"/>
                    <a:tab pos="2058988" algn="l"/>
                  </a:tabLst>
                </a:pPr>
                <a:r>
                  <a:rPr lang="en-US" sz="2400" b="1" dirty="0" err="1">
                    <a:solidFill>
                      <a:srgbClr val="0070C0"/>
                    </a:solidFill>
                  </a:rPr>
                  <a:t>SMax</a:t>
                </a:r>
                <a:r>
                  <a:rPr lang="en-US" sz="2400" b="1" dirty="0"/>
                  <a:t>	=	</a:t>
                </a:r>
                <a:r>
                  <a:rPr lang="en-US" sz="2400" b="1" dirty="0">
                    <a:latin typeface="Courier New" panose="02070309020205020404" pitchFamily="49" charset="0"/>
                    <a:cs typeface="Courier New" panose="02070309020205020404" pitchFamily="49" charset="0"/>
                  </a:rPr>
                  <a:t>0b</a:t>
                </a:r>
                <a:r>
                  <a:rPr lang="en-US" sz="2400" b="1" dirty="0">
                    <a:solidFill>
                      <a:schemeClr val="accent5"/>
                    </a:solidFill>
                    <a:latin typeface="Courier New" panose="02070309020205020404" pitchFamily="49" charset="0"/>
                    <a:cs typeface="Courier New" panose="02070309020205020404" pitchFamily="49" charset="0"/>
                  </a:rPr>
                  <a:t>0</a:t>
                </a:r>
                <a:r>
                  <a:rPr lang="en-US" sz="2400" b="1" dirty="0">
                    <a:latin typeface="Courier New" panose="02070309020205020404" pitchFamily="49" charset="0"/>
                    <a:cs typeface="Courier New" panose="02070309020205020404" pitchFamily="49" charset="0"/>
                  </a:rPr>
                  <a:t>1…11</a:t>
                </a:r>
                <a:br>
                  <a:rPr lang="en-US" sz="2400" b="1" dirty="0"/>
                </a:br>
                <a:r>
                  <a:rPr lang="en-US" sz="2400" b="1" dirty="0"/>
                  <a:t>	</a:t>
                </a:r>
                <a:r>
                  <a:rPr lang="en-US" sz="2400" b="1" dirty="0">
                    <a:solidFill>
                      <a:srgbClr val="0070C0"/>
                    </a:solidFill>
                  </a:rPr>
                  <a:t>=	</a:t>
                </a:r>
                <a14:m>
                  <m:oMath xmlns:m="http://schemas.openxmlformats.org/officeDocument/2006/math">
                    <m:sSup>
                      <m:sSupPr>
                        <m:ctrlPr>
                          <a:rPr lang="en-US" sz="2400" b="1" i="1" dirty="0">
                            <a:solidFill>
                              <a:srgbClr val="0070C0"/>
                            </a:solidFill>
                            <a:latin typeface="Cambria Math" panose="02040503050406030204" pitchFamily="18" charset="0"/>
                          </a:rPr>
                        </m:ctrlPr>
                      </m:sSupPr>
                      <m:e>
                        <m:r>
                          <a:rPr lang="en-US" sz="2400" b="1" i="1" dirty="0">
                            <a:solidFill>
                              <a:srgbClr val="0070C0"/>
                            </a:solidFill>
                            <a:latin typeface="Cambria Math" panose="02040503050406030204" pitchFamily="18" charset="0"/>
                          </a:rPr>
                          <m:t>𝟐</m:t>
                        </m:r>
                      </m:e>
                      <m:sup>
                        <m:r>
                          <a:rPr lang="en-US" sz="2400" b="1" i="1" dirty="0" smtClean="0">
                            <a:solidFill>
                              <a:srgbClr val="0070C0"/>
                            </a:solidFill>
                            <a:latin typeface="Cambria Math" panose="02040503050406030204" pitchFamily="18" charset="0"/>
                          </a:rPr>
                          <m:t>𝒏</m:t>
                        </m:r>
                        <m:r>
                          <a:rPr lang="en-US" sz="2400" b="1" i="1" dirty="0">
                            <a:solidFill>
                              <a:srgbClr val="0070C0"/>
                            </a:solidFill>
                            <a:latin typeface="Cambria Math" panose="02040503050406030204" pitchFamily="18" charset="0"/>
                          </a:rPr>
                          <m:t>−</m:t>
                        </m:r>
                        <m:r>
                          <a:rPr lang="en-US" sz="2400" b="1" i="1" dirty="0">
                            <a:solidFill>
                              <a:srgbClr val="0070C0"/>
                            </a:solidFill>
                            <a:latin typeface="Cambria Math" panose="02040503050406030204" pitchFamily="18" charset="0"/>
                          </a:rPr>
                          <m:t>𝟏</m:t>
                        </m:r>
                      </m:sup>
                    </m:sSup>
                    <m:r>
                      <a:rPr lang="en-US" sz="2400" b="1" i="1" dirty="0">
                        <a:solidFill>
                          <a:srgbClr val="0070C0"/>
                        </a:solidFill>
                        <a:latin typeface="Cambria Math" panose="02040503050406030204" pitchFamily="18" charset="0"/>
                      </a:rPr>
                      <m:t>−</m:t>
                    </m:r>
                    <m:r>
                      <a:rPr lang="en-US" sz="2400" b="1" i="1" dirty="0">
                        <a:solidFill>
                          <a:srgbClr val="0070C0"/>
                        </a:solidFill>
                        <a:latin typeface="Cambria Math" panose="02040503050406030204" pitchFamily="18" charset="0"/>
                      </a:rPr>
                      <m:t>𝟏</m:t>
                    </m:r>
                  </m:oMath>
                </a14:m>
                <a:endParaRPr lang="en-US" sz="2400" b="1" dirty="0"/>
              </a:p>
            </p:txBody>
          </p:sp>
        </mc:Choice>
        <mc:Fallback xmlns="">
          <p:sp>
            <p:nvSpPr>
              <p:cNvPr id="4" name="Rectangle 38">
                <a:extLst>
                  <a:ext uri="{FF2B5EF4-FFF2-40B4-BE49-F238E27FC236}">
                    <a16:creationId xmlns:a16="http://schemas.microsoft.com/office/drawing/2014/main" id="{E7D2917F-EB10-E149-B3AB-0083354CA7CF}"/>
                  </a:ext>
                </a:extLst>
              </p:cNvPr>
              <p:cNvSpPr txBox="1">
                <a:spLocks noRot="1" noChangeAspect="1" noMove="1" noResize="1" noEditPoints="1" noAdjustHandles="1" noChangeArrowheads="1" noChangeShapeType="1" noTextEdit="1"/>
              </p:cNvSpPr>
              <p:nvPr>
                <p:custDataLst>
                  <p:tags r:id="rId4"/>
                </p:custDataLst>
              </p:nvPr>
            </p:nvSpPr>
            <p:spPr>
              <a:xfrm>
                <a:off x="442300" y="784860"/>
                <a:ext cx="5878113" cy="5807012"/>
              </a:xfrm>
              <a:prstGeom prst="rect">
                <a:avLst/>
              </a:prstGeom>
              <a:blipFill>
                <a:blip r:embed="rId5"/>
                <a:stretch>
                  <a:fillRect l="-1505" t="-218"/>
                </a:stretch>
              </a:blipFill>
              <a:ln>
                <a:solidFill>
                  <a:srgbClr val="0070C0"/>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C72F2115-E36B-F540-8124-EAEFBD38F29B}"/>
              </a:ext>
            </a:extLst>
          </p:cNvPr>
          <p:cNvSpPr txBox="1"/>
          <p:nvPr/>
        </p:nvSpPr>
        <p:spPr>
          <a:xfrm>
            <a:off x="9791700" y="650654"/>
            <a:ext cx="986167" cy="369332"/>
          </a:xfrm>
          <a:prstGeom prst="rect">
            <a:avLst/>
          </a:prstGeom>
          <a:noFill/>
        </p:spPr>
        <p:txBody>
          <a:bodyPr wrap="none" rtlCol="0">
            <a:spAutoFit/>
          </a:bodyPr>
          <a:lstStyle/>
          <a:p>
            <a:r>
              <a:rPr lang="en-US" dirty="0">
                <a:solidFill>
                  <a:schemeClr val="accent1"/>
                </a:solidFill>
              </a:rPr>
              <a:t>For n=4</a:t>
            </a:r>
          </a:p>
        </p:txBody>
      </p:sp>
      <p:sp>
        <p:nvSpPr>
          <p:cNvPr id="6" name="TextBox 5">
            <a:extLst>
              <a:ext uri="{FF2B5EF4-FFF2-40B4-BE49-F238E27FC236}">
                <a16:creationId xmlns:a16="http://schemas.microsoft.com/office/drawing/2014/main" id="{536E59C0-F90A-AA4B-8DDD-9F2FBE644702}"/>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24021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C9117E-93C0-F54D-86FD-19EB4153E161}"/>
              </a:ext>
            </a:extLst>
          </p:cNvPr>
          <p:cNvSpPr>
            <a:spLocks noGrp="1"/>
          </p:cNvSpPr>
          <p:nvPr>
            <p:ph type="title"/>
          </p:nvPr>
        </p:nvSpPr>
        <p:spPr/>
        <p:txBody>
          <a:bodyPr/>
          <a:lstStyle/>
          <a:p>
            <a:r>
              <a:rPr lang="en-US" dirty="0"/>
              <a:t>Signed Decimal to Two's Complement Conversion</a:t>
            </a:r>
          </a:p>
        </p:txBody>
      </p:sp>
      <p:sp>
        <p:nvSpPr>
          <p:cNvPr id="4" name="TextBox 3">
            <a:extLst>
              <a:ext uri="{FF2B5EF4-FFF2-40B4-BE49-F238E27FC236}">
                <a16:creationId xmlns:a16="http://schemas.microsoft.com/office/drawing/2014/main" id="{9D8C9508-C5CC-4A42-99A2-6EA06C0A2D43}"/>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aphicFrame>
        <p:nvGraphicFramePr>
          <p:cNvPr id="5" name="Table 5">
            <a:extLst>
              <a:ext uri="{FF2B5EF4-FFF2-40B4-BE49-F238E27FC236}">
                <a16:creationId xmlns:a16="http://schemas.microsoft.com/office/drawing/2014/main" id="{A0AF1CF7-1C6B-D40B-1195-19C0C8231266}"/>
              </a:ext>
            </a:extLst>
          </p:cNvPr>
          <p:cNvGraphicFramePr>
            <a:graphicFrameLocks noGrp="1"/>
          </p:cNvGraphicFramePr>
          <p:nvPr/>
        </p:nvGraphicFramePr>
        <p:xfrm>
          <a:off x="2189329" y="990025"/>
          <a:ext cx="8128000" cy="3835980"/>
        </p:xfrm>
        <a:graphic>
          <a:graphicData uri="http://schemas.openxmlformats.org/drawingml/2006/table">
            <a:tbl>
              <a:tblPr firstRow="1" bandRow="1">
                <a:tableStyleId>{2D5ABB26-0587-4C30-8999-92F81FD0307C}</a:tableStyleId>
              </a:tblPr>
              <a:tblGrid>
                <a:gridCol w="2032000">
                  <a:extLst>
                    <a:ext uri="{9D8B030D-6E8A-4147-A177-3AD203B41FA5}">
                      <a16:colId xmlns:a16="http://schemas.microsoft.com/office/drawing/2014/main" val="2584919940"/>
                    </a:ext>
                  </a:extLst>
                </a:gridCol>
                <a:gridCol w="2032000">
                  <a:extLst>
                    <a:ext uri="{9D8B030D-6E8A-4147-A177-3AD203B41FA5}">
                      <a16:colId xmlns:a16="http://schemas.microsoft.com/office/drawing/2014/main" val="3353235767"/>
                    </a:ext>
                  </a:extLst>
                </a:gridCol>
                <a:gridCol w="2032000">
                  <a:extLst>
                    <a:ext uri="{9D8B030D-6E8A-4147-A177-3AD203B41FA5}">
                      <a16:colId xmlns:a16="http://schemas.microsoft.com/office/drawing/2014/main" val="1842388646"/>
                    </a:ext>
                  </a:extLst>
                </a:gridCol>
                <a:gridCol w="2032000">
                  <a:extLst>
                    <a:ext uri="{9D8B030D-6E8A-4147-A177-3AD203B41FA5}">
                      <a16:colId xmlns:a16="http://schemas.microsoft.com/office/drawing/2014/main" val="920210010"/>
                    </a:ext>
                  </a:extLst>
                </a:gridCol>
              </a:tblGrid>
              <a:tr h="426220">
                <a:tc>
                  <a:txBody>
                    <a:bodyPr/>
                    <a:lstStyle/>
                    <a:p>
                      <a:pPr algn="ctr"/>
                      <a:r>
                        <a:rPr lang="en-US" dirty="0">
                          <a:solidFill>
                            <a:schemeClr val="tx2"/>
                          </a:solidFill>
                          <a:latin typeface="Consolas" panose="020B0609020204030204" pitchFamily="49" charset="0"/>
                          <a:cs typeface="Consolas" panose="020B0609020204030204" pitchFamily="49" charset="0"/>
                        </a:rPr>
                        <a:t>dividend </a:t>
                      </a:r>
                      <a:r>
                        <a:rPr lang="en-US" dirty="0">
                          <a:solidFill>
                            <a:srgbClr val="C00000"/>
                          </a:solidFill>
                          <a:latin typeface="Consolas" panose="020B0609020204030204" pitchFamily="49" charset="0"/>
                          <a:cs typeface="Consolas" panose="020B0609020204030204" pitchFamily="49" charset="0"/>
                        </a:rPr>
                        <a:t>-102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Quotient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rgbClr val="C00000"/>
                          </a:solidFill>
                          <a:latin typeface="Consolas" panose="020B0609020204030204" pitchFamily="49" charset="0"/>
                          <a:cs typeface="Consolas" panose="020B0609020204030204" pitchFamily="49" charset="0"/>
                        </a:rPr>
                        <a:t>Remainder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Bit Position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581046187"/>
                  </a:ext>
                </a:extLst>
              </a:tr>
              <a:tr h="426220">
                <a:tc>
                  <a:txBody>
                    <a:bodyPr/>
                    <a:lstStyle/>
                    <a:p>
                      <a:pPr algn="ctr"/>
                      <a:r>
                        <a:rPr lang="en-US" dirty="0">
                          <a:solidFill>
                            <a:schemeClr val="tx2"/>
                          </a:solidFill>
                          <a:latin typeface="Consolas" panose="020B0609020204030204" pitchFamily="49" charset="0"/>
                          <a:cs typeface="Consolas" panose="020B0609020204030204" pitchFamily="49" charset="0"/>
                        </a:rPr>
                        <a:t>102/2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51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rgbClr val="0070C0"/>
                          </a:solidFill>
                          <a:latin typeface="Consolas" panose="020B0609020204030204" pitchFamily="49" charset="0"/>
                          <a:cs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rgbClr val="0070C0"/>
                          </a:solidFill>
                          <a:latin typeface="Consolas" panose="020B0609020204030204" pitchFamily="49" charset="0"/>
                          <a:cs typeface="Consolas" panose="020B0609020204030204" pitchFamily="49" charset="0"/>
                        </a:rPr>
                        <a:t>b0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9883031"/>
                  </a:ext>
                </a:extLst>
              </a:tr>
              <a:tr h="426220">
                <a:tc>
                  <a:txBody>
                    <a:bodyPr/>
                    <a:lstStyle/>
                    <a:p>
                      <a:pPr algn="ctr"/>
                      <a:r>
                        <a:rPr lang="en-US" dirty="0">
                          <a:solidFill>
                            <a:schemeClr val="tx2"/>
                          </a:solidFill>
                          <a:latin typeface="Consolas" panose="020B0609020204030204" pitchFamily="49" charset="0"/>
                          <a:cs typeface="Consolas" panose="020B0609020204030204" pitchFamily="49" charset="0"/>
                        </a:rPr>
                        <a:t>51/2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rgbClr val="92D050"/>
                          </a:solidFill>
                          <a:latin typeface="Consolas" panose="020B0609020204030204" pitchFamily="49" charset="0"/>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rgbClr val="92D050"/>
                          </a:solidFill>
                          <a:latin typeface="Consolas" panose="020B0609020204030204" pitchFamily="49" charset="0"/>
                          <a:cs typeface="Consolas" panose="020B0609020204030204" pitchFamily="49" charset="0"/>
                        </a:rPr>
                        <a:t>b1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013113366"/>
                  </a:ext>
                </a:extLst>
              </a:tr>
              <a:tr h="426220">
                <a:tc>
                  <a:txBody>
                    <a:bodyPr/>
                    <a:lstStyle/>
                    <a:p>
                      <a:pPr algn="ctr"/>
                      <a:r>
                        <a:rPr lang="en-US" dirty="0">
                          <a:solidFill>
                            <a:schemeClr val="tx2"/>
                          </a:solidFill>
                          <a:latin typeface="Consolas" panose="020B0609020204030204" pitchFamily="49" charset="0"/>
                          <a:cs typeface="Consolas" panose="020B0609020204030204" pitchFamily="49" charset="0"/>
                        </a:rPr>
                        <a:t>25/2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chemeClr val="accent3"/>
                          </a:solidFill>
                          <a:latin typeface="Consolas" panose="020B0609020204030204" pitchFamily="49" charset="0"/>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chemeClr val="accent3"/>
                          </a:solidFill>
                          <a:latin typeface="Consolas" panose="020B0609020204030204" pitchFamily="49" charset="0"/>
                          <a:cs typeface="Consolas" panose="020B0609020204030204" pitchFamily="49" charset="0"/>
                        </a:rPr>
                        <a:t>b2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428295055"/>
                  </a:ext>
                </a:extLst>
              </a:tr>
              <a:tr h="426220">
                <a:tc>
                  <a:txBody>
                    <a:bodyPr/>
                    <a:lstStyle/>
                    <a:p>
                      <a:pPr algn="ctr"/>
                      <a:r>
                        <a:rPr lang="en-US" dirty="0">
                          <a:solidFill>
                            <a:schemeClr val="tx2"/>
                          </a:solidFill>
                          <a:latin typeface="Consolas" panose="020B0609020204030204" pitchFamily="49" charset="0"/>
                          <a:cs typeface="Consolas" panose="020B0609020204030204" pitchFamily="49" charset="0"/>
                        </a:rPr>
                        <a:t>12/2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rgbClr val="C00000"/>
                          </a:solidFill>
                          <a:latin typeface="Consolas" panose="020B0609020204030204" pitchFamily="49" charset="0"/>
                          <a:cs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rgbClr val="C00000"/>
                          </a:solidFill>
                          <a:latin typeface="Consolas" panose="020B0609020204030204" pitchFamily="49" charset="0"/>
                          <a:cs typeface="Consolas" panose="020B0609020204030204" pitchFamily="49" charset="0"/>
                        </a:rPr>
                        <a:t>b3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712003407"/>
                  </a:ext>
                </a:extLst>
              </a:tr>
              <a:tr h="426220">
                <a:tc>
                  <a:txBody>
                    <a:bodyPr/>
                    <a:lstStyle/>
                    <a:p>
                      <a:pPr algn="ctr"/>
                      <a:r>
                        <a:rPr lang="en-US" dirty="0">
                          <a:solidFill>
                            <a:schemeClr val="tx2"/>
                          </a:solidFill>
                          <a:latin typeface="Consolas" panose="020B0609020204030204" pitchFamily="49" charset="0"/>
                          <a:cs typeface="Consolas" panose="020B0609020204030204" pitchFamily="49" charset="0"/>
                        </a:rPr>
                        <a:t>6/2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rgbClr val="2C895B"/>
                          </a:solidFill>
                          <a:latin typeface="Consolas" panose="020B0609020204030204" pitchFamily="49" charset="0"/>
                          <a:cs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rgbClr val="2C895B"/>
                          </a:solidFill>
                          <a:latin typeface="Consolas" panose="020B0609020204030204" pitchFamily="49" charset="0"/>
                          <a:cs typeface="Consolas" panose="020B0609020204030204" pitchFamily="49" charset="0"/>
                        </a:rPr>
                        <a:t>b4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289206118"/>
                  </a:ext>
                </a:extLst>
              </a:tr>
              <a:tr h="426220">
                <a:tc>
                  <a:txBody>
                    <a:bodyPr/>
                    <a:lstStyle/>
                    <a:p>
                      <a:pPr algn="ctr"/>
                      <a:r>
                        <a:rPr lang="en-US" dirty="0">
                          <a:solidFill>
                            <a:schemeClr val="tx2"/>
                          </a:solidFill>
                          <a:latin typeface="Consolas" panose="020B0609020204030204" pitchFamily="49" charset="0"/>
                          <a:cs typeface="Consolas" panose="020B0609020204030204" pitchFamily="49" charset="0"/>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rgbClr val="7030A0"/>
                          </a:solidFill>
                          <a:latin typeface="Consolas" panose="020B0609020204030204" pitchFamily="49" charset="0"/>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rgbClr val="7030A0"/>
                          </a:solidFill>
                          <a:latin typeface="Consolas" panose="020B0609020204030204" pitchFamily="49" charset="0"/>
                          <a:cs typeface="Consolas" panose="020B0609020204030204" pitchFamily="49" charset="0"/>
                        </a:rPr>
                        <a:t>b5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663924299"/>
                  </a:ext>
                </a:extLst>
              </a:tr>
              <a:tr h="426220">
                <a:tc>
                  <a:txBody>
                    <a:bodyPr/>
                    <a:lstStyle/>
                    <a:p>
                      <a:pPr algn="ctr"/>
                      <a:r>
                        <a:rPr lang="en-US" dirty="0">
                          <a:solidFill>
                            <a:schemeClr val="tx2"/>
                          </a:solidFill>
                          <a:latin typeface="Consolas" panose="020B0609020204030204" pitchFamily="49" charset="0"/>
                          <a:cs typeface="Consolas" panose="020B0609020204030204" pitchFamily="49" charset="0"/>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rgbClr val="FFC000"/>
                          </a:solidFill>
                          <a:latin typeface="Consolas" panose="020B0609020204030204" pitchFamily="49" charset="0"/>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rgbClr val="FFC000"/>
                          </a:solidFill>
                          <a:latin typeface="Consolas" panose="020B0609020204030204" pitchFamily="49" charset="0"/>
                          <a:cs typeface="Consolas" panose="020B0609020204030204" pitchFamily="49" charset="0"/>
                        </a:rPr>
                        <a:t>b6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31457644"/>
                  </a:ext>
                </a:extLst>
              </a:tr>
              <a:tr h="426220">
                <a:tc>
                  <a:txBody>
                    <a:bodyPr/>
                    <a:lstStyle/>
                    <a:p>
                      <a:pPr algn="ctr"/>
                      <a:r>
                        <a:rPr lang="en-US" dirty="0">
                          <a:solidFill>
                            <a:schemeClr val="tx2"/>
                          </a:solidFill>
                          <a:latin typeface="Consolas" panose="020B0609020204030204" pitchFamily="49" charset="0"/>
                          <a:cs typeface="Consolas" panose="020B0609020204030204" pitchFamily="49"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rgbClr val="0070C0"/>
                          </a:solidFill>
                          <a:latin typeface="Consolas" panose="020B0609020204030204" pitchFamily="49" charset="0"/>
                          <a:cs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rgbClr val="0070C0"/>
                          </a:solidFill>
                          <a:latin typeface="Consolas" panose="020B0609020204030204" pitchFamily="49" charset="0"/>
                          <a:cs typeface="Consolas" panose="020B0609020204030204" pitchFamily="49" charset="0"/>
                        </a:rPr>
                        <a:t>b7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378056890"/>
                  </a:ext>
                </a:extLst>
              </a:tr>
            </a:tbl>
          </a:graphicData>
        </a:graphic>
      </p:graphicFrame>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B76B7864-4214-69B2-781F-75F1DA870B2D}"/>
                  </a:ext>
                </a:extLst>
              </p:cNvPr>
              <p:cNvSpPr>
                <a:spLocks noGrp="1"/>
              </p:cNvSpPr>
              <p:nvPr>
                <p:ph sz="quarter" idx="15"/>
              </p:nvPr>
            </p:nvSpPr>
            <p:spPr>
              <a:xfrm>
                <a:off x="588433" y="5268852"/>
                <a:ext cx="11015133" cy="1112520"/>
              </a:xfrm>
              <a:solidFill>
                <a:schemeClr val="accent4">
                  <a:lumMod val="20000"/>
                  <a:lumOff val="80000"/>
                </a:schemeClr>
              </a:solidFill>
              <a:ln>
                <a:solidFill>
                  <a:schemeClr val="accent1"/>
                </a:solidFill>
              </a:ln>
            </p:spPr>
            <p:txBody>
              <a:bodyPr/>
              <a:lstStyle/>
              <a:p>
                <a:pPr marL="0" indent="0">
                  <a:buNone/>
                </a:pPr>
                <a:r>
                  <a:rPr lang="en-US" sz="2400" dirty="0">
                    <a:solidFill>
                      <a:srgbClr val="0070C0"/>
                    </a:solidFill>
                    <a:latin typeface="Consolas" panose="020B0609020204030204" pitchFamily="49" charset="0"/>
                    <a:cs typeface="Consolas" panose="020B0609020204030204" pitchFamily="49" charset="0"/>
                  </a:rPr>
                  <a:t>102(base 10)    = </a:t>
                </a:r>
                <a14:m>
                  <m:oMath xmlns:m="http://schemas.openxmlformats.org/officeDocument/2006/math">
                    <m:sSub>
                      <m:sSubPr>
                        <m:ctrlPr>
                          <a:rPr lang="en-US" sz="2400" i="1">
                            <a:solidFill>
                              <a:srgbClr val="0070C0"/>
                            </a:solidFill>
                            <a:latin typeface="Cambria Math" panose="02040503050406030204" pitchFamily="18" charset="0"/>
                            <a:sym typeface="Helvetica Light"/>
                          </a:rPr>
                        </m:ctrlPr>
                      </m:sSubPr>
                      <m:e>
                        <m:r>
                          <a:rPr lang="en-US" sz="2400" b="0" i="1">
                            <a:solidFill>
                              <a:srgbClr val="0070C0"/>
                            </a:solidFill>
                            <a:latin typeface="Cambria Math" panose="02040503050406030204" pitchFamily="18" charset="0"/>
                            <a:sym typeface="Helvetica Light"/>
                          </a:rPr>
                          <m:t>    </m:t>
                        </m:r>
                        <m:r>
                          <a:rPr lang="en-US" sz="2400" b="0" i="1">
                            <a:solidFill>
                              <a:srgbClr val="0070C0"/>
                            </a:solidFill>
                            <a:latin typeface="Cambria Math" panose="02040503050406030204" pitchFamily="18" charset="0"/>
                            <a:sym typeface="Helvetica Light"/>
                          </a:rPr>
                          <m:t>𝑏</m:t>
                        </m:r>
                      </m:e>
                      <m:sub>
                        <m:r>
                          <a:rPr lang="en-US" sz="2400" b="0" i="1">
                            <a:solidFill>
                              <a:srgbClr val="0070C0"/>
                            </a:solidFill>
                            <a:latin typeface="Cambria Math" panose="02040503050406030204" pitchFamily="18" charset="0"/>
                            <a:sym typeface="Helvetica Light"/>
                          </a:rPr>
                          <m:t>7</m:t>
                        </m:r>
                      </m:sub>
                    </m:sSub>
                    <m:sSub>
                      <m:sSubPr>
                        <m:ctrlPr>
                          <a:rPr lang="en-US" sz="2400" i="1">
                            <a:solidFill>
                              <a:schemeClr val="accent4">
                                <a:lumMod val="75000"/>
                              </a:schemeClr>
                            </a:solidFill>
                            <a:latin typeface="Cambria Math" panose="02040503050406030204" pitchFamily="18" charset="0"/>
                            <a:sym typeface="Helvetica Light"/>
                          </a:rPr>
                        </m:ctrlPr>
                      </m:sSubPr>
                      <m:e>
                        <m:r>
                          <a:rPr lang="en-US" sz="2400" b="0" i="1">
                            <a:solidFill>
                              <a:schemeClr val="accent4">
                                <a:lumMod val="75000"/>
                              </a:schemeClr>
                            </a:solidFill>
                            <a:latin typeface="Cambria Math" panose="02040503050406030204" pitchFamily="18" charset="0"/>
                            <a:sym typeface="Helvetica Light"/>
                          </a:rPr>
                          <m:t> </m:t>
                        </m:r>
                        <m:r>
                          <a:rPr lang="en-US" sz="2400" b="0" i="1">
                            <a:solidFill>
                              <a:schemeClr val="accent4">
                                <a:lumMod val="75000"/>
                              </a:schemeClr>
                            </a:solidFill>
                            <a:latin typeface="Cambria Math" panose="02040503050406030204" pitchFamily="18" charset="0"/>
                            <a:sym typeface="Helvetica Light"/>
                          </a:rPr>
                          <m:t>𝑏</m:t>
                        </m:r>
                      </m:e>
                      <m:sub>
                        <m:r>
                          <a:rPr lang="en-US" sz="2400" b="0" i="1">
                            <a:solidFill>
                              <a:schemeClr val="accent4">
                                <a:lumMod val="75000"/>
                              </a:schemeClr>
                            </a:solidFill>
                            <a:latin typeface="Cambria Math" panose="02040503050406030204" pitchFamily="18" charset="0"/>
                            <a:sym typeface="Helvetica Light"/>
                          </a:rPr>
                          <m:t>6</m:t>
                        </m:r>
                      </m:sub>
                    </m:sSub>
                    <m:sSub>
                      <m:sSubPr>
                        <m:ctrlPr>
                          <a:rPr lang="en-US" sz="2400" i="1">
                            <a:solidFill>
                              <a:srgbClr val="7030A0"/>
                            </a:solidFill>
                            <a:latin typeface="Cambria Math" panose="02040503050406030204" pitchFamily="18" charset="0"/>
                            <a:sym typeface="Helvetica Light"/>
                          </a:rPr>
                        </m:ctrlPr>
                      </m:sSubPr>
                      <m:e>
                        <m:r>
                          <a:rPr lang="en-US" sz="2400" b="0" i="1">
                            <a:solidFill>
                              <a:srgbClr val="7030A0"/>
                            </a:solidFill>
                            <a:latin typeface="Cambria Math" panose="02040503050406030204" pitchFamily="18" charset="0"/>
                            <a:sym typeface="Helvetica Light"/>
                          </a:rPr>
                          <m:t> </m:t>
                        </m:r>
                        <m:r>
                          <a:rPr lang="en-US" sz="2400" b="0" i="1">
                            <a:solidFill>
                              <a:srgbClr val="7030A0"/>
                            </a:solidFill>
                            <a:latin typeface="Cambria Math" panose="02040503050406030204" pitchFamily="18" charset="0"/>
                            <a:sym typeface="Helvetica Light"/>
                          </a:rPr>
                          <m:t>𝑏</m:t>
                        </m:r>
                      </m:e>
                      <m:sub>
                        <m:r>
                          <a:rPr lang="en-US" sz="2400" b="0" i="1">
                            <a:solidFill>
                              <a:srgbClr val="7030A0"/>
                            </a:solidFill>
                            <a:latin typeface="Cambria Math" panose="02040503050406030204" pitchFamily="18" charset="0"/>
                            <a:sym typeface="Helvetica Light"/>
                          </a:rPr>
                          <m:t>5</m:t>
                        </m:r>
                      </m:sub>
                    </m:sSub>
                    <m:sSub>
                      <m:sSubPr>
                        <m:ctrlPr>
                          <a:rPr lang="en-US" sz="2400" i="1">
                            <a:solidFill>
                              <a:srgbClr val="00B050"/>
                            </a:solidFill>
                            <a:latin typeface="Cambria Math" panose="02040503050406030204" pitchFamily="18" charset="0"/>
                            <a:sym typeface="Helvetica Light"/>
                          </a:rPr>
                        </m:ctrlPr>
                      </m:sSubPr>
                      <m:e>
                        <m:r>
                          <a:rPr lang="en-US" sz="2400" b="0" i="1">
                            <a:solidFill>
                              <a:srgbClr val="00B050"/>
                            </a:solidFill>
                            <a:latin typeface="Cambria Math" panose="02040503050406030204" pitchFamily="18" charset="0"/>
                            <a:sym typeface="Helvetica Light"/>
                          </a:rPr>
                          <m:t> </m:t>
                        </m:r>
                        <m:r>
                          <a:rPr lang="en-US" sz="2400" b="0" i="1">
                            <a:solidFill>
                              <a:srgbClr val="00B050"/>
                            </a:solidFill>
                            <a:latin typeface="Cambria Math" panose="02040503050406030204" pitchFamily="18" charset="0"/>
                            <a:sym typeface="Helvetica Light"/>
                          </a:rPr>
                          <m:t>𝑏</m:t>
                        </m:r>
                      </m:e>
                      <m:sub>
                        <m:r>
                          <a:rPr lang="en-US" sz="2400" b="0" i="1">
                            <a:solidFill>
                              <a:srgbClr val="00B050"/>
                            </a:solidFill>
                            <a:latin typeface="Cambria Math" panose="02040503050406030204" pitchFamily="18" charset="0"/>
                            <a:sym typeface="Helvetica Light"/>
                          </a:rPr>
                          <m:t>4</m:t>
                        </m:r>
                      </m:sub>
                    </m:sSub>
                    <m:sSub>
                      <m:sSubPr>
                        <m:ctrlPr>
                          <a:rPr lang="en-US" sz="2400" i="1">
                            <a:solidFill>
                              <a:srgbClr val="C00000"/>
                            </a:solidFill>
                            <a:latin typeface="Cambria Math" panose="02040503050406030204" pitchFamily="18" charset="0"/>
                            <a:sym typeface="Helvetica Light"/>
                          </a:rPr>
                        </m:ctrlPr>
                      </m:sSubPr>
                      <m:e>
                        <m:r>
                          <a:rPr lang="en-US" sz="2400" b="0" i="1">
                            <a:solidFill>
                              <a:srgbClr val="C00000"/>
                            </a:solidFill>
                            <a:latin typeface="Cambria Math" panose="02040503050406030204" pitchFamily="18" charset="0"/>
                            <a:sym typeface="Helvetica Light"/>
                          </a:rPr>
                          <m:t> </m:t>
                        </m:r>
                        <m:r>
                          <a:rPr lang="en-US" sz="2400" b="0" i="1">
                            <a:solidFill>
                              <a:srgbClr val="C00000"/>
                            </a:solidFill>
                            <a:latin typeface="Cambria Math" panose="02040503050406030204" pitchFamily="18" charset="0"/>
                            <a:sym typeface="Helvetica Light"/>
                          </a:rPr>
                          <m:t>𝑏</m:t>
                        </m:r>
                      </m:e>
                      <m:sub>
                        <m:r>
                          <a:rPr lang="en-US" sz="2400" b="0" i="1">
                            <a:solidFill>
                              <a:srgbClr val="C00000"/>
                            </a:solidFill>
                            <a:latin typeface="Cambria Math" panose="02040503050406030204" pitchFamily="18" charset="0"/>
                            <a:sym typeface="Helvetica Light"/>
                          </a:rPr>
                          <m:t>3</m:t>
                        </m:r>
                      </m:sub>
                    </m:sSub>
                    <m:sSub>
                      <m:sSubPr>
                        <m:ctrlPr>
                          <a:rPr lang="en-US" sz="2400" i="1">
                            <a:solidFill>
                              <a:srgbClr val="00B0F0"/>
                            </a:solidFill>
                            <a:latin typeface="Cambria Math" panose="02040503050406030204" pitchFamily="18" charset="0"/>
                            <a:sym typeface="Helvetica Light"/>
                          </a:rPr>
                        </m:ctrlPr>
                      </m:sSubPr>
                      <m:e>
                        <m:r>
                          <a:rPr lang="en-US" sz="2400" b="0" i="1">
                            <a:solidFill>
                              <a:srgbClr val="00B0F0"/>
                            </a:solidFill>
                            <a:latin typeface="Cambria Math" panose="02040503050406030204" pitchFamily="18" charset="0"/>
                            <a:sym typeface="Helvetica Light"/>
                          </a:rPr>
                          <m:t> </m:t>
                        </m:r>
                        <m:r>
                          <a:rPr lang="en-US" sz="2400" b="0" i="1">
                            <a:solidFill>
                              <a:srgbClr val="00B0F0"/>
                            </a:solidFill>
                            <a:latin typeface="Cambria Math" panose="02040503050406030204" pitchFamily="18" charset="0"/>
                            <a:sym typeface="Helvetica Light"/>
                          </a:rPr>
                          <m:t>𝑏</m:t>
                        </m:r>
                      </m:e>
                      <m:sub>
                        <m:r>
                          <a:rPr lang="en-US" sz="2400" b="0" i="1">
                            <a:solidFill>
                              <a:srgbClr val="00B0F0"/>
                            </a:solidFill>
                            <a:latin typeface="Cambria Math" panose="02040503050406030204" pitchFamily="18" charset="0"/>
                            <a:sym typeface="Helvetica Light"/>
                          </a:rPr>
                          <m:t>2</m:t>
                        </m:r>
                      </m:sub>
                    </m:sSub>
                    <m:sSub>
                      <m:sSubPr>
                        <m:ctrlPr>
                          <a:rPr lang="en-US" sz="2400" i="1">
                            <a:solidFill>
                              <a:srgbClr val="0070C0"/>
                            </a:solidFill>
                            <a:latin typeface="Cambria Math" panose="02040503050406030204" pitchFamily="18" charset="0"/>
                            <a:sym typeface="Helvetica Light"/>
                          </a:rPr>
                        </m:ctrlPr>
                      </m:sSubPr>
                      <m:e>
                        <m:sSub>
                          <m:sSubPr>
                            <m:ctrlPr>
                              <a:rPr lang="en-US" sz="2400" i="1">
                                <a:solidFill>
                                  <a:srgbClr val="92D050"/>
                                </a:solidFill>
                                <a:latin typeface="Cambria Math" panose="02040503050406030204" pitchFamily="18" charset="0"/>
                                <a:sym typeface="Helvetica Light"/>
                              </a:rPr>
                            </m:ctrlPr>
                          </m:sSubPr>
                          <m:e>
                            <m:r>
                              <a:rPr lang="en-US" sz="2400" b="0" i="1">
                                <a:solidFill>
                                  <a:srgbClr val="92D050"/>
                                </a:solidFill>
                                <a:latin typeface="Cambria Math" panose="02040503050406030204" pitchFamily="18" charset="0"/>
                                <a:sym typeface="Helvetica Light"/>
                              </a:rPr>
                              <m:t> </m:t>
                            </m:r>
                            <m:r>
                              <a:rPr lang="en-US" sz="2400" b="0" i="1">
                                <a:solidFill>
                                  <a:srgbClr val="92D050"/>
                                </a:solidFill>
                                <a:latin typeface="Cambria Math" panose="02040503050406030204" pitchFamily="18" charset="0"/>
                                <a:sym typeface="Helvetica Light"/>
                              </a:rPr>
                              <m:t>𝑏</m:t>
                            </m:r>
                          </m:e>
                          <m:sub>
                            <m:r>
                              <a:rPr lang="en-US" sz="2400" b="0" i="1">
                                <a:solidFill>
                                  <a:srgbClr val="92D050"/>
                                </a:solidFill>
                                <a:latin typeface="Cambria Math" panose="02040503050406030204" pitchFamily="18" charset="0"/>
                                <a:sym typeface="Helvetica Light"/>
                              </a:rPr>
                              <m:t>1</m:t>
                            </m:r>
                          </m:sub>
                        </m:sSub>
                        <m:r>
                          <a:rPr lang="en-US" sz="2400" b="0" i="1">
                            <a:solidFill>
                              <a:srgbClr val="0070C0"/>
                            </a:solidFill>
                            <a:latin typeface="Cambria Math" panose="02040503050406030204" pitchFamily="18" charset="0"/>
                            <a:sym typeface="Helvetica Light"/>
                          </a:rPr>
                          <m:t>𝑏</m:t>
                        </m:r>
                      </m:e>
                      <m:sub>
                        <m:r>
                          <a:rPr lang="en-US" sz="2400" b="0" i="1">
                            <a:solidFill>
                              <a:srgbClr val="0070C0"/>
                            </a:solidFill>
                            <a:latin typeface="Cambria Math" panose="02040503050406030204" pitchFamily="18" charset="0"/>
                            <a:sym typeface="Helvetica Light"/>
                          </a:rPr>
                          <m:t>0</m:t>
                        </m:r>
                      </m:sub>
                    </m:sSub>
                    <m:r>
                      <a:rPr lang="en-US" sz="2400" b="0" i="1">
                        <a:solidFill>
                          <a:srgbClr val="0070C0"/>
                        </a:solidFill>
                        <a:latin typeface="Cambria Math" panose="02040503050406030204" pitchFamily="18" charset="0"/>
                        <a:sym typeface="Helvetica Light"/>
                      </a:rPr>
                      <m:t>   =    </m:t>
                    </m:r>
                    <m:r>
                      <a:rPr lang="en-US" sz="2400" b="0" i="1">
                        <a:solidFill>
                          <a:schemeClr val="tx1"/>
                        </a:solidFill>
                        <a:latin typeface="Cambria Math" panose="02040503050406030204" pitchFamily="18" charset="0"/>
                        <a:sym typeface="Helvetica Light"/>
                      </a:rPr>
                      <m:t>0</m:t>
                    </m:r>
                    <m:r>
                      <a:rPr lang="en-US" sz="2400" b="0" i="1">
                        <a:solidFill>
                          <a:schemeClr val="tx1"/>
                        </a:solidFill>
                        <a:latin typeface="Cambria Math" panose="02040503050406030204" pitchFamily="18" charset="0"/>
                        <a:sym typeface="Helvetica Light"/>
                      </a:rPr>
                      <m:t>𝑏</m:t>
                    </m:r>
                    <m:r>
                      <a:rPr lang="en-US" sz="2400" b="0" i="1" smtClean="0">
                        <a:solidFill>
                          <a:srgbClr val="0070C0"/>
                        </a:solidFill>
                        <a:latin typeface="Cambria Math" panose="02040503050406030204" pitchFamily="18" charset="0"/>
                        <a:sym typeface="Helvetica Light"/>
                      </a:rPr>
                      <m:t>0</m:t>
                    </m:r>
                    <m:r>
                      <a:rPr lang="en-US" sz="2400" b="0" i="1">
                        <a:solidFill>
                          <a:schemeClr val="accent4">
                            <a:lumMod val="75000"/>
                          </a:schemeClr>
                        </a:solidFill>
                        <a:latin typeface="Cambria Math" panose="02040503050406030204" pitchFamily="18" charset="0"/>
                        <a:sym typeface="Helvetica Light"/>
                      </a:rPr>
                      <m:t>1</m:t>
                    </m:r>
                    <m:r>
                      <a:rPr lang="en-US" sz="2400" b="0" i="1">
                        <a:solidFill>
                          <a:srgbClr val="7030A0"/>
                        </a:solidFill>
                        <a:latin typeface="Cambria Math" panose="02040503050406030204" pitchFamily="18" charset="0"/>
                        <a:sym typeface="Helvetica Light"/>
                      </a:rPr>
                      <m:t>1</m:t>
                    </m:r>
                    <m:r>
                      <a:rPr lang="en-US" sz="2400" b="0" i="1" smtClean="0">
                        <a:solidFill>
                          <a:srgbClr val="00B050"/>
                        </a:solidFill>
                        <a:latin typeface="Cambria Math" panose="02040503050406030204" pitchFamily="18" charset="0"/>
                        <a:sym typeface="Helvetica Light"/>
                      </a:rPr>
                      <m:t>0 </m:t>
                    </m:r>
                    <m:r>
                      <a:rPr lang="en-US" sz="2400" b="0" i="1" smtClean="0">
                        <a:solidFill>
                          <a:srgbClr val="C00000"/>
                        </a:solidFill>
                        <a:latin typeface="Cambria Math" panose="02040503050406030204" pitchFamily="18" charset="0"/>
                        <a:sym typeface="Helvetica Light"/>
                      </a:rPr>
                      <m:t>0</m:t>
                    </m:r>
                    <m:r>
                      <a:rPr lang="en-US" sz="2400" b="0" i="1" smtClean="0">
                        <a:solidFill>
                          <a:srgbClr val="00B0F0"/>
                        </a:solidFill>
                        <a:latin typeface="Cambria Math" panose="02040503050406030204" pitchFamily="18" charset="0"/>
                        <a:sym typeface="Helvetica Light"/>
                      </a:rPr>
                      <m:t>1</m:t>
                    </m:r>
                    <m:r>
                      <a:rPr lang="en-US" sz="2400" b="0" i="1" smtClean="0">
                        <a:solidFill>
                          <a:srgbClr val="92D050"/>
                        </a:solidFill>
                        <a:latin typeface="Cambria Math" panose="02040503050406030204" pitchFamily="18" charset="0"/>
                        <a:sym typeface="Helvetica Light"/>
                      </a:rPr>
                      <m:t>1</m:t>
                    </m:r>
                    <m:r>
                      <a:rPr lang="en-US" sz="2400" b="0" i="1" smtClean="0">
                        <a:solidFill>
                          <a:srgbClr val="0070C0"/>
                        </a:solidFill>
                        <a:latin typeface="Cambria Math" panose="02040503050406030204" pitchFamily="18" charset="0"/>
                        <a:sym typeface="Helvetica Light"/>
                      </a:rPr>
                      <m:t>0</m:t>
                    </m:r>
                    <m:r>
                      <a:rPr lang="en-US" sz="2400" b="0" i="1">
                        <a:solidFill>
                          <a:srgbClr val="0070C0"/>
                        </a:solidFill>
                        <a:latin typeface="Cambria Math" panose="02040503050406030204" pitchFamily="18" charset="0"/>
                        <a:sym typeface="Helvetica Light"/>
                      </a:rPr>
                      <m:t> </m:t>
                    </m:r>
                  </m:oMath>
                </a14:m>
                <a:endParaRPr lang="en-US" sz="2400" dirty="0">
                  <a:solidFill>
                    <a:srgbClr val="0070C0"/>
                  </a:solidFill>
                  <a:latin typeface="Consolas" panose="020B0609020204030204" pitchFamily="49" charset="0"/>
                  <a:cs typeface="Consolas" panose="020B0609020204030204" pitchFamily="49" charset="0"/>
                  <a:sym typeface="Helvetica Light"/>
                </a:endParaRPr>
              </a:p>
              <a:p>
                <a:pPr marL="0" indent="0">
                  <a:buNone/>
                </a:pPr>
                <a:r>
                  <a:rPr lang="en-US" sz="2400" dirty="0">
                    <a:solidFill>
                      <a:srgbClr val="0070C0"/>
                    </a:solidFill>
                    <a:latin typeface="Consolas" panose="020B0609020204030204" pitchFamily="49" charset="0"/>
                    <a:cs typeface="Consolas" panose="020B0609020204030204" pitchFamily="49" charset="0"/>
                  </a:rPr>
                  <a:t>Get the two complement of 01100110 is </a:t>
                </a:r>
                <a:r>
                  <a:rPr lang="en-US" sz="2400" dirty="0">
                    <a:solidFill>
                      <a:srgbClr val="C00000"/>
                    </a:solidFill>
                    <a:latin typeface="Consolas" panose="020B0609020204030204" pitchFamily="49" charset="0"/>
                    <a:cs typeface="Consolas" panose="020B0609020204030204" pitchFamily="49" charset="0"/>
                  </a:rPr>
                  <a:t>10011010</a:t>
                </a:r>
              </a:p>
            </p:txBody>
          </p:sp>
        </mc:Choice>
        <mc:Fallback xmlns="">
          <p:sp>
            <p:nvSpPr>
              <p:cNvPr id="7" name="Content Placeholder 6">
                <a:extLst>
                  <a:ext uri="{FF2B5EF4-FFF2-40B4-BE49-F238E27FC236}">
                    <a16:creationId xmlns:a16="http://schemas.microsoft.com/office/drawing/2014/main" id="{B76B7864-4214-69B2-781F-75F1DA870B2D}"/>
                  </a:ext>
                </a:extLst>
              </p:cNvPr>
              <p:cNvSpPr>
                <a:spLocks noGrp="1" noRot="1" noChangeAspect="1" noMove="1" noResize="1" noEditPoints="1" noAdjustHandles="1" noChangeArrowheads="1" noChangeShapeType="1" noTextEdit="1"/>
              </p:cNvSpPr>
              <p:nvPr>
                <p:ph sz="quarter" idx="15"/>
              </p:nvPr>
            </p:nvSpPr>
            <p:spPr>
              <a:xfrm>
                <a:off x="588433" y="5268852"/>
                <a:ext cx="11015133" cy="1112520"/>
              </a:xfrm>
              <a:blipFill>
                <a:blip r:embed="rId2"/>
                <a:stretch>
                  <a:fillRect l="-922" t="-1111" b="-6667"/>
                </a:stretch>
              </a:blipFill>
              <a:ln>
                <a:solidFill>
                  <a:schemeClr val="accent1"/>
                </a:solidFill>
              </a:ln>
            </p:spPr>
            <p:txBody>
              <a:bodyPr/>
              <a:lstStyle/>
              <a:p>
                <a:r>
                  <a:rPr lang="en-US">
                    <a:noFill/>
                  </a:rPr>
                  <a:t> </a:t>
                </a:r>
              </a:p>
            </p:txBody>
          </p:sp>
        </mc:Fallback>
      </mc:AlternateContent>
      <p:sp>
        <p:nvSpPr>
          <p:cNvPr id="2" name="Right Arrow 1">
            <a:extLst>
              <a:ext uri="{FF2B5EF4-FFF2-40B4-BE49-F238E27FC236}">
                <a16:creationId xmlns:a16="http://schemas.microsoft.com/office/drawing/2014/main" id="{41D53E37-C655-7982-B180-6060CC2210FC}"/>
              </a:ext>
            </a:extLst>
          </p:cNvPr>
          <p:cNvSpPr/>
          <p:nvPr/>
        </p:nvSpPr>
        <p:spPr>
          <a:xfrm>
            <a:off x="1797444" y="1527350"/>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AE302AD6-E454-91E2-5C0A-F1201975A163}"/>
              </a:ext>
            </a:extLst>
          </p:cNvPr>
          <p:cNvSpPr/>
          <p:nvPr/>
        </p:nvSpPr>
        <p:spPr>
          <a:xfrm>
            <a:off x="1797443" y="1983341"/>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B6E8DB87-9E6E-31F3-5CA4-F5F725DA3AC4}"/>
              </a:ext>
            </a:extLst>
          </p:cNvPr>
          <p:cNvSpPr/>
          <p:nvPr/>
        </p:nvSpPr>
        <p:spPr>
          <a:xfrm>
            <a:off x="1797442" y="2398780"/>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C72D2324-9887-CE88-FDC7-831DEBA301DF}"/>
              </a:ext>
            </a:extLst>
          </p:cNvPr>
          <p:cNvSpPr/>
          <p:nvPr/>
        </p:nvSpPr>
        <p:spPr>
          <a:xfrm>
            <a:off x="1797441" y="2757110"/>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2AAE6BED-91F9-AFED-F618-444B536E6EAA}"/>
              </a:ext>
            </a:extLst>
          </p:cNvPr>
          <p:cNvSpPr/>
          <p:nvPr/>
        </p:nvSpPr>
        <p:spPr>
          <a:xfrm>
            <a:off x="1797440" y="3156401"/>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E582FAF8-EA0B-1CC2-D88C-1FC5B0B00F39}"/>
              </a:ext>
            </a:extLst>
          </p:cNvPr>
          <p:cNvSpPr/>
          <p:nvPr/>
        </p:nvSpPr>
        <p:spPr>
          <a:xfrm>
            <a:off x="1797439" y="3619797"/>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F6A3C8D6-1E0F-5383-9EE7-7EF0DEA70CBD}"/>
              </a:ext>
            </a:extLst>
          </p:cNvPr>
          <p:cNvSpPr/>
          <p:nvPr/>
        </p:nvSpPr>
        <p:spPr>
          <a:xfrm>
            <a:off x="1797438" y="4063293"/>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5F18A099-5C45-2433-86BD-8EA859447AA4}"/>
              </a:ext>
            </a:extLst>
          </p:cNvPr>
          <p:cNvSpPr/>
          <p:nvPr/>
        </p:nvSpPr>
        <p:spPr>
          <a:xfrm>
            <a:off x="1797437" y="4511570"/>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F136A84B-46A4-FA77-BDF8-451F072723FF}"/>
              </a:ext>
            </a:extLst>
          </p:cNvPr>
          <p:cNvSpPr/>
          <p:nvPr/>
        </p:nvSpPr>
        <p:spPr>
          <a:xfrm>
            <a:off x="6596272" y="1527350"/>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E9225F88-FC58-B118-5894-FFDBE9623AAD}"/>
              </a:ext>
            </a:extLst>
          </p:cNvPr>
          <p:cNvSpPr/>
          <p:nvPr/>
        </p:nvSpPr>
        <p:spPr>
          <a:xfrm>
            <a:off x="6596271" y="1949459"/>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34CC0843-D660-D504-3E4B-39556D514A87}"/>
              </a:ext>
            </a:extLst>
          </p:cNvPr>
          <p:cNvSpPr/>
          <p:nvPr/>
        </p:nvSpPr>
        <p:spPr>
          <a:xfrm>
            <a:off x="6596271" y="2392173"/>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52B4C34B-E1C5-730B-BBAB-F3ECB08BC6CF}"/>
              </a:ext>
            </a:extLst>
          </p:cNvPr>
          <p:cNvSpPr/>
          <p:nvPr/>
        </p:nvSpPr>
        <p:spPr>
          <a:xfrm>
            <a:off x="6596270" y="2834887"/>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00CB9596-CD89-7E55-9172-455713DCD335}"/>
              </a:ext>
            </a:extLst>
          </p:cNvPr>
          <p:cNvSpPr/>
          <p:nvPr/>
        </p:nvSpPr>
        <p:spPr>
          <a:xfrm>
            <a:off x="6596269" y="3246069"/>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2FEDB1CD-8AA2-B398-1F6E-551FD17AB898}"/>
              </a:ext>
            </a:extLst>
          </p:cNvPr>
          <p:cNvSpPr/>
          <p:nvPr/>
        </p:nvSpPr>
        <p:spPr>
          <a:xfrm>
            <a:off x="6596269" y="3609089"/>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DA408091-DFE4-3675-97D9-646BC6D58B7E}"/>
              </a:ext>
            </a:extLst>
          </p:cNvPr>
          <p:cNvSpPr/>
          <p:nvPr/>
        </p:nvSpPr>
        <p:spPr>
          <a:xfrm>
            <a:off x="6596269" y="4041172"/>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CC840018-39FC-F13A-0C19-A44C8DBD696A}"/>
              </a:ext>
            </a:extLst>
          </p:cNvPr>
          <p:cNvSpPr/>
          <p:nvPr/>
        </p:nvSpPr>
        <p:spPr>
          <a:xfrm>
            <a:off x="6547806" y="4455477"/>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FA903549-4BEE-4FBD-33E8-874918923043}"/>
              </a:ext>
            </a:extLst>
          </p:cNvPr>
          <p:cNvSpPr/>
          <p:nvPr/>
        </p:nvSpPr>
        <p:spPr>
          <a:xfrm rot="16200000">
            <a:off x="7502029" y="6350628"/>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730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
                                            <p:bg/>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
                                            <p:txEl>
                                              <p:pRg st="0" end="0"/>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uiExpand="1" build="p" animBg="1"/>
      <p:bldP spid="2"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CDD3EA-79DB-1344-A0CC-B0D21722CBE7}"/>
              </a:ext>
            </a:extLst>
          </p:cNvPr>
          <p:cNvSpPr>
            <a:spLocks noGrp="1"/>
          </p:cNvSpPr>
          <p:nvPr>
            <p:ph sz="quarter" idx="15"/>
          </p:nvPr>
        </p:nvSpPr>
        <p:spPr>
          <a:xfrm>
            <a:off x="2263902" y="558141"/>
            <a:ext cx="8322629" cy="1028892"/>
          </a:xfrm>
          <a:solidFill>
            <a:schemeClr val="accent4">
              <a:lumMod val="20000"/>
              <a:lumOff val="80000"/>
            </a:schemeClr>
          </a:solidFill>
          <a:ln>
            <a:solidFill>
              <a:schemeClr val="accent1"/>
            </a:solidFill>
          </a:ln>
        </p:spPr>
        <p:txBody>
          <a:bodyPr/>
          <a:lstStyle/>
          <a:p>
            <a:pPr marL="0" indent="0">
              <a:buNone/>
            </a:pPr>
            <a:endParaRPr lang="en-US" sz="1100" dirty="0">
              <a:solidFill>
                <a:srgbClr val="0070C0"/>
              </a:solidFill>
            </a:endParaRPr>
          </a:p>
          <a:p>
            <a:pPr marL="0" indent="0">
              <a:buNone/>
            </a:pPr>
            <a:r>
              <a:rPr lang="en-US" sz="2800" dirty="0">
                <a:solidFill>
                  <a:srgbClr val="0070C0"/>
                </a:solidFill>
              </a:rPr>
              <a:t>What is   </a:t>
            </a:r>
            <a:r>
              <a:rPr lang="en-US" sz="2800" b="1" dirty="0">
                <a:solidFill>
                  <a:srgbClr val="7030A0"/>
                </a:solidFill>
                <a:latin typeface="Courier New" panose="02070309020205020404" pitchFamily="49" charset="0"/>
                <a:cs typeface="Courier New" panose="02070309020205020404" pitchFamily="49" charset="0"/>
              </a:rPr>
              <a:t>0</a:t>
            </a:r>
            <a:r>
              <a:rPr lang="en-US" sz="2800" b="1" dirty="0">
                <a:solidFill>
                  <a:srgbClr val="00B050"/>
                </a:solidFill>
                <a:latin typeface="Courier New" panose="02070309020205020404" pitchFamily="49" charset="0"/>
                <a:cs typeface="Courier New" panose="02070309020205020404" pitchFamily="49" charset="0"/>
              </a:rPr>
              <a:t> </a:t>
            </a:r>
            <a:r>
              <a:rPr lang="en-US" sz="2800" b="1" dirty="0">
                <a:solidFill>
                  <a:schemeClr val="accent4">
                    <a:lumMod val="75000"/>
                  </a:schemeClr>
                </a:solidFill>
                <a:latin typeface="Courier New" panose="02070309020205020404" pitchFamily="49" charset="0"/>
                <a:cs typeface="Courier New" panose="02070309020205020404" pitchFamily="49" charset="0"/>
              </a:rPr>
              <a:t>1</a:t>
            </a:r>
            <a:r>
              <a:rPr lang="en-US" sz="2800" b="1" dirty="0">
                <a:solidFill>
                  <a:srgbClr val="00B050"/>
                </a:solidFill>
                <a:latin typeface="Courier New" panose="02070309020205020404" pitchFamily="49" charset="0"/>
                <a:cs typeface="Courier New" panose="02070309020205020404" pitchFamily="49" charset="0"/>
              </a:rPr>
              <a:t> 1 </a:t>
            </a:r>
            <a:r>
              <a:rPr lang="en-US" sz="2800" b="1" dirty="0">
                <a:solidFill>
                  <a:srgbClr val="C00000"/>
                </a:solidFill>
                <a:latin typeface="Courier New" panose="02070309020205020404" pitchFamily="49" charset="0"/>
                <a:cs typeface="Courier New" panose="02070309020205020404" pitchFamily="49" charset="0"/>
              </a:rPr>
              <a:t>0</a:t>
            </a:r>
            <a:r>
              <a:rPr lang="en-US" sz="2800" b="1" dirty="0">
                <a:solidFill>
                  <a:srgbClr val="00B050"/>
                </a:solidFill>
                <a:latin typeface="Courier New" panose="02070309020205020404" pitchFamily="49" charset="0"/>
                <a:cs typeface="Courier New" panose="02070309020205020404" pitchFamily="49" charset="0"/>
              </a:rPr>
              <a:t> </a:t>
            </a:r>
            <a:r>
              <a:rPr lang="en-US" sz="2800" b="1" dirty="0">
                <a:solidFill>
                  <a:schemeClr val="accent1"/>
                </a:solidFill>
                <a:latin typeface="Courier New" panose="02070309020205020404" pitchFamily="49" charset="0"/>
                <a:cs typeface="Courier New" panose="02070309020205020404" pitchFamily="49" charset="0"/>
              </a:rPr>
              <a:t>0</a:t>
            </a:r>
            <a:r>
              <a:rPr lang="en-US" sz="2800" b="1" dirty="0">
                <a:solidFill>
                  <a:srgbClr val="00B050"/>
                </a:solidFill>
                <a:latin typeface="Courier New" panose="02070309020205020404" pitchFamily="49" charset="0"/>
                <a:cs typeface="Courier New" panose="02070309020205020404" pitchFamily="49" charset="0"/>
              </a:rPr>
              <a:t> </a:t>
            </a:r>
            <a:r>
              <a:rPr lang="en-US" sz="2800" b="1" dirty="0">
                <a:solidFill>
                  <a:srgbClr val="92D050"/>
                </a:solidFill>
                <a:latin typeface="Courier New" panose="02070309020205020404" pitchFamily="49" charset="0"/>
                <a:cs typeface="Courier New" panose="02070309020205020404" pitchFamily="49" charset="0"/>
              </a:rPr>
              <a:t>1</a:t>
            </a:r>
            <a:r>
              <a:rPr lang="en-US" sz="2800" b="1" dirty="0">
                <a:solidFill>
                  <a:srgbClr val="00B050"/>
                </a:solidFill>
                <a:latin typeface="Courier New" panose="02070309020205020404" pitchFamily="49" charset="0"/>
                <a:cs typeface="Courier New" panose="02070309020205020404" pitchFamily="49" charset="0"/>
              </a:rPr>
              <a:t> </a:t>
            </a:r>
            <a:r>
              <a:rPr lang="en-US" sz="2800" b="1" dirty="0">
                <a:solidFill>
                  <a:schemeClr val="accent1">
                    <a:lumMod val="60000"/>
                    <a:lumOff val="40000"/>
                  </a:schemeClr>
                </a:solidFill>
                <a:latin typeface="Courier New" panose="02070309020205020404" pitchFamily="49" charset="0"/>
                <a:cs typeface="Courier New" panose="02070309020205020404" pitchFamily="49" charset="0"/>
              </a:rPr>
              <a:t>0</a:t>
            </a:r>
            <a:r>
              <a:rPr lang="en-US" sz="2800" b="1" dirty="0">
                <a:solidFill>
                  <a:srgbClr val="00B050"/>
                </a:solidFill>
                <a:latin typeface="Courier New" panose="02070309020205020404" pitchFamily="49" charset="0"/>
                <a:cs typeface="Courier New" panose="02070309020205020404" pitchFamily="49" charset="0"/>
              </a:rPr>
              <a:t> </a:t>
            </a:r>
            <a:r>
              <a:rPr lang="en-US" sz="2800" b="1" dirty="0">
                <a:latin typeface="Courier New" panose="02070309020205020404" pitchFamily="49" charset="0"/>
                <a:cs typeface="Courier New" panose="02070309020205020404" pitchFamily="49" charset="0"/>
              </a:rPr>
              <a:t>1</a:t>
            </a:r>
            <a:r>
              <a:rPr lang="en-US" sz="1600" dirty="0">
                <a:solidFill>
                  <a:srgbClr val="0070C0"/>
                </a:solidFill>
              </a:rPr>
              <a:t>(base 2)   </a:t>
            </a:r>
            <a:r>
              <a:rPr lang="en-US" sz="2800" dirty="0">
                <a:solidFill>
                  <a:srgbClr val="0070C0"/>
                </a:solidFill>
              </a:rPr>
              <a:t>in decimal (N)?</a:t>
            </a:r>
          </a:p>
          <a:p>
            <a:pPr marL="0" indent="0">
              <a:buNone/>
            </a:pPr>
            <a:endParaRPr lang="en-US" sz="2800" dirty="0">
              <a:solidFill>
                <a:srgbClr val="0070C0"/>
              </a:solidFill>
            </a:endParaRPr>
          </a:p>
          <a:p>
            <a:pPr marL="0" indent="0">
              <a:buNone/>
            </a:pPr>
            <a:endParaRPr lang="en-US" sz="2800" dirty="0">
              <a:solidFill>
                <a:srgbClr val="0070C0"/>
              </a:solidFill>
            </a:endParaRPr>
          </a:p>
          <a:p>
            <a:pPr marL="0" indent="0">
              <a:buNone/>
            </a:pPr>
            <a:endParaRPr lang="en-US" sz="2800" dirty="0">
              <a:solidFill>
                <a:srgbClr val="0070C0"/>
              </a:solidFill>
            </a:endParaRPr>
          </a:p>
          <a:p>
            <a:pPr marL="0" indent="0">
              <a:buNone/>
            </a:pPr>
            <a:endParaRPr lang="en-US" sz="2800" dirty="0">
              <a:solidFill>
                <a:srgbClr val="0070C0"/>
              </a:solidFill>
            </a:endParaRPr>
          </a:p>
          <a:p>
            <a:pPr marL="0" indent="0">
              <a:buNone/>
            </a:pPr>
            <a:endParaRPr lang="en-US" sz="2800" dirty="0">
              <a:solidFill>
                <a:srgbClr val="0070C0"/>
              </a:solidFill>
            </a:endParaRPr>
          </a:p>
          <a:p>
            <a:pPr marL="0" indent="0">
              <a:buNone/>
            </a:pPr>
            <a:endParaRPr lang="en-US" sz="1100" b="1" dirty="0">
              <a:solidFill>
                <a:srgbClr val="0070C0"/>
              </a:solidFill>
            </a:endParaRPr>
          </a:p>
          <a:p>
            <a:pPr marL="0" indent="0">
              <a:buNone/>
            </a:pPr>
            <a:endParaRPr lang="en-US" sz="2400" b="1" dirty="0">
              <a:solidFill>
                <a:srgbClr val="0070C0"/>
              </a:solidFill>
            </a:endParaRPr>
          </a:p>
        </p:txBody>
      </p:sp>
      <p:sp>
        <p:nvSpPr>
          <p:cNvPr id="3" name="Title 2">
            <a:extLst>
              <a:ext uri="{FF2B5EF4-FFF2-40B4-BE49-F238E27FC236}">
                <a16:creationId xmlns:a16="http://schemas.microsoft.com/office/drawing/2014/main" id="{A7C9117E-93C0-F54D-86FD-19EB4153E161}"/>
              </a:ext>
            </a:extLst>
          </p:cNvPr>
          <p:cNvSpPr>
            <a:spLocks noGrp="1"/>
          </p:cNvSpPr>
          <p:nvPr>
            <p:ph type="title"/>
          </p:nvPr>
        </p:nvSpPr>
        <p:spPr>
          <a:xfrm>
            <a:off x="372345" y="190142"/>
            <a:ext cx="11447309" cy="339309"/>
          </a:xfrm>
        </p:spPr>
        <p:txBody>
          <a:bodyPr/>
          <a:lstStyle/>
          <a:p>
            <a:r>
              <a:rPr lang="en-US" dirty="0"/>
              <a:t>Two's Complement to Signed Decimal Conversion - Positive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F21B3D-6767-E445-BC2F-4DB8411F291A}"/>
                  </a:ext>
                </a:extLst>
              </p:cNvPr>
              <p:cNvSpPr txBox="1"/>
              <p:nvPr/>
            </p:nvSpPr>
            <p:spPr>
              <a:xfrm>
                <a:off x="3569597" y="651818"/>
                <a:ext cx="356180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7030A0"/>
                              </a:solidFill>
                              <a:latin typeface="Cambria Math" panose="02040503050406030204" pitchFamily="18" charset="0"/>
                              <a:sym typeface="Helvetica Light"/>
                            </a:rPr>
                          </m:ctrlPr>
                        </m:sSubPr>
                        <m:e>
                          <m:r>
                            <a:rPr lang="en-US" sz="2000" i="1">
                              <a:solidFill>
                                <a:srgbClr val="7030A0"/>
                              </a:solidFill>
                              <a:latin typeface="Cambria Math" panose="02040503050406030204" pitchFamily="18" charset="0"/>
                              <a:sym typeface="Helvetica Light"/>
                            </a:rPr>
                            <m:t> </m:t>
                          </m:r>
                          <m:r>
                            <a:rPr lang="en-US" sz="2000" i="1">
                              <a:solidFill>
                                <a:srgbClr val="7030A0"/>
                              </a:solidFill>
                              <a:latin typeface="Cambria Math" panose="02040503050406030204" pitchFamily="18" charset="0"/>
                              <a:sym typeface="Helvetica Light"/>
                            </a:rPr>
                            <m:t>𝑏</m:t>
                          </m:r>
                        </m:e>
                        <m:sub>
                          <m:r>
                            <a:rPr lang="en-US" sz="2000" i="1">
                              <a:solidFill>
                                <a:srgbClr val="7030A0"/>
                              </a:solidFill>
                              <a:latin typeface="Cambria Math" panose="02040503050406030204" pitchFamily="18" charset="0"/>
                              <a:sym typeface="Helvetica Light"/>
                            </a:rPr>
                            <m:t>7</m:t>
                          </m:r>
                        </m:sub>
                      </m:sSub>
                      <m:sSub>
                        <m:sSubPr>
                          <m:ctrlPr>
                            <a:rPr lang="en-US" sz="2000" i="1" smtClean="0">
                              <a:solidFill>
                                <a:schemeClr val="accent4">
                                  <a:lumMod val="75000"/>
                                </a:schemeClr>
                              </a:solidFill>
                              <a:latin typeface="Cambria Math" panose="02040503050406030204" pitchFamily="18" charset="0"/>
                              <a:sym typeface="Helvetica Light"/>
                            </a:rPr>
                          </m:ctrlPr>
                        </m:sSubPr>
                        <m:e>
                          <m:r>
                            <a:rPr lang="en-US" sz="2000" i="1">
                              <a:solidFill>
                                <a:schemeClr val="accent4">
                                  <a:lumMod val="75000"/>
                                </a:schemeClr>
                              </a:solidFill>
                              <a:latin typeface="Cambria Math" panose="02040503050406030204" pitchFamily="18" charset="0"/>
                              <a:sym typeface="Helvetica Light"/>
                            </a:rPr>
                            <m:t> </m:t>
                          </m:r>
                          <m:r>
                            <a:rPr lang="en-US" sz="2000" b="0" i="1" smtClean="0">
                              <a:solidFill>
                                <a:schemeClr val="accent4">
                                  <a:lumMod val="75000"/>
                                </a:schemeClr>
                              </a:solidFill>
                              <a:latin typeface="Cambria Math" panose="02040503050406030204" pitchFamily="18" charset="0"/>
                              <a:sym typeface="Helvetica Light"/>
                            </a:rPr>
                            <m:t>  </m:t>
                          </m:r>
                          <m:r>
                            <a:rPr lang="en-US" sz="2000" i="1">
                              <a:solidFill>
                                <a:schemeClr val="accent4">
                                  <a:lumMod val="75000"/>
                                </a:schemeClr>
                              </a:solidFill>
                              <a:latin typeface="Cambria Math" panose="02040503050406030204" pitchFamily="18" charset="0"/>
                              <a:sym typeface="Helvetica Light"/>
                            </a:rPr>
                            <m:t>𝑏</m:t>
                          </m:r>
                        </m:e>
                        <m:sub>
                          <m:r>
                            <a:rPr lang="en-US" sz="2000" i="1">
                              <a:solidFill>
                                <a:schemeClr val="accent4">
                                  <a:lumMod val="75000"/>
                                </a:schemeClr>
                              </a:solidFill>
                              <a:latin typeface="Cambria Math" panose="02040503050406030204" pitchFamily="18" charset="0"/>
                              <a:sym typeface="Helvetica Light"/>
                            </a:rPr>
                            <m:t>6</m:t>
                          </m:r>
                        </m:sub>
                      </m:sSub>
                      <m:sSub>
                        <m:sSubPr>
                          <m:ctrlPr>
                            <a:rPr lang="en-US" sz="2000" i="1">
                              <a:solidFill>
                                <a:srgbClr val="00B050"/>
                              </a:solidFill>
                              <a:latin typeface="Cambria Math" panose="02040503050406030204" pitchFamily="18" charset="0"/>
                              <a:sym typeface="Helvetica Light"/>
                            </a:rPr>
                          </m:ctrlPr>
                        </m:sSubPr>
                        <m:e>
                          <m:r>
                            <a:rPr lang="en-US" sz="2000" i="1">
                              <a:solidFill>
                                <a:srgbClr val="00B050"/>
                              </a:solidFill>
                              <a:latin typeface="Cambria Math" panose="02040503050406030204" pitchFamily="18" charset="0"/>
                              <a:sym typeface="Helvetica Light"/>
                            </a:rPr>
                            <m:t> </m:t>
                          </m:r>
                          <m:r>
                            <a:rPr lang="en-US" sz="2000" b="0" i="1" smtClean="0">
                              <a:solidFill>
                                <a:srgbClr val="00B050"/>
                              </a:solidFill>
                              <a:latin typeface="Cambria Math" panose="02040503050406030204" pitchFamily="18" charset="0"/>
                              <a:sym typeface="Helvetica Light"/>
                            </a:rPr>
                            <m:t>  </m:t>
                          </m:r>
                          <m:r>
                            <a:rPr lang="en-US" sz="2000" i="1">
                              <a:solidFill>
                                <a:srgbClr val="00B050"/>
                              </a:solidFill>
                              <a:latin typeface="Cambria Math" panose="02040503050406030204" pitchFamily="18" charset="0"/>
                              <a:sym typeface="Helvetica Light"/>
                            </a:rPr>
                            <m:t>𝑏</m:t>
                          </m:r>
                        </m:e>
                        <m:sub>
                          <m:r>
                            <a:rPr lang="en-US" sz="2000" i="1">
                              <a:solidFill>
                                <a:srgbClr val="00B050"/>
                              </a:solidFill>
                              <a:latin typeface="Cambria Math" panose="02040503050406030204" pitchFamily="18" charset="0"/>
                              <a:sym typeface="Helvetica Light"/>
                            </a:rPr>
                            <m:t>5</m:t>
                          </m:r>
                        </m:sub>
                      </m:sSub>
                      <m:sSub>
                        <m:sSubPr>
                          <m:ctrlPr>
                            <a:rPr lang="en-US" sz="2000" i="1" smtClean="0">
                              <a:solidFill>
                                <a:srgbClr val="C00000"/>
                              </a:solidFill>
                              <a:latin typeface="Cambria Math" panose="02040503050406030204" pitchFamily="18" charset="0"/>
                              <a:sym typeface="Helvetica Light"/>
                            </a:rPr>
                          </m:ctrlPr>
                        </m:sSubPr>
                        <m:e>
                          <m:r>
                            <a:rPr lang="en-US" sz="2000" i="1">
                              <a:solidFill>
                                <a:srgbClr val="C00000"/>
                              </a:solidFill>
                              <a:latin typeface="Cambria Math" panose="02040503050406030204" pitchFamily="18" charset="0"/>
                              <a:sym typeface="Helvetica Light"/>
                            </a:rPr>
                            <m:t> </m:t>
                          </m:r>
                          <m:r>
                            <a:rPr lang="en-US" sz="2000" b="0" i="1" smtClean="0">
                              <a:solidFill>
                                <a:srgbClr val="C00000"/>
                              </a:solidFill>
                              <a:latin typeface="Cambria Math" panose="02040503050406030204" pitchFamily="18" charset="0"/>
                              <a:sym typeface="Helvetica Light"/>
                            </a:rPr>
                            <m:t>  </m:t>
                          </m:r>
                          <m:r>
                            <a:rPr lang="en-US" sz="2000" i="1">
                              <a:solidFill>
                                <a:srgbClr val="C00000"/>
                              </a:solidFill>
                              <a:latin typeface="Cambria Math" panose="02040503050406030204" pitchFamily="18" charset="0"/>
                              <a:sym typeface="Helvetica Light"/>
                            </a:rPr>
                            <m:t>𝑏</m:t>
                          </m:r>
                        </m:e>
                        <m:sub>
                          <m:r>
                            <a:rPr lang="en-US" sz="2000" i="1">
                              <a:solidFill>
                                <a:srgbClr val="C00000"/>
                              </a:solidFill>
                              <a:latin typeface="Cambria Math" panose="02040503050406030204" pitchFamily="18" charset="0"/>
                              <a:sym typeface="Helvetica Light"/>
                            </a:rPr>
                            <m:t>4</m:t>
                          </m:r>
                        </m:sub>
                      </m:sSub>
                      <m:sSub>
                        <m:sSubPr>
                          <m:ctrlPr>
                            <a:rPr lang="en-US" sz="2000" i="1" smtClean="0">
                              <a:solidFill>
                                <a:schemeClr val="accent1"/>
                              </a:solidFill>
                              <a:latin typeface="Cambria Math" panose="02040503050406030204" pitchFamily="18" charset="0"/>
                              <a:sym typeface="Helvetica Light"/>
                            </a:rPr>
                          </m:ctrlPr>
                        </m:sSubPr>
                        <m:e>
                          <m:r>
                            <a:rPr lang="en-US" sz="2000" i="1">
                              <a:solidFill>
                                <a:schemeClr val="accent1"/>
                              </a:solidFill>
                              <a:latin typeface="Cambria Math" panose="02040503050406030204" pitchFamily="18" charset="0"/>
                              <a:sym typeface="Helvetica Light"/>
                            </a:rPr>
                            <m:t> </m:t>
                          </m:r>
                          <m:r>
                            <a:rPr lang="en-US" sz="2000" b="0" i="1" smtClean="0">
                              <a:solidFill>
                                <a:schemeClr val="accent1"/>
                              </a:solidFill>
                              <a:latin typeface="Cambria Math" panose="02040503050406030204" pitchFamily="18" charset="0"/>
                              <a:sym typeface="Helvetica Light"/>
                            </a:rPr>
                            <m:t>  </m:t>
                          </m:r>
                          <m:r>
                            <a:rPr lang="en-US" sz="2000" i="1">
                              <a:solidFill>
                                <a:schemeClr val="accent1"/>
                              </a:solidFill>
                              <a:latin typeface="Cambria Math" panose="02040503050406030204" pitchFamily="18" charset="0"/>
                              <a:sym typeface="Helvetica Light"/>
                            </a:rPr>
                            <m:t>𝑏</m:t>
                          </m:r>
                        </m:e>
                        <m:sub>
                          <m:r>
                            <a:rPr lang="en-US" sz="2000" i="1">
                              <a:solidFill>
                                <a:schemeClr val="accent1"/>
                              </a:solidFill>
                              <a:latin typeface="Cambria Math" panose="02040503050406030204" pitchFamily="18" charset="0"/>
                              <a:sym typeface="Helvetica Light"/>
                            </a:rPr>
                            <m:t>3</m:t>
                          </m:r>
                        </m:sub>
                      </m:sSub>
                      <m:sSub>
                        <m:sSubPr>
                          <m:ctrlPr>
                            <a:rPr lang="en-US" sz="2000" i="1" smtClean="0">
                              <a:solidFill>
                                <a:srgbClr val="92D050"/>
                              </a:solidFill>
                              <a:latin typeface="Cambria Math" panose="02040503050406030204" pitchFamily="18" charset="0"/>
                              <a:sym typeface="Helvetica Light"/>
                            </a:rPr>
                          </m:ctrlPr>
                        </m:sSubPr>
                        <m:e>
                          <m:r>
                            <a:rPr lang="en-US" sz="2000" i="1">
                              <a:solidFill>
                                <a:srgbClr val="92D050"/>
                              </a:solidFill>
                              <a:latin typeface="Cambria Math" panose="02040503050406030204" pitchFamily="18" charset="0"/>
                              <a:sym typeface="Helvetica Light"/>
                            </a:rPr>
                            <m:t> </m:t>
                          </m:r>
                          <m:r>
                            <a:rPr lang="en-US" sz="2000" b="0" i="1" smtClean="0">
                              <a:solidFill>
                                <a:srgbClr val="92D050"/>
                              </a:solidFill>
                              <a:latin typeface="Cambria Math" panose="02040503050406030204" pitchFamily="18" charset="0"/>
                              <a:sym typeface="Helvetica Light"/>
                            </a:rPr>
                            <m:t> </m:t>
                          </m:r>
                          <m:r>
                            <a:rPr lang="en-US" sz="2000" i="1" smtClean="0">
                              <a:solidFill>
                                <a:srgbClr val="92D050"/>
                              </a:solidFill>
                              <a:latin typeface="Cambria Math" panose="02040503050406030204" pitchFamily="18" charset="0"/>
                              <a:sym typeface="Helvetica Light"/>
                            </a:rPr>
                            <m:t>𝑏</m:t>
                          </m:r>
                        </m:e>
                        <m:sub>
                          <m:r>
                            <a:rPr lang="en-US" sz="2000" i="1">
                              <a:solidFill>
                                <a:srgbClr val="92D050"/>
                              </a:solidFill>
                              <a:latin typeface="Cambria Math" panose="02040503050406030204" pitchFamily="18" charset="0"/>
                              <a:sym typeface="Helvetica Light"/>
                            </a:rPr>
                            <m:t>2</m:t>
                          </m:r>
                        </m:sub>
                      </m:sSub>
                      <m:sSub>
                        <m:sSubPr>
                          <m:ctrlPr>
                            <a:rPr lang="en-US" sz="2000" i="1" smtClean="0">
                              <a:solidFill>
                                <a:schemeClr val="tx1"/>
                              </a:solidFill>
                              <a:latin typeface="Cambria Math" panose="02040503050406030204" pitchFamily="18" charset="0"/>
                              <a:sym typeface="Helvetica Light"/>
                            </a:rPr>
                          </m:ctrlPr>
                        </m:sSubPr>
                        <m:e>
                          <m:sSub>
                            <m:sSubPr>
                              <m:ctrlPr>
                                <a:rPr lang="en-US" sz="2000" i="1" smtClean="0">
                                  <a:solidFill>
                                    <a:schemeClr val="accent1">
                                      <a:lumMod val="60000"/>
                                      <a:lumOff val="40000"/>
                                    </a:schemeClr>
                                  </a:solidFill>
                                  <a:latin typeface="Cambria Math" panose="02040503050406030204" pitchFamily="18" charset="0"/>
                                  <a:sym typeface="Helvetica Light"/>
                                </a:rPr>
                              </m:ctrlPr>
                            </m:sSubPr>
                            <m:e>
                              <m:r>
                                <a:rPr lang="en-US" sz="2000" i="1">
                                  <a:solidFill>
                                    <a:schemeClr val="accent1">
                                      <a:lumMod val="60000"/>
                                      <a:lumOff val="40000"/>
                                    </a:schemeClr>
                                  </a:solidFill>
                                  <a:latin typeface="Cambria Math" panose="02040503050406030204" pitchFamily="18" charset="0"/>
                                  <a:sym typeface="Helvetica Light"/>
                                </a:rPr>
                                <m:t> </m:t>
                              </m:r>
                              <m:r>
                                <a:rPr lang="en-US" sz="2000" b="0" i="1" smtClean="0">
                                  <a:solidFill>
                                    <a:schemeClr val="accent1">
                                      <a:lumMod val="60000"/>
                                      <a:lumOff val="40000"/>
                                    </a:schemeClr>
                                  </a:solidFill>
                                  <a:latin typeface="Cambria Math" panose="02040503050406030204" pitchFamily="18" charset="0"/>
                                  <a:sym typeface="Helvetica Light"/>
                                </a:rPr>
                                <m:t>  </m:t>
                              </m:r>
                              <m:r>
                                <a:rPr lang="en-US" sz="2000" i="1" smtClean="0">
                                  <a:solidFill>
                                    <a:schemeClr val="accent1">
                                      <a:lumMod val="60000"/>
                                      <a:lumOff val="40000"/>
                                    </a:schemeClr>
                                  </a:solidFill>
                                  <a:latin typeface="Cambria Math" panose="02040503050406030204" pitchFamily="18" charset="0"/>
                                  <a:sym typeface="Helvetica Light"/>
                                </a:rPr>
                                <m:t>𝑏</m:t>
                              </m:r>
                            </m:e>
                            <m:sub>
                              <m:r>
                                <a:rPr lang="en-US" sz="2000" i="1">
                                  <a:solidFill>
                                    <a:schemeClr val="accent1">
                                      <a:lumMod val="60000"/>
                                      <a:lumOff val="40000"/>
                                    </a:schemeClr>
                                  </a:solidFill>
                                  <a:latin typeface="Cambria Math" panose="02040503050406030204" pitchFamily="18" charset="0"/>
                                  <a:sym typeface="Helvetica Light"/>
                                </a:rPr>
                                <m:t>1</m:t>
                              </m:r>
                            </m:sub>
                          </m:sSub>
                          <m:r>
                            <a:rPr lang="en-US" sz="2000" b="0" i="1" smtClean="0">
                              <a:solidFill>
                                <a:schemeClr val="accent1">
                                  <a:lumMod val="60000"/>
                                  <a:lumOff val="40000"/>
                                </a:schemeClr>
                              </a:solidFill>
                              <a:latin typeface="Cambria Math" panose="02040503050406030204" pitchFamily="18" charset="0"/>
                              <a:sym typeface="Helvetica Light"/>
                            </a:rPr>
                            <m:t>    </m:t>
                          </m:r>
                          <m:r>
                            <a:rPr lang="en-US" sz="2000" i="1">
                              <a:solidFill>
                                <a:schemeClr val="tx1"/>
                              </a:solidFill>
                              <a:latin typeface="Cambria Math" panose="02040503050406030204" pitchFamily="18" charset="0"/>
                              <a:sym typeface="Helvetica Light"/>
                            </a:rPr>
                            <m:t>𝑏</m:t>
                          </m:r>
                        </m:e>
                        <m:sub>
                          <m:r>
                            <a:rPr lang="en-US" sz="2000" i="1">
                              <a:solidFill>
                                <a:schemeClr val="tx1"/>
                              </a:solidFill>
                              <a:latin typeface="Cambria Math" panose="02040503050406030204" pitchFamily="18" charset="0"/>
                              <a:sym typeface="Helvetica Light"/>
                            </a:rPr>
                            <m:t>0</m:t>
                          </m:r>
                        </m:sub>
                      </m:sSub>
                    </m:oMath>
                  </m:oMathPara>
                </a14:m>
                <a:endParaRPr lang="en-US" sz="2000" dirty="0">
                  <a:solidFill>
                    <a:srgbClr val="FF0000"/>
                  </a:solidFill>
                  <a:latin typeface="Courier New" panose="02070309020205020404" pitchFamily="49" charset="0"/>
                  <a:cs typeface="Courier New" panose="02070309020205020404" pitchFamily="49" charset="0"/>
                </a:endParaRPr>
              </a:p>
            </p:txBody>
          </p:sp>
        </mc:Choice>
        <mc:Fallback xmlns="">
          <p:sp>
            <p:nvSpPr>
              <p:cNvPr id="16" name="TextBox 15">
                <a:extLst>
                  <a:ext uri="{FF2B5EF4-FFF2-40B4-BE49-F238E27FC236}">
                    <a16:creationId xmlns:a16="http://schemas.microsoft.com/office/drawing/2014/main" id="{49F21B3D-6767-E445-BC2F-4DB8411F291A}"/>
                  </a:ext>
                </a:extLst>
              </p:cNvPr>
              <p:cNvSpPr txBox="1">
                <a:spLocks noRot="1" noChangeAspect="1" noMove="1" noResize="1" noEditPoints="1" noAdjustHandles="1" noChangeArrowheads="1" noChangeShapeType="1" noTextEdit="1"/>
              </p:cNvSpPr>
              <p:nvPr/>
            </p:nvSpPr>
            <p:spPr>
              <a:xfrm>
                <a:off x="3569597" y="651818"/>
                <a:ext cx="3561809" cy="400110"/>
              </a:xfrm>
              <a:prstGeom prst="rect">
                <a:avLst/>
              </a:prstGeom>
              <a:blipFill>
                <a:blip r:embed="rId2"/>
                <a:stretch>
                  <a:fillRect b="-12121"/>
                </a:stretch>
              </a:blipFill>
            </p:spPr>
            <p:txBody>
              <a:bodyPr/>
              <a:lstStyle/>
              <a:p>
                <a:r>
                  <a:rPr lang="en-US">
                    <a:noFill/>
                  </a:rPr>
                  <a:t> </a:t>
                </a:r>
              </a:p>
            </p:txBody>
          </p:sp>
        </mc:Fallback>
      </mc:AlternateContent>
      <p:graphicFrame>
        <p:nvGraphicFramePr>
          <p:cNvPr id="10" name="Table 5">
            <a:extLst>
              <a:ext uri="{FF2B5EF4-FFF2-40B4-BE49-F238E27FC236}">
                <a16:creationId xmlns:a16="http://schemas.microsoft.com/office/drawing/2014/main" id="{8A9A563A-BABA-741E-3EB9-EBAF9159FA3D}"/>
              </a:ext>
            </a:extLst>
          </p:cNvPr>
          <p:cNvGraphicFramePr>
            <a:graphicFrameLocks noGrp="1"/>
          </p:cNvGraphicFramePr>
          <p:nvPr/>
        </p:nvGraphicFramePr>
        <p:xfrm>
          <a:off x="1866722" y="1731200"/>
          <a:ext cx="8953301" cy="4684619"/>
        </p:xfrm>
        <a:graphic>
          <a:graphicData uri="http://schemas.openxmlformats.org/drawingml/2006/table">
            <a:tbl>
              <a:tblPr firstRow="1" bandRow="1">
                <a:tableStyleId>{2D5ABB26-0587-4C30-8999-92F81FD0307C}</a:tableStyleId>
              </a:tblPr>
              <a:tblGrid>
                <a:gridCol w="3369072">
                  <a:extLst>
                    <a:ext uri="{9D8B030D-6E8A-4147-A177-3AD203B41FA5}">
                      <a16:colId xmlns:a16="http://schemas.microsoft.com/office/drawing/2014/main" val="1842388646"/>
                    </a:ext>
                  </a:extLst>
                </a:gridCol>
                <a:gridCol w="1323417">
                  <a:extLst>
                    <a:ext uri="{9D8B030D-6E8A-4147-A177-3AD203B41FA5}">
                      <a16:colId xmlns:a16="http://schemas.microsoft.com/office/drawing/2014/main" val="1819150053"/>
                    </a:ext>
                  </a:extLst>
                </a:gridCol>
                <a:gridCol w="2087884">
                  <a:extLst>
                    <a:ext uri="{9D8B030D-6E8A-4147-A177-3AD203B41FA5}">
                      <a16:colId xmlns:a16="http://schemas.microsoft.com/office/drawing/2014/main" val="920210010"/>
                    </a:ext>
                  </a:extLst>
                </a:gridCol>
                <a:gridCol w="2172928">
                  <a:extLst>
                    <a:ext uri="{9D8B030D-6E8A-4147-A177-3AD203B41FA5}">
                      <a16:colId xmlns:a16="http://schemas.microsoft.com/office/drawing/2014/main" val="1653492654"/>
                    </a:ext>
                  </a:extLst>
                </a:gridCol>
              </a:tblGrid>
              <a:tr h="426220">
                <a:tc>
                  <a:txBody>
                    <a:bodyPr/>
                    <a:lstStyle/>
                    <a:p>
                      <a:pPr algn="ctr"/>
                      <a:r>
                        <a:rPr lang="en-US" sz="2000" dirty="0">
                          <a:solidFill>
                            <a:schemeClr val="tx2"/>
                          </a:solidFill>
                          <a:latin typeface="Consolas" panose="020B0609020204030204" pitchFamily="49" charset="0"/>
                          <a:cs typeface="Consolas" panose="020B0609020204030204" pitchFamily="49" charset="0"/>
                        </a:rPr>
                        <a:t>Signed Bit Bias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Bit Position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Bias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81046187"/>
                  </a:ext>
                </a:extLst>
              </a:tr>
              <a:tr h="4262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1"/>
                          </a:solidFill>
                        </a:rPr>
                        <a:t>-</a:t>
                      </a:r>
                      <a:r>
                        <a:rPr lang="en-US" sz="2000" b="1" dirty="0"/>
                        <a:t>2</a:t>
                      </a:r>
                      <a:r>
                        <a:rPr lang="en-US" sz="2000" b="1" baseline="30000" dirty="0">
                          <a:solidFill>
                            <a:srgbClr val="00B050"/>
                          </a:solidFill>
                        </a:rPr>
                        <a:t>W</a:t>
                      </a:r>
                      <a:r>
                        <a:rPr lang="en-US" sz="2000" b="1" baseline="30000" dirty="0"/>
                        <a:t>-1</a:t>
                      </a:r>
                      <a:r>
                        <a:rPr lang="en-US" sz="2000" b="1" baseline="30000" dirty="0">
                          <a:solidFill>
                            <a:schemeClr val="tx1"/>
                          </a:solidFill>
                          <a:latin typeface="+mn-lt"/>
                          <a:cs typeface="+mn-cs"/>
                        </a:rPr>
                        <a:t> </a:t>
                      </a:r>
                      <a:r>
                        <a:rPr lang="en-US" sz="2000" dirty="0">
                          <a:solidFill>
                            <a:schemeClr val="tx2"/>
                          </a:solidFill>
                          <a:latin typeface="Consolas" panose="020B0609020204030204" pitchFamily="49" charset="0"/>
                          <a:cs typeface="Consolas" panose="020B0609020204030204" pitchFamily="49" charset="0"/>
                        </a:rPr>
                        <a:t>= </a:t>
                      </a:r>
                      <a:r>
                        <a:rPr lang="en-US" sz="2000" dirty="0">
                          <a:solidFill>
                            <a:schemeClr val="accent1"/>
                          </a:solidFill>
                        </a:rPr>
                        <a:t>-</a:t>
                      </a:r>
                      <a:r>
                        <a:rPr lang="en-US" sz="2000" b="1" dirty="0"/>
                        <a:t>2</a:t>
                      </a:r>
                      <a:r>
                        <a:rPr lang="en-US" sz="2000" b="1" baseline="30000" dirty="0">
                          <a:solidFill>
                            <a:srgbClr val="00B050"/>
                          </a:solidFill>
                        </a:rPr>
                        <a:t>8</a:t>
                      </a:r>
                      <a:r>
                        <a:rPr lang="en-US" sz="2000" b="1" baseline="30000" dirty="0"/>
                        <a:t>-1</a:t>
                      </a:r>
                      <a:r>
                        <a:rPr lang="en-US" sz="2000" dirty="0">
                          <a:solidFill>
                            <a:schemeClr val="tx2"/>
                          </a:solidFill>
                          <a:latin typeface="Consolas" panose="020B0609020204030204" pitchFamily="49" charset="0"/>
                          <a:cs typeface="Consolas" panose="020B0609020204030204" pitchFamily="49" charset="0"/>
                        </a:rPr>
                        <a:t> = -</a:t>
                      </a:r>
                      <a:r>
                        <a:rPr lang="en-US" sz="2000" dirty="0">
                          <a:solidFill>
                            <a:srgbClr val="C00000"/>
                          </a:solidFill>
                          <a:latin typeface="Consolas" panose="020B0609020204030204" pitchFamily="49" charset="0"/>
                          <a:cs typeface="Consolas" panose="020B0609020204030204" pitchFamily="49" charset="0"/>
                        </a:rPr>
                        <a:t>128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a:solidFill>
                            <a:srgbClr val="7030A0"/>
                          </a:solidFill>
                          <a:latin typeface="Consolas" panose="020B0609020204030204" pitchFamily="49" charset="0"/>
                          <a:cs typeface="Consolas" panose="020B0609020204030204" pitchFamily="49" charset="0"/>
                        </a:rPr>
                        <a:t>x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000" dirty="0">
                          <a:solidFill>
                            <a:srgbClr val="FF0000"/>
                          </a:solidFill>
                          <a:latin typeface="Consolas" panose="020B0609020204030204" pitchFamily="49" charset="0"/>
                          <a:cs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49883031"/>
                  </a:ext>
                </a:extLst>
              </a:tr>
              <a:tr h="426220">
                <a:tc>
                  <a:txBody>
                    <a:bodyPr/>
                    <a:lstStyle/>
                    <a:p>
                      <a:pPr algn="ctr"/>
                      <a:r>
                        <a:rPr lang="en-US" sz="2000" dirty="0">
                          <a:solidFill>
                            <a:schemeClr val="tx2"/>
                          </a:solidFill>
                          <a:latin typeface="Consolas" panose="020B0609020204030204" pitchFamily="49" charset="0"/>
                          <a:cs typeface="Consolas" panose="020B0609020204030204" pitchFamily="49" charset="0"/>
                        </a:rPr>
                        <a:t>Product Shift Left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Addend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Bit Position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Product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25985402"/>
                  </a:ext>
                </a:extLst>
              </a:tr>
              <a:tr h="426220">
                <a:tc>
                  <a:txBody>
                    <a:bodyPr/>
                    <a:lstStyle/>
                    <a:p>
                      <a:pPr algn="ctr"/>
                      <a:r>
                        <a:rPr lang="en-US" sz="2000" dirty="0">
                          <a:solidFill>
                            <a:schemeClr val="tx2"/>
                          </a:solidFill>
                          <a:latin typeface="Consolas" panose="020B0609020204030204" pitchFamily="49" charset="0"/>
                          <a:cs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2000" b="1" dirty="0">
                          <a:solidFill>
                            <a:schemeClr val="accent4">
                              <a:lumMod val="75000"/>
                            </a:schemeClr>
                          </a:solidFill>
                          <a:latin typeface="Consolas" panose="020B0609020204030204" pitchFamily="49" charset="0"/>
                          <a:cs typeface="Consolas" panose="020B0609020204030204" pitchFamily="49" charset="0"/>
                        </a:rPr>
                        <a: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000" dirty="0">
                          <a:solidFill>
                            <a:srgbClr val="FF0000"/>
                          </a:solidFill>
                          <a:latin typeface="Consolas" panose="020B0609020204030204" pitchFamily="49" charset="0"/>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FCA9"/>
                    </a:solidFill>
                  </a:tcPr>
                </a:tc>
                <a:extLst>
                  <a:ext uri="{0D108BD9-81ED-4DB2-BD59-A6C34878D82A}">
                    <a16:rowId xmlns:a16="http://schemas.microsoft.com/office/drawing/2014/main" val="4013113366"/>
                  </a:ext>
                </a:extLst>
              </a:tr>
              <a:tr h="422419">
                <a:tc>
                  <a:txBody>
                    <a:bodyPr/>
                    <a:lstStyle/>
                    <a:p>
                      <a:pPr algn="ctr"/>
                      <a:r>
                        <a:rPr lang="en-US" sz="2000" dirty="0">
                          <a:solidFill>
                            <a:schemeClr val="tx2"/>
                          </a:solidFill>
                          <a:latin typeface="Consolas" panose="020B0609020204030204" pitchFamily="49" charset="0"/>
                          <a:cs typeface="Consolas" panose="020B0609020204030204" pitchFamily="49" charset="0"/>
                        </a:rPr>
                        <a:t>2 x 1 =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FCA9"/>
                    </a:solidFill>
                  </a:tcPr>
                </a:tc>
                <a:tc>
                  <a:txBody>
                    <a:bodyPr/>
                    <a:lstStyle/>
                    <a:p>
                      <a:pPr algn="ctr"/>
                      <a:r>
                        <a:rPr lang="en-US" sz="2000" b="1" dirty="0">
                          <a:solidFill>
                            <a:srgbClr val="2C895B"/>
                          </a:solidFill>
                          <a:latin typeface="Consolas" panose="020B0609020204030204" pitchFamily="49" charset="0"/>
                          <a:cs typeface="Consolas" panose="020B0609020204030204" pitchFamily="49" charset="0"/>
                        </a:rPr>
                        <a: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000" dirty="0">
                          <a:solidFill>
                            <a:srgbClr val="FF0000"/>
                          </a:solidFill>
                          <a:latin typeface="Consolas" panose="020B0609020204030204" pitchFamily="49" charset="0"/>
                          <a:cs typeface="Consolas" panose="020B0609020204030204" pitchFamily="49"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428295055"/>
                  </a:ext>
                </a:extLst>
              </a:tr>
              <a:tr h="426220">
                <a:tc>
                  <a:txBody>
                    <a:bodyPr/>
                    <a:lstStyle/>
                    <a:p>
                      <a:pPr algn="ctr"/>
                      <a:r>
                        <a:rPr lang="en-US" sz="2000" dirty="0">
                          <a:solidFill>
                            <a:schemeClr val="tx2"/>
                          </a:solidFill>
                          <a:latin typeface="Consolas" panose="020B0609020204030204" pitchFamily="49" charset="0"/>
                          <a:cs typeface="Consolas" panose="020B0609020204030204" pitchFamily="49" charset="0"/>
                        </a:rPr>
                        <a:t>2 x </a:t>
                      </a:r>
                      <a:r>
                        <a:rPr lang="en-US" sz="2000" dirty="0">
                          <a:solidFill>
                            <a:srgbClr val="FF0000"/>
                          </a:solidFill>
                          <a:latin typeface="Consolas" panose="020B0609020204030204" pitchFamily="49" charset="0"/>
                          <a:cs typeface="Consolas" panose="020B0609020204030204" pitchFamily="49" charset="0"/>
                        </a:rPr>
                        <a:t>3</a:t>
                      </a:r>
                      <a:r>
                        <a:rPr lang="en-US" sz="2000" dirty="0">
                          <a:solidFill>
                            <a:schemeClr val="tx2"/>
                          </a:solidFill>
                          <a:latin typeface="Consolas" panose="020B0609020204030204" pitchFamily="49" charset="0"/>
                          <a:cs typeface="Consolas" panose="020B0609020204030204" pitchFamily="49" charset="0"/>
                        </a:rPr>
                        <a:t> = 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US" sz="2000" b="1" dirty="0">
                          <a:solidFill>
                            <a:srgbClr val="C00000"/>
                          </a:solidFill>
                          <a:latin typeface="Consolas" panose="020B0609020204030204" pitchFamily="49" charset="0"/>
                          <a:cs typeface="Consolas" panose="020B0609020204030204" pitchFamily="49" charset="0"/>
                        </a:rPr>
                        <a: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000" dirty="0">
                          <a:solidFill>
                            <a:srgbClr val="FF0000"/>
                          </a:solidFill>
                          <a:latin typeface="Consolas" panose="020B0609020204030204" pitchFamily="49" charset="0"/>
                          <a:cs typeface="Consolas" panose="020B0609020204030204" pitchFamily="49"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12003407"/>
                  </a:ext>
                </a:extLst>
              </a:tr>
              <a:tr h="426220">
                <a:tc>
                  <a:txBody>
                    <a:bodyPr/>
                    <a:lstStyle/>
                    <a:p>
                      <a:pPr algn="ctr"/>
                      <a:r>
                        <a:rPr lang="en-US" sz="2000" dirty="0">
                          <a:solidFill>
                            <a:schemeClr val="tx2"/>
                          </a:solidFill>
                          <a:latin typeface="Consolas" panose="020B0609020204030204" pitchFamily="49" charset="0"/>
                          <a:cs typeface="Consolas" panose="020B0609020204030204" pitchFamily="49" charset="0"/>
                        </a:rPr>
                        <a:t>2 x </a:t>
                      </a:r>
                      <a:r>
                        <a:rPr lang="en-US" sz="2000" dirty="0">
                          <a:solidFill>
                            <a:srgbClr val="FF0000"/>
                          </a:solidFill>
                          <a:latin typeface="Consolas" panose="020B0609020204030204" pitchFamily="49" charset="0"/>
                          <a:cs typeface="Consolas" panose="020B0609020204030204" pitchFamily="49" charset="0"/>
                        </a:rPr>
                        <a:t>6</a:t>
                      </a:r>
                      <a:r>
                        <a:rPr lang="en-US" sz="2000" dirty="0">
                          <a:solidFill>
                            <a:schemeClr val="tx2"/>
                          </a:solidFill>
                          <a:latin typeface="Consolas" panose="020B0609020204030204" pitchFamily="49" charset="0"/>
                          <a:cs typeface="Consolas" panose="020B0609020204030204" pitchFamily="49" charset="0"/>
                        </a:rPr>
                        <a:t> = 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2000" b="1" dirty="0">
                          <a:solidFill>
                            <a:schemeClr val="accent5"/>
                          </a:solidFill>
                          <a:latin typeface="Consolas" panose="020B0609020204030204" pitchFamily="49" charset="0"/>
                          <a:cs typeface="Consolas" panose="020B0609020204030204" pitchFamily="49" charset="0"/>
                        </a:rPr>
                        <a: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000" dirty="0">
                          <a:solidFill>
                            <a:srgbClr val="FF0000"/>
                          </a:solidFill>
                          <a:latin typeface="Consolas" panose="020B0609020204030204" pitchFamily="49" charset="0"/>
                          <a:cs typeface="Consolas" panose="020B0609020204030204" pitchFamily="49" charset="0"/>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289206118"/>
                  </a:ext>
                </a:extLst>
              </a:tr>
              <a:tr h="426220">
                <a:tc>
                  <a:txBody>
                    <a:bodyPr/>
                    <a:lstStyle/>
                    <a:p>
                      <a:pPr algn="ctr"/>
                      <a:r>
                        <a:rPr lang="en-US" sz="2000" dirty="0">
                          <a:solidFill>
                            <a:schemeClr val="tx2"/>
                          </a:solidFill>
                          <a:latin typeface="Consolas" panose="020B0609020204030204" pitchFamily="49" charset="0"/>
                          <a:cs typeface="Consolas" panose="020B0609020204030204" pitchFamily="49" charset="0"/>
                        </a:rPr>
                        <a:t>2 x </a:t>
                      </a:r>
                      <a:r>
                        <a:rPr lang="en-US" sz="2000" dirty="0">
                          <a:solidFill>
                            <a:srgbClr val="FF0000"/>
                          </a:solidFill>
                          <a:latin typeface="Consolas" panose="020B0609020204030204" pitchFamily="49" charset="0"/>
                          <a:cs typeface="Consolas" panose="020B0609020204030204" pitchFamily="49" charset="0"/>
                        </a:rPr>
                        <a:t>12</a:t>
                      </a:r>
                      <a:r>
                        <a:rPr lang="en-US" sz="2000" dirty="0">
                          <a:solidFill>
                            <a:schemeClr val="tx2"/>
                          </a:solidFill>
                          <a:latin typeface="Consolas" panose="020B0609020204030204" pitchFamily="49" charset="0"/>
                          <a:cs typeface="Consolas" panose="020B0609020204030204" pitchFamily="49" charset="0"/>
                        </a:rPr>
                        <a:t> = 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2000" b="1" dirty="0">
                          <a:solidFill>
                            <a:srgbClr val="92D050"/>
                          </a:solidFill>
                          <a:latin typeface="Consolas" panose="020B0609020204030204" pitchFamily="49" charset="0"/>
                          <a:cs typeface="Consolas" panose="020B0609020204030204" pitchFamily="49" charset="0"/>
                        </a:rPr>
                        <a: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000" dirty="0">
                          <a:solidFill>
                            <a:srgbClr val="FF0000"/>
                          </a:solidFill>
                          <a:latin typeface="Consolas" panose="020B0609020204030204" pitchFamily="49" charset="0"/>
                          <a:cs typeface="Consolas" panose="020B0609020204030204" pitchFamily="49" charset="0"/>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663924299"/>
                  </a:ext>
                </a:extLst>
              </a:tr>
              <a:tr h="426220">
                <a:tc>
                  <a:txBody>
                    <a:bodyPr/>
                    <a:lstStyle/>
                    <a:p>
                      <a:pPr algn="ctr"/>
                      <a:r>
                        <a:rPr lang="en-US" sz="2000" dirty="0">
                          <a:solidFill>
                            <a:schemeClr val="tx2"/>
                          </a:solidFill>
                          <a:latin typeface="Consolas" panose="020B0609020204030204" pitchFamily="49" charset="0"/>
                          <a:cs typeface="Consolas" panose="020B0609020204030204" pitchFamily="49" charset="0"/>
                        </a:rPr>
                        <a:t>2 x </a:t>
                      </a:r>
                      <a:r>
                        <a:rPr lang="en-US" sz="2000" dirty="0">
                          <a:solidFill>
                            <a:srgbClr val="FF0000"/>
                          </a:solidFill>
                          <a:latin typeface="Consolas" panose="020B0609020204030204" pitchFamily="49" charset="0"/>
                          <a:cs typeface="Consolas" panose="020B0609020204030204" pitchFamily="49" charset="0"/>
                        </a:rPr>
                        <a:t>25</a:t>
                      </a:r>
                      <a:r>
                        <a:rPr lang="en-US" sz="2000" dirty="0">
                          <a:solidFill>
                            <a:schemeClr val="tx2"/>
                          </a:solidFill>
                          <a:latin typeface="Consolas" panose="020B0609020204030204" pitchFamily="49" charset="0"/>
                          <a:cs typeface="Consolas" panose="020B0609020204030204" pitchFamily="49" charset="0"/>
                        </a:rPr>
                        <a:t> = 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2000" b="1" dirty="0">
                          <a:solidFill>
                            <a:schemeClr val="accent3"/>
                          </a:solidFill>
                          <a:latin typeface="Consolas" panose="020B0609020204030204" pitchFamily="49" charset="0"/>
                          <a:cs typeface="Consolas" panose="020B0609020204030204" pitchFamily="49" charset="0"/>
                        </a:rPr>
                        <a: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000" dirty="0">
                          <a:solidFill>
                            <a:srgbClr val="FF0000"/>
                          </a:solidFill>
                          <a:latin typeface="Consolas" panose="020B0609020204030204" pitchFamily="49" charset="0"/>
                          <a:cs typeface="Consolas" panose="020B0609020204030204" pitchFamily="49" charset="0"/>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DA9"/>
                    </a:solidFill>
                  </a:tcPr>
                </a:tc>
                <a:extLst>
                  <a:ext uri="{0D108BD9-81ED-4DB2-BD59-A6C34878D82A}">
                    <a16:rowId xmlns:a16="http://schemas.microsoft.com/office/drawing/2014/main" val="1231457644"/>
                  </a:ext>
                </a:extLst>
              </a:tr>
              <a:tr h="426220">
                <a:tc>
                  <a:txBody>
                    <a:bodyPr/>
                    <a:lstStyle/>
                    <a:p>
                      <a:pPr algn="ctr"/>
                      <a:r>
                        <a:rPr lang="en-US" sz="2000" dirty="0">
                          <a:solidFill>
                            <a:schemeClr val="tx2"/>
                          </a:solidFill>
                          <a:latin typeface="Consolas" panose="020B0609020204030204" pitchFamily="49" charset="0"/>
                          <a:cs typeface="Consolas" panose="020B0609020204030204" pitchFamily="49" charset="0"/>
                        </a:rPr>
                        <a:t>2 x </a:t>
                      </a:r>
                      <a:r>
                        <a:rPr lang="en-US" sz="2000" dirty="0">
                          <a:solidFill>
                            <a:srgbClr val="FF0000"/>
                          </a:solidFill>
                          <a:latin typeface="Consolas" panose="020B0609020204030204" pitchFamily="49" charset="0"/>
                          <a:cs typeface="Consolas" panose="020B0609020204030204" pitchFamily="49" charset="0"/>
                        </a:rPr>
                        <a:t>50</a:t>
                      </a:r>
                      <a:r>
                        <a:rPr lang="en-US" sz="2000" dirty="0">
                          <a:solidFill>
                            <a:schemeClr val="tx2"/>
                          </a:solidFill>
                          <a:latin typeface="Consolas" panose="020B0609020204030204" pitchFamily="49" charset="0"/>
                          <a:cs typeface="Consolas" panose="020B0609020204030204" pitchFamily="49" charset="0"/>
                        </a:rPr>
                        <a:t> = 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DA9"/>
                    </a:solidFill>
                  </a:tcPr>
                </a:tc>
                <a:tc>
                  <a:txBody>
                    <a:bodyPr/>
                    <a:lstStyle/>
                    <a:p>
                      <a:pPr algn="ctr"/>
                      <a:r>
                        <a:rPr lang="en-US" sz="2000" b="1" dirty="0">
                          <a:solidFill>
                            <a:schemeClr val="tx2"/>
                          </a:solidFill>
                          <a:latin typeface="Consolas" panose="020B0609020204030204" pitchFamily="49" charset="0"/>
                          <a:cs typeface="Consolas" panose="020B0609020204030204" pitchFamily="49" charset="0"/>
                        </a:rPr>
                        <a: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SUM = 101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378056890"/>
                  </a:ext>
                </a:extLst>
              </a:tr>
              <a:tr h="426220">
                <a:tc>
                  <a:txBody>
                    <a:bodyPr/>
                    <a:lstStyle/>
                    <a:p>
                      <a:pPr algn="ctr"/>
                      <a:endParaRPr lang="en-US" sz="2000" dirty="0">
                        <a:solidFill>
                          <a:schemeClr val="tx2"/>
                        </a:solidFill>
                        <a:latin typeface="Consolas" panose="020B0609020204030204" pitchFamily="49" charset="0"/>
                        <a:cs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endParaRPr lang="en-US" sz="2000" b="1" dirty="0">
                        <a:solidFill>
                          <a:schemeClr val="tx2"/>
                        </a:solidFill>
                        <a:latin typeface="Consolas" panose="020B0609020204030204" pitchFamily="49" charset="0"/>
                        <a:cs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Bias + SUM: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000" dirty="0">
                          <a:solidFill>
                            <a:srgbClr val="0070C0"/>
                          </a:solidFill>
                          <a:latin typeface="Consolas" panose="020B0609020204030204" pitchFamily="49" charset="0"/>
                          <a:cs typeface="Consolas" panose="020B0609020204030204" pitchFamily="49" charset="0"/>
                        </a:rPr>
                        <a:t>0 + 101 = 101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566302239"/>
                  </a:ext>
                </a:extLst>
              </a:tr>
            </a:tbl>
          </a:graphicData>
        </a:graphic>
      </p:graphicFrame>
      <p:sp>
        <p:nvSpPr>
          <p:cNvPr id="7" name="Right Arrow 6">
            <a:extLst>
              <a:ext uri="{FF2B5EF4-FFF2-40B4-BE49-F238E27FC236}">
                <a16:creationId xmlns:a16="http://schemas.microsoft.com/office/drawing/2014/main" id="{2A8C7DB1-AADD-0BBB-78DE-2A99C4755834}"/>
              </a:ext>
            </a:extLst>
          </p:cNvPr>
          <p:cNvSpPr/>
          <p:nvPr/>
        </p:nvSpPr>
        <p:spPr>
          <a:xfrm>
            <a:off x="1478849" y="2347934"/>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1548BD52-585A-4083-698B-35E4FA7217CC}"/>
              </a:ext>
            </a:extLst>
          </p:cNvPr>
          <p:cNvSpPr/>
          <p:nvPr/>
        </p:nvSpPr>
        <p:spPr>
          <a:xfrm>
            <a:off x="1474843" y="3160285"/>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F5A5E816-5755-CECB-100F-6730A0E3E454}"/>
              </a:ext>
            </a:extLst>
          </p:cNvPr>
          <p:cNvSpPr/>
          <p:nvPr/>
        </p:nvSpPr>
        <p:spPr>
          <a:xfrm>
            <a:off x="1474842" y="3545976"/>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4A87E1C0-898B-C544-D806-84CB0F9C894D}"/>
              </a:ext>
            </a:extLst>
          </p:cNvPr>
          <p:cNvSpPr/>
          <p:nvPr/>
        </p:nvSpPr>
        <p:spPr>
          <a:xfrm>
            <a:off x="1474841" y="3972636"/>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47F9A85E-B0A1-2ECA-F1B1-D1A3A50A349F}"/>
              </a:ext>
            </a:extLst>
          </p:cNvPr>
          <p:cNvSpPr/>
          <p:nvPr/>
        </p:nvSpPr>
        <p:spPr>
          <a:xfrm>
            <a:off x="1474840" y="4383180"/>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3C9AD21B-F148-1237-3AE6-CFF0535087EB}"/>
              </a:ext>
            </a:extLst>
          </p:cNvPr>
          <p:cNvSpPr/>
          <p:nvPr/>
        </p:nvSpPr>
        <p:spPr>
          <a:xfrm>
            <a:off x="1474839" y="4784987"/>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C3EEB233-E8B9-DD3E-74B8-E17816F5258B}"/>
              </a:ext>
            </a:extLst>
          </p:cNvPr>
          <p:cNvSpPr/>
          <p:nvPr/>
        </p:nvSpPr>
        <p:spPr>
          <a:xfrm>
            <a:off x="1474838" y="5211111"/>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93D5210E-3110-9830-238F-B4291DC519CD}"/>
              </a:ext>
            </a:extLst>
          </p:cNvPr>
          <p:cNvSpPr/>
          <p:nvPr/>
        </p:nvSpPr>
        <p:spPr>
          <a:xfrm>
            <a:off x="1474838" y="5621977"/>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A31A26D-FB72-8CC1-2215-17FAC3024932}"/>
              </a:ext>
            </a:extLst>
          </p:cNvPr>
          <p:cNvCxnSpPr>
            <a:cxnSpLocks/>
          </p:cNvCxnSpPr>
          <p:nvPr/>
        </p:nvCxnSpPr>
        <p:spPr>
          <a:xfrm flipH="1">
            <a:off x="5127039" y="3107509"/>
            <a:ext cx="3516923" cy="3744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76A32C7-A7F4-0AE9-7896-1F13D5BF35AC}"/>
              </a:ext>
            </a:extLst>
          </p:cNvPr>
          <p:cNvCxnSpPr>
            <a:cxnSpLocks/>
          </p:cNvCxnSpPr>
          <p:nvPr/>
        </p:nvCxnSpPr>
        <p:spPr>
          <a:xfrm flipH="1">
            <a:off x="5127039" y="3533020"/>
            <a:ext cx="3516923" cy="3868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EDB8A49-D21B-DC35-0E87-F7B61944C12F}"/>
              </a:ext>
            </a:extLst>
          </p:cNvPr>
          <p:cNvCxnSpPr>
            <a:cxnSpLocks/>
          </p:cNvCxnSpPr>
          <p:nvPr/>
        </p:nvCxnSpPr>
        <p:spPr>
          <a:xfrm flipH="1">
            <a:off x="5127039" y="3973577"/>
            <a:ext cx="3516923" cy="3739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B61FA2F-C6A4-53A7-99EB-79D7D7C770C4}"/>
              </a:ext>
            </a:extLst>
          </p:cNvPr>
          <p:cNvCxnSpPr>
            <a:cxnSpLocks/>
          </p:cNvCxnSpPr>
          <p:nvPr/>
        </p:nvCxnSpPr>
        <p:spPr>
          <a:xfrm flipH="1">
            <a:off x="5127039" y="4361546"/>
            <a:ext cx="3516923" cy="4265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6BC01DA-33B3-B092-5EAB-1920112ABE1D}"/>
              </a:ext>
            </a:extLst>
          </p:cNvPr>
          <p:cNvCxnSpPr>
            <a:cxnSpLocks/>
          </p:cNvCxnSpPr>
          <p:nvPr/>
        </p:nvCxnSpPr>
        <p:spPr>
          <a:xfrm flipH="1">
            <a:off x="5127039" y="4839645"/>
            <a:ext cx="3516923" cy="3417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2FEF4BA-A149-FF0A-98CE-03F64F202268}"/>
              </a:ext>
            </a:extLst>
          </p:cNvPr>
          <p:cNvCxnSpPr>
            <a:cxnSpLocks/>
          </p:cNvCxnSpPr>
          <p:nvPr/>
        </p:nvCxnSpPr>
        <p:spPr>
          <a:xfrm flipH="1">
            <a:off x="5127039" y="5248616"/>
            <a:ext cx="3516922" cy="3733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EC06BDE-9336-AA82-F42A-0D08ADA9EAB7}"/>
              </a:ext>
            </a:extLst>
          </p:cNvPr>
          <p:cNvCxnSpPr>
            <a:cxnSpLocks/>
          </p:cNvCxnSpPr>
          <p:nvPr/>
        </p:nvCxnSpPr>
        <p:spPr>
          <a:xfrm flipH="1">
            <a:off x="8917858" y="2536445"/>
            <a:ext cx="776748" cy="35844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323CECE-BFF4-2A5A-07E2-B80BF13279A0}"/>
              </a:ext>
            </a:extLst>
          </p:cNvPr>
          <p:cNvCxnSpPr>
            <a:cxnSpLocks/>
          </p:cNvCxnSpPr>
          <p:nvPr/>
        </p:nvCxnSpPr>
        <p:spPr>
          <a:xfrm flipH="1">
            <a:off x="9526532" y="5752605"/>
            <a:ext cx="443378" cy="3683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ight Arrow 25">
            <a:extLst>
              <a:ext uri="{FF2B5EF4-FFF2-40B4-BE49-F238E27FC236}">
                <a16:creationId xmlns:a16="http://schemas.microsoft.com/office/drawing/2014/main" id="{E8CB4F32-0174-72F4-8DFB-4F55F07462AB}"/>
              </a:ext>
            </a:extLst>
          </p:cNvPr>
          <p:cNvSpPr/>
          <p:nvPr/>
        </p:nvSpPr>
        <p:spPr>
          <a:xfrm rot="16200000">
            <a:off x="10259960" y="6431536"/>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ight Arrow 26">
            <a:extLst>
              <a:ext uri="{FF2B5EF4-FFF2-40B4-BE49-F238E27FC236}">
                <a16:creationId xmlns:a16="http://schemas.microsoft.com/office/drawing/2014/main" id="{36D3FC39-EE8B-A2DE-0762-A5A582EC52FE}"/>
              </a:ext>
            </a:extLst>
          </p:cNvPr>
          <p:cNvSpPr/>
          <p:nvPr/>
        </p:nvSpPr>
        <p:spPr>
          <a:xfrm rot="10800000">
            <a:off x="10907032" y="2283836"/>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a:extLst>
              <a:ext uri="{FF2B5EF4-FFF2-40B4-BE49-F238E27FC236}">
                <a16:creationId xmlns:a16="http://schemas.microsoft.com/office/drawing/2014/main" id="{DEFC7E7C-6805-1BF3-FCAE-EC93913E0C59}"/>
              </a:ext>
            </a:extLst>
          </p:cNvPr>
          <p:cNvSpPr/>
          <p:nvPr/>
        </p:nvSpPr>
        <p:spPr>
          <a:xfrm rot="10800000">
            <a:off x="10820023" y="5621977"/>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8E489E21-6D5A-06C3-D611-2374E42C02A0}"/>
              </a:ext>
            </a:extLst>
          </p:cNvPr>
          <p:cNvSpPr/>
          <p:nvPr/>
        </p:nvSpPr>
        <p:spPr>
          <a:xfrm rot="10800000">
            <a:off x="9896327" y="2275188"/>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4F25E4CB-6448-FE14-8787-9BDA516FFC47}"/>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494919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par>
                                <p:cTn id="53" presetID="1"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par>
                                <p:cTn id="59" presetID="1"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7" grpId="0" animBg="1"/>
      <p:bldP spid="8" grpId="0" animBg="1"/>
      <p:bldP spid="11" grpId="0" animBg="1"/>
      <p:bldP spid="12" grpId="0" animBg="1"/>
      <p:bldP spid="13" grpId="0" animBg="1"/>
      <p:bldP spid="14" grpId="0" animBg="1"/>
      <p:bldP spid="15" grpId="0" animBg="1"/>
      <p:bldP spid="17" grpId="0" animBg="1"/>
      <p:bldP spid="26" grpId="0" animBg="1"/>
      <p:bldP spid="27" grpId="0" animBg="1"/>
      <p:bldP spid="28" grpId="0" animBg="1"/>
      <p:bldP spid="32" grpId="0" animBg="1"/>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A1F59F-EA65-8A44-96C0-0168CF3E7CB8}"/>
              </a:ext>
            </a:extLst>
          </p:cNvPr>
          <p:cNvSpPr>
            <a:spLocks noGrp="1"/>
          </p:cNvSpPr>
          <p:nvPr>
            <p:ph sz="quarter" idx="15"/>
          </p:nvPr>
        </p:nvSpPr>
        <p:spPr>
          <a:xfrm>
            <a:off x="319974" y="1506710"/>
            <a:ext cx="6795451" cy="2617715"/>
          </a:xfrm>
          <a:solidFill>
            <a:schemeClr val="accent4">
              <a:lumMod val="20000"/>
              <a:lumOff val="80000"/>
            </a:schemeClr>
          </a:solidFill>
          <a:ln>
            <a:solidFill>
              <a:schemeClr val="accent1"/>
            </a:solidFill>
          </a:ln>
        </p:spPr>
        <p:txBody>
          <a:bodyPr/>
          <a:lstStyle/>
          <a:p>
            <a:r>
              <a:rPr lang="en-US" b="1" dirty="0">
                <a:solidFill>
                  <a:srgbClr val="2C895B"/>
                </a:solidFill>
              </a:rPr>
              <a:t>4-bit</a:t>
            </a:r>
            <a:r>
              <a:rPr lang="en-US" dirty="0"/>
              <a:t> Two’s complement numbers (positive overflow)</a:t>
            </a:r>
          </a:p>
        </p:txBody>
      </p:sp>
      <p:sp>
        <p:nvSpPr>
          <p:cNvPr id="3" name="Title 2">
            <a:extLst>
              <a:ext uri="{FF2B5EF4-FFF2-40B4-BE49-F238E27FC236}">
                <a16:creationId xmlns:a16="http://schemas.microsoft.com/office/drawing/2014/main" id="{56F9CA5F-2E60-F244-B63E-0C5E88081729}"/>
              </a:ext>
            </a:extLst>
          </p:cNvPr>
          <p:cNvSpPr>
            <a:spLocks noGrp="1"/>
          </p:cNvSpPr>
          <p:nvPr>
            <p:ph type="title"/>
          </p:nvPr>
        </p:nvSpPr>
        <p:spPr>
          <a:xfrm>
            <a:off x="92081" y="135000"/>
            <a:ext cx="8024397" cy="526449"/>
          </a:xfrm>
        </p:spPr>
        <p:txBody>
          <a:bodyPr/>
          <a:lstStyle/>
          <a:p>
            <a:r>
              <a:rPr lang="en-US" dirty="0"/>
              <a:t>Two’s Complement Positive Overflow</a:t>
            </a:r>
          </a:p>
        </p:txBody>
      </p:sp>
      <p:grpSp>
        <p:nvGrpSpPr>
          <p:cNvPr id="19" name="Group 18">
            <a:extLst>
              <a:ext uri="{FF2B5EF4-FFF2-40B4-BE49-F238E27FC236}">
                <a16:creationId xmlns:a16="http://schemas.microsoft.com/office/drawing/2014/main" id="{5EC78B5E-64A4-614D-8FE8-069F5D084BDF}"/>
              </a:ext>
            </a:extLst>
          </p:cNvPr>
          <p:cNvGrpSpPr/>
          <p:nvPr/>
        </p:nvGrpSpPr>
        <p:grpSpPr>
          <a:xfrm>
            <a:off x="1147722" y="2104516"/>
            <a:ext cx="4911337" cy="1951295"/>
            <a:chOff x="665323" y="1602216"/>
            <a:chExt cx="4911337" cy="1951295"/>
          </a:xfrm>
        </p:grpSpPr>
        <p:sp>
          <p:nvSpPr>
            <p:cNvPr id="24" name="Rectangle 23">
              <a:extLst>
                <a:ext uri="{FF2B5EF4-FFF2-40B4-BE49-F238E27FC236}">
                  <a16:creationId xmlns:a16="http://schemas.microsoft.com/office/drawing/2014/main" id="{8086B487-A902-7C4B-8378-DFAFDD1298AD}"/>
                </a:ext>
              </a:extLst>
            </p:cNvPr>
            <p:cNvSpPr/>
            <p:nvPr/>
          </p:nvSpPr>
          <p:spPr>
            <a:xfrm>
              <a:off x="686289" y="2199294"/>
              <a:ext cx="4522392" cy="954107"/>
            </a:xfrm>
            <a:prstGeom prst="rect">
              <a:avLst/>
            </a:prstGeom>
          </p:spPr>
          <p:txBody>
            <a:bodyPr wrap="none">
              <a:spAutoFit/>
            </a:bodyPr>
            <a:lstStyle/>
            <a:p>
              <a:r>
                <a:rPr lang="en-US" sz="2800" b="1" dirty="0">
                  <a:solidFill>
                    <a:srgbClr val="0070C0"/>
                  </a:solidFill>
                  <a:latin typeface="Courier New" panose="02070309020205020404" pitchFamily="49" charset="0"/>
                  <a:cs typeface="Courier New" panose="02070309020205020404" pitchFamily="49" charset="0"/>
                </a:rPr>
                <a:t>   </a:t>
              </a:r>
              <a:r>
                <a:rPr lang="en-US" sz="2800" b="1" dirty="0">
                  <a:solidFill>
                    <a:srgbClr val="7030A0"/>
                  </a:solidFill>
                  <a:latin typeface="Courier New" panose="02070309020205020404" pitchFamily="49" charset="0"/>
                  <a:cs typeface="Courier New" panose="02070309020205020404" pitchFamily="49" charset="0"/>
                </a:rPr>
                <a:t>0</a:t>
              </a:r>
              <a:r>
                <a:rPr lang="en-US" sz="2800" b="1" dirty="0">
                  <a:solidFill>
                    <a:srgbClr val="0070C0"/>
                  </a:solidFill>
                  <a:latin typeface="Courier New" panose="02070309020205020404" pitchFamily="49" charset="0"/>
                  <a:cs typeface="Courier New" panose="02070309020205020404" pitchFamily="49" charset="0"/>
                </a:rPr>
                <a:t> 1 0 1		  5</a:t>
              </a:r>
            </a:p>
            <a:p>
              <a:r>
                <a:rPr lang="en-US" sz="2800" b="1" dirty="0">
                  <a:solidFill>
                    <a:srgbClr val="0070C0"/>
                  </a:solidFill>
                  <a:latin typeface="Courier New" panose="02070309020205020404" pitchFamily="49" charset="0"/>
                  <a:cs typeface="Courier New" panose="02070309020205020404" pitchFamily="49" charset="0"/>
                </a:rPr>
                <a:t> + </a:t>
              </a:r>
              <a:r>
                <a:rPr lang="en-US" sz="2800" b="1" dirty="0">
                  <a:solidFill>
                    <a:srgbClr val="7030A0"/>
                  </a:solidFill>
                  <a:latin typeface="Courier New" panose="02070309020205020404" pitchFamily="49" charset="0"/>
                  <a:cs typeface="Courier New" panose="02070309020205020404" pitchFamily="49" charset="0"/>
                </a:rPr>
                <a:t>0</a:t>
              </a:r>
              <a:r>
                <a:rPr lang="en-US" sz="2800" b="1" dirty="0">
                  <a:solidFill>
                    <a:srgbClr val="0070C0"/>
                  </a:solidFill>
                  <a:latin typeface="Courier New" panose="02070309020205020404" pitchFamily="49" charset="0"/>
                  <a:cs typeface="Courier New" panose="02070309020205020404" pitchFamily="49" charset="0"/>
                </a:rPr>
                <a:t> 1 1 0		  6</a:t>
              </a:r>
            </a:p>
          </p:txBody>
        </p:sp>
        <p:cxnSp>
          <p:nvCxnSpPr>
            <p:cNvPr id="29" name="Straight Connector 28">
              <a:extLst>
                <a:ext uri="{FF2B5EF4-FFF2-40B4-BE49-F238E27FC236}">
                  <a16:creationId xmlns:a16="http://schemas.microsoft.com/office/drawing/2014/main" id="{B1C5C98A-1ECC-334B-BEDE-ECFBC2AC6CB7}"/>
                </a:ext>
              </a:extLst>
            </p:cNvPr>
            <p:cNvCxnSpPr>
              <a:cxnSpLocks/>
            </p:cNvCxnSpPr>
            <p:nvPr/>
          </p:nvCxnSpPr>
          <p:spPr>
            <a:xfrm>
              <a:off x="686289" y="3030291"/>
              <a:ext cx="4890371"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524EA68-0567-D54F-A438-963428578931}"/>
                </a:ext>
              </a:extLst>
            </p:cNvPr>
            <p:cNvSpPr/>
            <p:nvPr/>
          </p:nvSpPr>
          <p:spPr>
            <a:xfrm>
              <a:off x="1326063" y="3030291"/>
              <a:ext cx="3964547" cy="523220"/>
            </a:xfrm>
            <a:prstGeom prst="rect">
              <a:avLst/>
            </a:prstGeom>
          </p:spPr>
          <p:txBody>
            <a:bodyPr wrap="none">
              <a:spAutoFit/>
            </a:bodyPr>
            <a:lstStyle/>
            <a:p>
              <a:r>
                <a:rPr lang="en-US" sz="2800" b="1" dirty="0">
                  <a:solidFill>
                    <a:srgbClr val="7030A0"/>
                  </a:solidFill>
                  <a:latin typeface="Courier New" panose="02070309020205020404" pitchFamily="49" charset="0"/>
                  <a:cs typeface="Courier New" panose="02070309020205020404" pitchFamily="49" charset="0"/>
                </a:rPr>
                <a:t>1</a:t>
              </a:r>
              <a:r>
                <a:rPr lang="en-US" sz="2800" b="1" dirty="0">
                  <a:solidFill>
                    <a:srgbClr val="0070C0"/>
                  </a:solidFill>
                  <a:latin typeface="Courier New" panose="02070309020205020404" pitchFamily="49" charset="0"/>
                  <a:cs typeface="Courier New" panose="02070309020205020404" pitchFamily="49" charset="0"/>
                </a:rPr>
                <a:t> 0 1 1 	</a:t>
              </a:r>
              <a:r>
                <a:rPr lang="en-US" sz="2800" b="1" dirty="0">
                  <a:solidFill>
                    <a:srgbClr val="C00000"/>
                  </a:solidFill>
                  <a:latin typeface="Courier New" panose="02070309020205020404" pitchFamily="49" charset="0"/>
                  <a:cs typeface="Courier New" panose="02070309020205020404" pitchFamily="49" charset="0"/>
                </a:rPr>
                <a:t>-5  != 11</a:t>
              </a:r>
            </a:p>
          </p:txBody>
        </p:sp>
        <p:sp>
          <p:nvSpPr>
            <p:cNvPr id="31" name="TextBox 30">
              <a:extLst>
                <a:ext uri="{FF2B5EF4-FFF2-40B4-BE49-F238E27FC236}">
                  <a16:creationId xmlns:a16="http://schemas.microsoft.com/office/drawing/2014/main" id="{072BE461-45AD-4B48-9C82-A9F3F0EEB730}"/>
                </a:ext>
              </a:extLst>
            </p:cNvPr>
            <p:cNvSpPr txBox="1"/>
            <p:nvPr/>
          </p:nvSpPr>
          <p:spPr>
            <a:xfrm>
              <a:off x="665323" y="1602216"/>
              <a:ext cx="671979" cy="646331"/>
            </a:xfrm>
            <a:prstGeom prst="rect">
              <a:avLst/>
            </a:prstGeom>
            <a:noFill/>
          </p:spPr>
          <p:txBody>
            <a:bodyPr wrap="none" rtlCol="0">
              <a:spAutoFit/>
            </a:bodyPr>
            <a:lstStyle/>
            <a:p>
              <a:pPr algn="ctr"/>
              <a:r>
                <a:rPr lang="en-US" dirty="0" err="1">
                  <a:solidFill>
                    <a:srgbClr val="00B050"/>
                  </a:solidFill>
                </a:rPr>
                <a:t>Cout</a:t>
              </a:r>
              <a:endParaRPr lang="en-US" dirty="0">
                <a:solidFill>
                  <a:srgbClr val="00B050"/>
                </a:solidFill>
              </a:endParaRPr>
            </a:p>
            <a:p>
              <a:pPr algn="ctr"/>
              <a:r>
                <a:rPr lang="en-US" dirty="0">
                  <a:solidFill>
                    <a:srgbClr val="00B050"/>
                  </a:solidFill>
                </a:rPr>
                <a:t>0</a:t>
              </a:r>
            </a:p>
          </p:txBody>
        </p:sp>
        <p:sp>
          <p:nvSpPr>
            <p:cNvPr id="32" name="TextBox 31">
              <a:extLst>
                <a:ext uri="{FF2B5EF4-FFF2-40B4-BE49-F238E27FC236}">
                  <a16:creationId xmlns:a16="http://schemas.microsoft.com/office/drawing/2014/main" id="{0127EA4A-32C9-404E-B7FA-647EE100AC7E}"/>
                </a:ext>
              </a:extLst>
            </p:cNvPr>
            <p:cNvSpPr txBox="1"/>
            <p:nvPr/>
          </p:nvSpPr>
          <p:spPr>
            <a:xfrm>
              <a:off x="2212574" y="1868416"/>
              <a:ext cx="312906" cy="369332"/>
            </a:xfrm>
            <a:prstGeom prst="rect">
              <a:avLst/>
            </a:prstGeom>
            <a:noFill/>
          </p:spPr>
          <p:txBody>
            <a:bodyPr wrap="none" rtlCol="0">
              <a:spAutoFit/>
            </a:bodyPr>
            <a:lstStyle/>
            <a:p>
              <a:pPr algn="ctr"/>
              <a:r>
                <a:rPr lang="en-US" dirty="0">
                  <a:solidFill>
                    <a:srgbClr val="F3753F"/>
                  </a:solidFill>
                </a:rPr>
                <a:t>0</a:t>
              </a:r>
            </a:p>
          </p:txBody>
        </p:sp>
        <p:sp>
          <p:nvSpPr>
            <p:cNvPr id="33" name="TextBox 32">
              <a:extLst>
                <a:ext uri="{FF2B5EF4-FFF2-40B4-BE49-F238E27FC236}">
                  <a16:creationId xmlns:a16="http://schemas.microsoft.com/office/drawing/2014/main" id="{C5DD688F-FBB4-6048-B769-7FABAFA18DB9}"/>
                </a:ext>
              </a:extLst>
            </p:cNvPr>
            <p:cNvSpPr txBox="1"/>
            <p:nvPr/>
          </p:nvSpPr>
          <p:spPr>
            <a:xfrm>
              <a:off x="1374532" y="1603537"/>
              <a:ext cx="312906" cy="646331"/>
            </a:xfrm>
            <a:prstGeom prst="rect">
              <a:avLst/>
            </a:prstGeom>
            <a:noFill/>
          </p:spPr>
          <p:txBody>
            <a:bodyPr wrap="none" rtlCol="0">
              <a:spAutoFit/>
            </a:bodyPr>
            <a:lstStyle/>
            <a:p>
              <a:pPr algn="ctr"/>
              <a:endParaRPr lang="en-US" dirty="0">
                <a:solidFill>
                  <a:srgbClr val="F3753F"/>
                </a:solidFill>
              </a:endParaRPr>
            </a:p>
            <a:p>
              <a:pPr algn="ctr"/>
              <a:r>
                <a:rPr lang="en-US" dirty="0">
                  <a:solidFill>
                    <a:srgbClr val="F3753F"/>
                  </a:solidFill>
                </a:rPr>
                <a:t>1</a:t>
              </a:r>
            </a:p>
          </p:txBody>
        </p:sp>
        <p:sp>
          <p:nvSpPr>
            <p:cNvPr id="34" name="TextBox 33">
              <a:extLst>
                <a:ext uri="{FF2B5EF4-FFF2-40B4-BE49-F238E27FC236}">
                  <a16:creationId xmlns:a16="http://schemas.microsoft.com/office/drawing/2014/main" id="{5EDDAFF9-EFFD-DF4D-9EAB-5E5645E96514}"/>
                </a:ext>
              </a:extLst>
            </p:cNvPr>
            <p:cNvSpPr txBox="1"/>
            <p:nvPr/>
          </p:nvSpPr>
          <p:spPr>
            <a:xfrm>
              <a:off x="1796443" y="1882506"/>
              <a:ext cx="312906" cy="369332"/>
            </a:xfrm>
            <a:prstGeom prst="rect">
              <a:avLst/>
            </a:prstGeom>
            <a:noFill/>
          </p:spPr>
          <p:txBody>
            <a:bodyPr wrap="none" rtlCol="0">
              <a:spAutoFit/>
            </a:bodyPr>
            <a:lstStyle/>
            <a:p>
              <a:pPr algn="ctr"/>
              <a:r>
                <a:rPr lang="en-US" dirty="0">
                  <a:solidFill>
                    <a:srgbClr val="F3753F"/>
                  </a:solidFill>
                </a:rPr>
                <a:t>0</a:t>
              </a:r>
            </a:p>
          </p:txBody>
        </p:sp>
      </p:grpSp>
      <p:sp>
        <p:nvSpPr>
          <p:cNvPr id="35" name="TextBox 34">
            <a:extLst>
              <a:ext uri="{FF2B5EF4-FFF2-40B4-BE49-F238E27FC236}">
                <a16:creationId xmlns:a16="http://schemas.microsoft.com/office/drawing/2014/main" id="{9E5D7E1B-57B2-9846-A129-A5892851BCF1}"/>
              </a:ext>
            </a:extLst>
          </p:cNvPr>
          <p:cNvSpPr txBox="1"/>
          <p:nvPr/>
        </p:nvSpPr>
        <p:spPr>
          <a:xfrm>
            <a:off x="8793498" y="4409132"/>
            <a:ext cx="761747" cy="369332"/>
          </a:xfrm>
          <a:prstGeom prst="rect">
            <a:avLst/>
          </a:prstGeom>
          <a:noFill/>
        </p:spPr>
        <p:txBody>
          <a:bodyPr wrap="none" rtlCol="0">
            <a:spAutoFit/>
          </a:bodyPr>
          <a:lstStyle/>
          <a:p>
            <a:r>
              <a:rPr lang="en-US" b="1" dirty="0">
                <a:solidFill>
                  <a:srgbClr val="FF0000"/>
                </a:solidFill>
              </a:rPr>
              <a:t>SMIN</a:t>
            </a:r>
          </a:p>
        </p:txBody>
      </p:sp>
      <p:sp>
        <p:nvSpPr>
          <p:cNvPr id="36" name="TextBox 35">
            <a:extLst>
              <a:ext uri="{FF2B5EF4-FFF2-40B4-BE49-F238E27FC236}">
                <a16:creationId xmlns:a16="http://schemas.microsoft.com/office/drawing/2014/main" id="{CBC599F8-A8E0-F848-A107-FF3263A0C2B0}"/>
              </a:ext>
            </a:extLst>
          </p:cNvPr>
          <p:cNvSpPr txBox="1"/>
          <p:nvPr/>
        </p:nvSpPr>
        <p:spPr>
          <a:xfrm>
            <a:off x="9843524" y="4428291"/>
            <a:ext cx="851515" cy="369332"/>
          </a:xfrm>
          <a:prstGeom prst="rect">
            <a:avLst/>
          </a:prstGeom>
          <a:noFill/>
        </p:spPr>
        <p:txBody>
          <a:bodyPr wrap="none" rtlCol="0">
            <a:spAutoFit/>
          </a:bodyPr>
          <a:lstStyle/>
          <a:p>
            <a:r>
              <a:rPr lang="en-US" b="1" dirty="0">
                <a:solidFill>
                  <a:srgbClr val="FF0000"/>
                </a:solidFill>
              </a:rPr>
              <a:t>SMAX</a:t>
            </a:r>
          </a:p>
        </p:txBody>
      </p:sp>
      <p:cxnSp>
        <p:nvCxnSpPr>
          <p:cNvPr id="37" name="Straight Connector 36">
            <a:extLst>
              <a:ext uri="{FF2B5EF4-FFF2-40B4-BE49-F238E27FC236}">
                <a16:creationId xmlns:a16="http://schemas.microsoft.com/office/drawing/2014/main" id="{2A255BC0-6AAC-8B49-98B6-A2B154B7F292}"/>
              </a:ext>
            </a:extLst>
          </p:cNvPr>
          <p:cNvCxnSpPr>
            <a:cxnSpLocks/>
          </p:cNvCxnSpPr>
          <p:nvPr/>
        </p:nvCxnSpPr>
        <p:spPr>
          <a:xfrm flipH="1">
            <a:off x="9682531" y="3510813"/>
            <a:ext cx="3311" cy="1331150"/>
          </a:xfrm>
          <a:prstGeom prst="line">
            <a:avLst/>
          </a:prstGeom>
          <a:ln w="25400">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B6D288FD-438B-8248-AD6A-97B54E17A918}"/>
              </a:ext>
            </a:extLst>
          </p:cNvPr>
          <p:cNvGrpSpPr>
            <a:grpSpLocks/>
          </p:cNvGrpSpPr>
          <p:nvPr>
            <p:custDataLst>
              <p:tags r:id="rId1"/>
            </p:custDataLst>
          </p:nvPr>
        </p:nvGrpSpPr>
        <p:grpSpPr bwMode="auto">
          <a:xfrm>
            <a:off x="7369373" y="274153"/>
            <a:ext cx="4681491" cy="4154138"/>
            <a:chOff x="2366" y="1413"/>
            <a:chExt cx="2388" cy="2119"/>
          </a:xfrm>
        </p:grpSpPr>
        <p:sp>
          <p:nvSpPr>
            <p:cNvPr id="39" name="Freeform 38">
              <a:extLst>
                <a:ext uri="{FF2B5EF4-FFF2-40B4-BE49-F238E27FC236}">
                  <a16:creationId xmlns:a16="http://schemas.microsoft.com/office/drawing/2014/main" id="{F91A8DB8-3864-9941-A029-2A63035BDD2C}"/>
                </a:ext>
              </a:extLst>
            </p:cNvPr>
            <p:cNvSpPr>
              <a:spLocks/>
            </p:cNvSpPr>
            <p:nvPr>
              <p:custDataLst>
                <p:tags r:id="rId2"/>
              </p:custDataLst>
            </p:nvPr>
          </p:nvSpPr>
          <p:spPr bwMode="auto">
            <a:xfrm>
              <a:off x="2615" y="1499"/>
              <a:ext cx="1943" cy="1926"/>
            </a:xfrm>
            <a:custGeom>
              <a:avLst/>
              <a:gdLst>
                <a:gd name="T0" fmla="*/ 0 w 10000"/>
                <a:gd name="T1" fmla="*/ 0 h 10000"/>
                <a:gd name="T2" fmla="*/ 0 w 10000"/>
                <a:gd name="T3" fmla="*/ 0 h 10000"/>
                <a:gd name="T4" fmla="*/ 0 w 10000"/>
                <a:gd name="T5" fmla="*/ 1 h 10000"/>
                <a:gd name="T6" fmla="*/ 1 w 10000"/>
                <a:gd name="T7" fmla="*/ 0 h 10000"/>
                <a:gd name="T8" fmla="*/ 0 w 10000"/>
                <a:gd name="T9" fmla="*/ 0 h 10000"/>
                <a:gd name="T10" fmla="*/ 0 w 10000"/>
                <a:gd name="T11" fmla="*/ 0 h 10000"/>
                <a:gd name="T12" fmla="*/ 0 60000 65536"/>
                <a:gd name="T13" fmla="*/ 0 60000 65536"/>
                <a:gd name="T14" fmla="*/ 0 60000 65536"/>
                <a:gd name="T15" fmla="*/ 0 60000 65536"/>
                <a:gd name="T16" fmla="*/ 0 60000 65536"/>
                <a:gd name="T17" fmla="*/ 0 60000 65536"/>
                <a:gd name="T18" fmla="*/ 0 w 10000"/>
                <a:gd name="T19" fmla="*/ 0 h 10000"/>
                <a:gd name="T20" fmla="*/ 10000 w 10000"/>
                <a:gd name="T21" fmla="*/ 10000 h 10000"/>
              </a:gdLst>
              <a:ahLst/>
              <a:cxnLst>
                <a:cxn ang="T12">
                  <a:pos x="T0" y="T1"/>
                </a:cxn>
                <a:cxn ang="T13">
                  <a:pos x="T2" y="T3"/>
                </a:cxn>
                <a:cxn ang="T14">
                  <a:pos x="T4" y="T5"/>
                </a:cxn>
                <a:cxn ang="T15">
                  <a:pos x="T6" y="T7"/>
                </a:cxn>
                <a:cxn ang="T16">
                  <a:pos x="T8" y="T9"/>
                </a:cxn>
                <a:cxn ang="T17">
                  <a:pos x="T10" y="T11"/>
                </a:cxn>
              </a:cxnLst>
              <a:rect l="T18" t="T19" r="T20" b="T21"/>
              <a:pathLst>
                <a:path w="10000" h="10000">
                  <a:moveTo>
                    <a:pt x="5000" y="0"/>
                  </a:moveTo>
                  <a:cubicBezTo>
                    <a:pt x="2238" y="0"/>
                    <a:pt x="0" y="2238"/>
                    <a:pt x="0" y="5000"/>
                  </a:cubicBezTo>
                  <a:cubicBezTo>
                    <a:pt x="0" y="7761"/>
                    <a:pt x="2238" y="10000"/>
                    <a:pt x="5000" y="10000"/>
                  </a:cubicBezTo>
                  <a:cubicBezTo>
                    <a:pt x="7761" y="10000"/>
                    <a:pt x="10000" y="7761"/>
                    <a:pt x="10000" y="5000"/>
                  </a:cubicBezTo>
                  <a:cubicBezTo>
                    <a:pt x="10000" y="2238"/>
                    <a:pt x="7761" y="0"/>
                    <a:pt x="5000" y="0"/>
                  </a:cubicBezTo>
                  <a:close/>
                  <a:moveTo>
                    <a:pt x="5000" y="0"/>
                  </a:moveTo>
                </a:path>
              </a:pathLst>
            </a:custGeom>
            <a:solidFill>
              <a:srgbClr val="FFFFFF"/>
            </a:solidFill>
            <a:ln w="25400">
              <a:solidFill>
                <a:schemeClr val="tx1"/>
              </a:solidFill>
              <a:round/>
              <a:headEnd/>
              <a:tailEnd/>
            </a:ln>
          </p:spPr>
          <p:txBody>
            <a:bodyPr>
              <a:prstTxWarp prst="textNoShape">
                <a:avLst/>
              </a:prstTxWarp>
            </a:bodyPr>
            <a:lstStyle/>
            <a:p>
              <a:endParaRPr lang="en-US">
                <a:latin typeface="Helvetica Neue Regular" charset="0"/>
              </a:endParaRPr>
            </a:p>
          </p:txBody>
        </p:sp>
        <p:sp>
          <p:nvSpPr>
            <p:cNvPr id="40" name="Text Box 5">
              <a:extLst>
                <a:ext uri="{FF2B5EF4-FFF2-40B4-BE49-F238E27FC236}">
                  <a16:creationId xmlns:a16="http://schemas.microsoft.com/office/drawing/2014/main" id="{1732286F-9666-E34B-80C9-15EF6798AF8F}"/>
                </a:ext>
              </a:extLst>
            </p:cNvPr>
            <p:cNvSpPr txBox="1">
              <a:spLocks noChangeArrowheads="1"/>
            </p:cNvSpPr>
            <p:nvPr>
              <p:custDataLst>
                <p:tags r:id="rId3"/>
              </p:custDataLst>
            </p:nvPr>
          </p:nvSpPr>
          <p:spPr bwMode="auto">
            <a:xfrm>
              <a:off x="3659" y="1632"/>
              <a:ext cx="2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0000</a:t>
              </a:r>
            </a:p>
          </p:txBody>
        </p:sp>
        <p:sp>
          <p:nvSpPr>
            <p:cNvPr id="41" name="Text Box 6">
              <a:extLst>
                <a:ext uri="{FF2B5EF4-FFF2-40B4-BE49-F238E27FC236}">
                  <a16:creationId xmlns:a16="http://schemas.microsoft.com/office/drawing/2014/main" id="{A33C7C5E-33A9-C143-93E7-5CD48E48775A}"/>
                </a:ext>
              </a:extLst>
            </p:cNvPr>
            <p:cNvSpPr txBox="1">
              <a:spLocks noChangeArrowheads="1"/>
            </p:cNvSpPr>
            <p:nvPr>
              <p:custDataLst>
                <p:tags r:id="rId4"/>
              </p:custDataLst>
            </p:nvPr>
          </p:nvSpPr>
          <p:spPr bwMode="auto">
            <a:xfrm>
              <a:off x="3918" y="1828"/>
              <a:ext cx="2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0001</a:t>
              </a:r>
            </a:p>
          </p:txBody>
        </p:sp>
        <p:sp>
          <p:nvSpPr>
            <p:cNvPr id="42" name="Text Box 7">
              <a:extLst>
                <a:ext uri="{FF2B5EF4-FFF2-40B4-BE49-F238E27FC236}">
                  <a16:creationId xmlns:a16="http://schemas.microsoft.com/office/drawing/2014/main" id="{128E1013-3052-4440-9F59-4CDE1AF5F98C}"/>
                </a:ext>
              </a:extLst>
            </p:cNvPr>
            <p:cNvSpPr txBox="1">
              <a:spLocks noChangeArrowheads="1"/>
            </p:cNvSpPr>
            <p:nvPr>
              <p:custDataLst>
                <p:tags r:id="rId5"/>
              </p:custDataLst>
            </p:nvPr>
          </p:nvSpPr>
          <p:spPr bwMode="auto">
            <a:xfrm>
              <a:off x="4183" y="2242"/>
              <a:ext cx="2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0011</a:t>
              </a:r>
            </a:p>
          </p:txBody>
        </p:sp>
        <p:sp>
          <p:nvSpPr>
            <p:cNvPr id="43" name="Text Box 8">
              <a:extLst>
                <a:ext uri="{FF2B5EF4-FFF2-40B4-BE49-F238E27FC236}">
                  <a16:creationId xmlns:a16="http://schemas.microsoft.com/office/drawing/2014/main" id="{B75A6FDF-312A-6B4A-8668-046A9951C406}"/>
                </a:ext>
              </a:extLst>
            </p:cNvPr>
            <p:cNvSpPr txBox="1">
              <a:spLocks noChangeArrowheads="1"/>
            </p:cNvSpPr>
            <p:nvPr>
              <p:custDataLst>
                <p:tags r:id="rId6"/>
              </p:custDataLst>
            </p:nvPr>
          </p:nvSpPr>
          <p:spPr bwMode="auto">
            <a:xfrm>
              <a:off x="3199" y="1632"/>
              <a:ext cx="2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1111</a:t>
              </a:r>
            </a:p>
          </p:txBody>
        </p:sp>
        <p:sp>
          <p:nvSpPr>
            <p:cNvPr id="44" name="Text Box 9">
              <a:extLst>
                <a:ext uri="{FF2B5EF4-FFF2-40B4-BE49-F238E27FC236}">
                  <a16:creationId xmlns:a16="http://schemas.microsoft.com/office/drawing/2014/main" id="{0E062DFD-4C2F-544D-ACA7-E06B251C9678}"/>
                </a:ext>
              </a:extLst>
            </p:cNvPr>
            <p:cNvSpPr txBox="1">
              <a:spLocks noChangeArrowheads="1"/>
            </p:cNvSpPr>
            <p:nvPr>
              <p:custDataLst>
                <p:tags r:id="rId7"/>
              </p:custDataLst>
            </p:nvPr>
          </p:nvSpPr>
          <p:spPr bwMode="auto">
            <a:xfrm>
              <a:off x="2964" y="1828"/>
              <a:ext cx="2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1110</a:t>
              </a:r>
            </a:p>
          </p:txBody>
        </p:sp>
        <p:sp>
          <p:nvSpPr>
            <p:cNvPr id="45" name="Text Box 10">
              <a:extLst>
                <a:ext uri="{FF2B5EF4-FFF2-40B4-BE49-F238E27FC236}">
                  <a16:creationId xmlns:a16="http://schemas.microsoft.com/office/drawing/2014/main" id="{64EA367F-0210-2E46-986B-F0B63AF64E8F}"/>
                </a:ext>
              </a:extLst>
            </p:cNvPr>
            <p:cNvSpPr txBox="1">
              <a:spLocks noChangeArrowheads="1"/>
            </p:cNvSpPr>
            <p:nvPr>
              <p:custDataLst>
                <p:tags r:id="rId8"/>
              </p:custDataLst>
            </p:nvPr>
          </p:nvSpPr>
          <p:spPr bwMode="auto">
            <a:xfrm>
              <a:off x="2680" y="2242"/>
              <a:ext cx="2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dirty="0">
                  <a:latin typeface="Tahoma" pitchFamily="34" charset="0"/>
                </a:rPr>
                <a:t>1100</a:t>
              </a:r>
            </a:p>
          </p:txBody>
        </p:sp>
        <p:sp>
          <p:nvSpPr>
            <p:cNvPr id="46" name="Text Box 11">
              <a:extLst>
                <a:ext uri="{FF2B5EF4-FFF2-40B4-BE49-F238E27FC236}">
                  <a16:creationId xmlns:a16="http://schemas.microsoft.com/office/drawing/2014/main" id="{A3A6822A-38E9-BC41-8D8F-E3F4F620B078}"/>
                </a:ext>
              </a:extLst>
            </p:cNvPr>
            <p:cNvSpPr txBox="1">
              <a:spLocks noChangeArrowheads="1"/>
            </p:cNvSpPr>
            <p:nvPr>
              <p:custDataLst>
                <p:tags r:id="rId9"/>
              </p:custDataLst>
            </p:nvPr>
          </p:nvSpPr>
          <p:spPr bwMode="auto">
            <a:xfrm>
              <a:off x="2680" y="2521"/>
              <a:ext cx="2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1011</a:t>
              </a:r>
            </a:p>
          </p:txBody>
        </p:sp>
        <p:sp>
          <p:nvSpPr>
            <p:cNvPr id="47" name="Text Box 12">
              <a:extLst>
                <a:ext uri="{FF2B5EF4-FFF2-40B4-BE49-F238E27FC236}">
                  <a16:creationId xmlns:a16="http://schemas.microsoft.com/office/drawing/2014/main" id="{76CC09F5-156B-424E-9933-752193C7DF00}"/>
                </a:ext>
              </a:extLst>
            </p:cNvPr>
            <p:cNvSpPr txBox="1">
              <a:spLocks noChangeArrowheads="1"/>
            </p:cNvSpPr>
            <p:nvPr>
              <p:custDataLst>
                <p:tags r:id="rId10"/>
              </p:custDataLst>
            </p:nvPr>
          </p:nvSpPr>
          <p:spPr bwMode="auto">
            <a:xfrm>
              <a:off x="2803" y="2739"/>
              <a:ext cx="2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1010</a:t>
              </a:r>
            </a:p>
          </p:txBody>
        </p:sp>
        <p:sp>
          <p:nvSpPr>
            <p:cNvPr id="48" name="Text Box 13">
              <a:extLst>
                <a:ext uri="{FF2B5EF4-FFF2-40B4-BE49-F238E27FC236}">
                  <a16:creationId xmlns:a16="http://schemas.microsoft.com/office/drawing/2014/main" id="{1BBECABF-1961-7E40-9511-0613FD2E7490}"/>
                </a:ext>
              </a:extLst>
            </p:cNvPr>
            <p:cNvSpPr txBox="1">
              <a:spLocks noChangeArrowheads="1"/>
            </p:cNvSpPr>
            <p:nvPr>
              <p:custDataLst>
                <p:tags r:id="rId11"/>
              </p:custDataLst>
            </p:nvPr>
          </p:nvSpPr>
          <p:spPr bwMode="auto">
            <a:xfrm>
              <a:off x="3199" y="3131"/>
              <a:ext cx="2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1000</a:t>
              </a:r>
            </a:p>
          </p:txBody>
        </p:sp>
        <p:sp>
          <p:nvSpPr>
            <p:cNvPr id="49" name="Text Box 14">
              <a:extLst>
                <a:ext uri="{FF2B5EF4-FFF2-40B4-BE49-F238E27FC236}">
                  <a16:creationId xmlns:a16="http://schemas.microsoft.com/office/drawing/2014/main" id="{BB0A4A78-FF59-8245-94A3-43D4FFB1CF0D}"/>
                </a:ext>
              </a:extLst>
            </p:cNvPr>
            <p:cNvSpPr txBox="1">
              <a:spLocks noChangeArrowheads="1"/>
            </p:cNvSpPr>
            <p:nvPr>
              <p:custDataLst>
                <p:tags r:id="rId12"/>
              </p:custDataLst>
            </p:nvPr>
          </p:nvSpPr>
          <p:spPr bwMode="auto">
            <a:xfrm>
              <a:off x="3659" y="3131"/>
              <a:ext cx="2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0111</a:t>
              </a:r>
            </a:p>
          </p:txBody>
        </p:sp>
        <p:sp>
          <p:nvSpPr>
            <p:cNvPr id="50" name="Text Box 15">
              <a:extLst>
                <a:ext uri="{FF2B5EF4-FFF2-40B4-BE49-F238E27FC236}">
                  <a16:creationId xmlns:a16="http://schemas.microsoft.com/office/drawing/2014/main" id="{23CB4B38-D9DE-8547-A4A3-D889AFCDC21C}"/>
                </a:ext>
              </a:extLst>
            </p:cNvPr>
            <p:cNvSpPr txBox="1">
              <a:spLocks noChangeArrowheads="1"/>
            </p:cNvSpPr>
            <p:nvPr>
              <p:custDataLst>
                <p:tags r:id="rId13"/>
              </p:custDataLst>
            </p:nvPr>
          </p:nvSpPr>
          <p:spPr bwMode="auto">
            <a:xfrm>
              <a:off x="3918" y="2935"/>
              <a:ext cx="2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0110</a:t>
              </a:r>
            </a:p>
          </p:txBody>
        </p:sp>
        <p:sp>
          <p:nvSpPr>
            <p:cNvPr id="51" name="Text Box 16">
              <a:extLst>
                <a:ext uri="{FF2B5EF4-FFF2-40B4-BE49-F238E27FC236}">
                  <a16:creationId xmlns:a16="http://schemas.microsoft.com/office/drawing/2014/main" id="{B35F28E7-501A-9749-9CAE-6316ADB67DCC}"/>
                </a:ext>
              </a:extLst>
            </p:cNvPr>
            <p:cNvSpPr txBox="1">
              <a:spLocks noChangeArrowheads="1"/>
            </p:cNvSpPr>
            <p:nvPr>
              <p:custDataLst>
                <p:tags r:id="rId14"/>
              </p:custDataLst>
            </p:nvPr>
          </p:nvSpPr>
          <p:spPr bwMode="auto">
            <a:xfrm>
              <a:off x="4183" y="2521"/>
              <a:ext cx="2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0100</a:t>
              </a:r>
            </a:p>
          </p:txBody>
        </p:sp>
        <p:sp>
          <p:nvSpPr>
            <p:cNvPr id="52" name="Text Box 17">
              <a:extLst>
                <a:ext uri="{FF2B5EF4-FFF2-40B4-BE49-F238E27FC236}">
                  <a16:creationId xmlns:a16="http://schemas.microsoft.com/office/drawing/2014/main" id="{513775AF-489B-634D-B9F4-C330AB5ACEAE}"/>
                </a:ext>
              </a:extLst>
            </p:cNvPr>
            <p:cNvSpPr txBox="1">
              <a:spLocks noChangeArrowheads="1"/>
            </p:cNvSpPr>
            <p:nvPr>
              <p:custDataLst>
                <p:tags r:id="rId15"/>
              </p:custDataLst>
            </p:nvPr>
          </p:nvSpPr>
          <p:spPr bwMode="auto">
            <a:xfrm>
              <a:off x="4071" y="2024"/>
              <a:ext cx="2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0010</a:t>
              </a:r>
            </a:p>
          </p:txBody>
        </p:sp>
        <p:sp>
          <p:nvSpPr>
            <p:cNvPr id="53" name="Text Box 18">
              <a:extLst>
                <a:ext uri="{FF2B5EF4-FFF2-40B4-BE49-F238E27FC236}">
                  <a16:creationId xmlns:a16="http://schemas.microsoft.com/office/drawing/2014/main" id="{6BE33198-AA79-7A4D-AFC7-181F1F65D445}"/>
                </a:ext>
              </a:extLst>
            </p:cNvPr>
            <p:cNvSpPr txBox="1">
              <a:spLocks noChangeArrowheads="1"/>
            </p:cNvSpPr>
            <p:nvPr>
              <p:custDataLst>
                <p:tags r:id="rId16"/>
              </p:custDataLst>
            </p:nvPr>
          </p:nvSpPr>
          <p:spPr bwMode="auto">
            <a:xfrm>
              <a:off x="4071" y="2739"/>
              <a:ext cx="2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0101</a:t>
              </a:r>
            </a:p>
          </p:txBody>
        </p:sp>
        <p:sp>
          <p:nvSpPr>
            <p:cNvPr id="54" name="Text Box 19">
              <a:extLst>
                <a:ext uri="{FF2B5EF4-FFF2-40B4-BE49-F238E27FC236}">
                  <a16:creationId xmlns:a16="http://schemas.microsoft.com/office/drawing/2014/main" id="{08A73523-3AA0-C343-8518-46618B88FCB6}"/>
                </a:ext>
              </a:extLst>
            </p:cNvPr>
            <p:cNvSpPr txBox="1">
              <a:spLocks noChangeArrowheads="1"/>
            </p:cNvSpPr>
            <p:nvPr>
              <p:custDataLst>
                <p:tags r:id="rId17"/>
              </p:custDataLst>
            </p:nvPr>
          </p:nvSpPr>
          <p:spPr bwMode="auto">
            <a:xfrm>
              <a:off x="2964" y="2935"/>
              <a:ext cx="2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1001</a:t>
              </a:r>
            </a:p>
          </p:txBody>
        </p:sp>
        <p:sp>
          <p:nvSpPr>
            <p:cNvPr id="55" name="Text Box 20">
              <a:extLst>
                <a:ext uri="{FF2B5EF4-FFF2-40B4-BE49-F238E27FC236}">
                  <a16:creationId xmlns:a16="http://schemas.microsoft.com/office/drawing/2014/main" id="{B5B03F96-F82D-D24D-AA9F-ADCA3EC8211A}"/>
                </a:ext>
              </a:extLst>
            </p:cNvPr>
            <p:cNvSpPr txBox="1">
              <a:spLocks noChangeArrowheads="1"/>
            </p:cNvSpPr>
            <p:nvPr>
              <p:custDataLst>
                <p:tags r:id="rId18"/>
              </p:custDataLst>
            </p:nvPr>
          </p:nvSpPr>
          <p:spPr bwMode="auto">
            <a:xfrm>
              <a:off x="2803" y="2024"/>
              <a:ext cx="2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1101</a:t>
              </a:r>
            </a:p>
          </p:txBody>
        </p:sp>
        <p:sp>
          <p:nvSpPr>
            <p:cNvPr id="56" name="Text Box 21">
              <a:extLst>
                <a:ext uri="{FF2B5EF4-FFF2-40B4-BE49-F238E27FC236}">
                  <a16:creationId xmlns:a16="http://schemas.microsoft.com/office/drawing/2014/main" id="{9B396A45-FA4C-7A48-9D92-57A2C4BD32FD}"/>
                </a:ext>
              </a:extLst>
            </p:cNvPr>
            <p:cNvSpPr txBox="1">
              <a:spLocks noChangeArrowheads="1"/>
            </p:cNvSpPr>
            <p:nvPr>
              <p:custDataLst>
                <p:tags r:id="rId19"/>
              </p:custDataLst>
            </p:nvPr>
          </p:nvSpPr>
          <p:spPr bwMode="auto">
            <a:xfrm>
              <a:off x="3950" y="1413"/>
              <a:ext cx="71"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0</a:t>
              </a:r>
            </a:p>
          </p:txBody>
        </p:sp>
        <p:sp>
          <p:nvSpPr>
            <p:cNvPr id="57" name="Text Box 22">
              <a:extLst>
                <a:ext uri="{FF2B5EF4-FFF2-40B4-BE49-F238E27FC236}">
                  <a16:creationId xmlns:a16="http://schemas.microsoft.com/office/drawing/2014/main" id="{1AEBE073-5671-E343-8FC9-875304E3BD21}"/>
                </a:ext>
              </a:extLst>
            </p:cNvPr>
            <p:cNvSpPr txBox="1">
              <a:spLocks noChangeArrowheads="1"/>
            </p:cNvSpPr>
            <p:nvPr>
              <p:custDataLst>
                <p:tags r:id="rId20"/>
              </p:custDataLst>
            </p:nvPr>
          </p:nvSpPr>
          <p:spPr bwMode="auto">
            <a:xfrm>
              <a:off x="4249" y="1602"/>
              <a:ext cx="205"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+ 1</a:t>
              </a:r>
            </a:p>
          </p:txBody>
        </p:sp>
        <p:sp>
          <p:nvSpPr>
            <p:cNvPr id="58" name="Text Box 23">
              <a:extLst>
                <a:ext uri="{FF2B5EF4-FFF2-40B4-BE49-F238E27FC236}">
                  <a16:creationId xmlns:a16="http://schemas.microsoft.com/office/drawing/2014/main" id="{003C94DF-D507-0A40-963D-D3DDCC42A591}"/>
                </a:ext>
              </a:extLst>
            </p:cNvPr>
            <p:cNvSpPr txBox="1">
              <a:spLocks noChangeArrowheads="1"/>
            </p:cNvSpPr>
            <p:nvPr>
              <p:custDataLst>
                <p:tags r:id="rId21"/>
              </p:custDataLst>
            </p:nvPr>
          </p:nvSpPr>
          <p:spPr bwMode="auto">
            <a:xfrm>
              <a:off x="4459" y="1858"/>
              <a:ext cx="205"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+ 2</a:t>
              </a:r>
            </a:p>
          </p:txBody>
        </p:sp>
        <p:sp>
          <p:nvSpPr>
            <p:cNvPr id="59" name="Text Box 24">
              <a:extLst>
                <a:ext uri="{FF2B5EF4-FFF2-40B4-BE49-F238E27FC236}">
                  <a16:creationId xmlns:a16="http://schemas.microsoft.com/office/drawing/2014/main" id="{079116ED-6BEC-A94B-88B9-9F3C6B96419A}"/>
                </a:ext>
              </a:extLst>
            </p:cNvPr>
            <p:cNvSpPr txBox="1">
              <a:spLocks noChangeArrowheads="1"/>
            </p:cNvSpPr>
            <p:nvPr>
              <p:custDataLst>
                <p:tags r:id="rId22"/>
              </p:custDataLst>
            </p:nvPr>
          </p:nvSpPr>
          <p:spPr bwMode="auto">
            <a:xfrm>
              <a:off x="4549" y="2165"/>
              <a:ext cx="205"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+ 3</a:t>
              </a:r>
            </a:p>
          </p:txBody>
        </p:sp>
        <p:sp>
          <p:nvSpPr>
            <p:cNvPr id="60" name="Text Box 25">
              <a:extLst>
                <a:ext uri="{FF2B5EF4-FFF2-40B4-BE49-F238E27FC236}">
                  <a16:creationId xmlns:a16="http://schemas.microsoft.com/office/drawing/2014/main" id="{D2379942-79F4-C244-9DF4-A0DE49D7DFBF}"/>
                </a:ext>
              </a:extLst>
            </p:cNvPr>
            <p:cNvSpPr txBox="1">
              <a:spLocks noChangeArrowheads="1"/>
            </p:cNvSpPr>
            <p:nvPr>
              <p:custDataLst>
                <p:tags r:id="rId23"/>
              </p:custDataLst>
            </p:nvPr>
          </p:nvSpPr>
          <p:spPr bwMode="auto">
            <a:xfrm>
              <a:off x="4547" y="2577"/>
              <a:ext cx="205"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+ 4</a:t>
              </a:r>
            </a:p>
          </p:txBody>
        </p:sp>
        <p:sp>
          <p:nvSpPr>
            <p:cNvPr id="61" name="Text Box 26">
              <a:extLst>
                <a:ext uri="{FF2B5EF4-FFF2-40B4-BE49-F238E27FC236}">
                  <a16:creationId xmlns:a16="http://schemas.microsoft.com/office/drawing/2014/main" id="{A46FEE29-F366-074F-897E-CB8B1D9BB032}"/>
                </a:ext>
              </a:extLst>
            </p:cNvPr>
            <p:cNvSpPr txBox="1">
              <a:spLocks noChangeArrowheads="1"/>
            </p:cNvSpPr>
            <p:nvPr>
              <p:custDataLst>
                <p:tags r:id="rId24"/>
              </p:custDataLst>
            </p:nvPr>
          </p:nvSpPr>
          <p:spPr bwMode="auto">
            <a:xfrm>
              <a:off x="4444" y="2909"/>
              <a:ext cx="205"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+ 5</a:t>
              </a:r>
            </a:p>
          </p:txBody>
        </p:sp>
        <p:sp>
          <p:nvSpPr>
            <p:cNvPr id="62" name="Text Box 27">
              <a:extLst>
                <a:ext uri="{FF2B5EF4-FFF2-40B4-BE49-F238E27FC236}">
                  <a16:creationId xmlns:a16="http://schemas.microsoft.com/office/drawing/2014/main" id="{871CB724-EAC0-0F48-AF8E-468661F1C16B}"/>
                </a:ext>
              </a:extLst>
            </p:cNvPr>
            <p:cNvSpPr txBox="1">
              <a:spLocks noChangeArrowheads="1"/>
            </p:cNvSpPr>
            <p:nvPr>
              <p:custDataLst>
                <p:tags r:id="rId25"/>
              </p:custDataLst>
            </p:nvPr>
          </p:nvSpPr>
          <p:spPr bwMode="auto">
            <a:xfrm>
              <a:off x="4227" y="3187"/>
              <a:ext cx="205"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+ 6</a:t>
              </a:r>
            </a:p>
          </p:txBody>
        </p:sp>
        <p:sp>
          <p:nvSpPr>
            <p:cNvPr id="63" name="Text Box 28">
              <a:extLst>
                <a:ext uri="{FF2B5EF4-FFF2-40B4-BE49-F238E27FC236}">
                  <a16:creationId xmlns:a16="http://schemas.microsoft.com/office/drawing/2014/main" id="{71F2DE11-0E26-7E48-B4A3-81656F935E35}"/>
                </a:ext>
              </a:extLst>
            </p:cNvPr>
            <p:cNvSpPr txBox="1">
              <a:spLocks noChangeArrowheads="1"/>
            </p:cNvSpPr>
            <p:nvPr>
              <p:custDataLst>
                <p:tags r:id="rId26"/>
              </p:custDataLst>
            </p:nvPr>
          </p:nvSpPr>
          <p:spPr bwMode="auto">
            <a:xfrm>
              <a:off x="3874" y="3377"/>
              <a:ext cx="205"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+ 7</a:t>
              </a:r>
            </a:p>
          </p:txBody>
        </p:sp>
        <p:sp>
          <p:nvSpPr>
            <p:cNvPr id="64" name="Text Box 29">
              <a:extLst>
                <a:ext uri="{FF2B5EF4-FFF2-40B4-BE49-F238E27FC236}">
                  <a16:creationId xmlns:a16="http://schemas.microsoft.com/office/drawing/2014/main" id="{7D67824E-730A-AA4F-BAD8-12378FA70937}"/>
                </a:ext>
              </a:extLst>
            </p:cNvPr>
            <p:cNvSpPr txBox="1">
              <a:spLocks noChangeArrowheads="1"/>
            </p:cNvSpPr>
            <p:nvPr>
              <p:custDataLst>
                <p:tags r:id="rId27"/>
              </p:custDataLst>
            </p:nvPr>
          </p:nvSpPr>
          <p:spPr bwMode="auto">
            <a:xfrm>
              <a:off x="3044" y="3377"/>
              <a:ext cx="1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 8</a:t>
              </a:r>
            </a:p>
          </p:txBody>
        </p:sp>
        <p:sp>
          <p:nvSpPr>
            <p:cNvPr id="65" name="Text Box 30">
              <a:extLst>
                <a:ext uri="{FF2B5EF4-FFF2-40B4-BE49-F238E27FC236}">
                  <a16:creationId xmlns:a16="http://schemas.microsoft.com/office/drawing/2014/main" id="{1300FB94-77CB-1F49-9548-08ECA901A205}"/>
                </a:ext>
              </a:extLst>
            </p:cNvPr>
            <p:cNvSpPr txBox="1">
              <a:spLocks noChangeArrowheads="1"/>
            </p:cNvSpPr>
            <p:nvPr>
              <p:custDataLst>
                <p:tags r:id="rId28"/>
              </p:custDataLst>
            </p:nvPr>
          </p:nvSpPr>
          <p:spPr bwMode="auto">
            <a:xfrm>
              <a:off x="2708" y="3187"/>
              <a:ext cx="1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 7</a:t>
              </a:r>
            </a:p>
          </p:txBody>
        </p:sp>
        <p:sp>
          <p:nvSpPr>
            <p:cNvPr id="66" name="Text Box 31">
              <a:extLst>
                <a:ext uri="{FF2B5EF4-FFF2-40B4-BE49-F238E27FC236}">
                  <a16:creationId xmlns:a16="http://schemas.microsoft.com/office/drawing/2014/main" id="{DC00478F-D010-0B42-AD41-70AD3DEF79B3}"/>
                </a:ext>
              </a:extLst>
            </p:cNvPr>
            <p:cNvSpPr txBox="1">
              <a:spLocks noChangeArrowheads="1"/>
            </p:cNvSpPr>
            <p:nvPr>
              <p:custDataLst>
                <p:tags r:id="rId29"/>
              </p:custDataLst>
            </p:nvPr>
          </p:nvSpPr>
          <p:spPr bwMode="auto">
            <a:xfrm>
              <a:off x="2500" y="2909"/>
              <a:ext cx="1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dirty="0">
                  <a:latin typeface="Tahoma" pitchFamily="34" charset="0"/>
                </a:rPr>
                <a:t>– 6</a:t>
              </a:r>
            </a:p>
          </p:txBody>
        </p:sp>
        <p:sp>
          <p:nvSpPr>
            <p:cNvPr id="67" name="Text Box 32">
              <a:extLst>
                <a:ext uri="{FF2B5EF4-FFF2-40B4-BE49-F238E27FC236}">
                  <a16:creationId xmlns:a16="http://schemas.microsoft.com/office/drawing/2014/main" id="{CA509E57-9CB1-134E-A68F-B3A862A12F0D}"/>
                </a:ext>
              </a:extLst>
            </p:cNvPr>
            <p:cNvSpPr txBox="1">
              <a:spLocks noChangeArrowheads="1"/>
            </p:cNvSpPr>
            <p:nvPr>
              <p:custDataLst>
                <p:tags r:id="rId30"/>
              </p:custDataLst>
            </p:nvPr>
          </p:nvSpPr>
          <p:spPr bwMode="auto">
            <a:xfrm>
              <a:off x="2397" y="2577"/>
              <a:ext cx="1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 5</a:t>
              </a:r>
            </a:p>
          </p:txBody>
        </p:sp>
        <p:sp>
          <p:nvSpPr>
            <p:cNvPr id="68" name="Text Box 33">
              <a:extLst>
                <a:ext uri="{FF2B5EF4-FFF2-40B4-BE49-F238E27FC236}">
                  <a16:creationId xmlns:a16="http://schemas.microsoft.com/office/drawing/2014/main" id="{30072F5C-EAF7-2946-9910-6E69D15BA5A7}"/>
                </a:ext>
              </a:extLst>
            </p:cNvPr>
            <p:cNvSpPr txBox="1">
              <a:spLocks noChangeArrowheads="1"/>
            </p:cNvSpPr>
            <p:nvPr>
              <p:custDataLst>
                <p:tags r:id="rId31"/>
              </p:custDataLst>
            </p:nvPr>
          </p:nvSpPr>
          <p:spPr bwMode="auto">
            <a:xfrm>
              <a:off x="2366" y="2165"/>
              <a:ext cx="1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 4</a:t>
              </a:r>
            </a:p>
          </p:txBody>
        </p:sp>
        <p:sp>
          <p:nvSpPr>
            <p:cNvPr id="69" name="Text Box 34">
              <a:extLst>
                <a:ext uri="{FF2B5EF4-FFF2-40B4-BE49-F238E27FC236}">
                  <a16:creationId xmlns:a16="http://schemas.microsoft.com/office/drawing/2014/main" id="{3E088758-5EC2-AB4B-BD3A-93698ACB77C7}"/>
                </a:ext>
              </a:extLst>
            </p:cNvPr>
            <p:cNvSpPr txBox="1">
              <a:spLocks noChangeArrowheads="1"/>
            </p:cNvSpPr>
            <p:nvPr>
              <p:custDataLst>
                <p:tags r:id="rId32"/>
              </p:custDataLst>
            </p:nvPr>
          </p:nvSpPr>
          <p:spPr bwMode="auto">
            <a:xfrm>
              <a:off x="2480" y="1858"/>
              <a:ext cx="1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 3</a:t>
              </a:r>
            </a:p>
          </p:txBody>
        </p:sp>
        <p:sp>
          <p:nvSpPr>
            <p:cNvPr id="70" name="Text Box 35">
              <a:extLst>
                <a:ext uri="{FF2B5EF4-FFF2-40B4-BE49-F238E27FC236}">
                  <a16:creationId xmlns:a16="http://schemas.microsoft.com/office/drawing/2014/main" id="{9112CB2C-1F9E-3149-B17A-44E2A32506FA}"/>
                </a:ext>
              </a:extLst>
            </p:cNvPr>
            <p:cNvSpPr txBox="1">
              <a:spLocks noChangeArrowheads="1"/>
            </p:cNvSpPr>
            <p:nvPr>
              <p:custDataLst>
                <p:tags r:id="rId33"/>
              </p:custDataLst>
            </p:nvPr>
          </p:nvSpPr>
          <p:spPr bwMode="auto">
            <a:xfrm>
              <a:off x="2687" y="1602"/>
              <a:ext cx="1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 2</a:t>
              </a:r>
            </a:p>
          </p:txBody>
        </p:sp>
        <p:sp>
          <p:nvSpPr>
            <p:cNvPr id="71" name="Text Box 36">
              <a:extLst>
                <a:ext uri="{FF2B5EF4-FFF2-40B4-BE49-F238E27FC236}">
                  <a16:creationId xmlns:a16="http://schemas.microsoft.com/office/drawing/2014/main" id="{F4DA3E32-359B-C34D-ACB6-8EA8A21BD6A5}"/>
                </a:ext>
              </a:extLst>
            </p:cNvPr>
            <p:cNvSpPr txBox="1">
              <a:spLocks noChangeArrowheads="1"/>
            </p:cNvSpPr>
            <p:nvPr>
              <p:custDataLst>
                <p:tags r:id="rId34"/>
              </p:custDataLst>
            </p:nvPr>
          </p:nvSpPr>
          <p:spPr bwMode="auto">
            <a:xfrm>
              <a:off x="3019" y="1413"/>
              <a:ext cx="182" cy="155"/>
            </a:xfrm>
            <a:prstGeom prst="rect">
              <a:avLst/>
            </a:prstGeom>
            <a:noFill/>
            <a:ln w="9525">
              <a:noFill/>
              <a:miter lim="800000"/>
              <a:headEnd/>
              <a:tailEnd/>
            </a:ln>
          </p:spPr>
          <p:txBody>
            <a:bodyPr wrap="none" lIns="0" tIns="0" rIns="0" bIns="0">
              <a:prstTxWarp prst="textNoShape">
                <a:avLst/>
              </a:prstTxWarp>
              <a:spAutoFit/>
            </a:bodyPr>
            <a:lstStyle/>
            <a:p>
              <a:pPr hangingPunct="1">
                <a:lnSpc>
                  <a:spcPts val="1900"/>
                </a:lnSpc>
                <a:tabLst>
                  <a:tab pos="0" algn="l"/>
                </a:tabLst>
              </a:pPr>
              <a:r>
                <a:rPr lang="en-US" sz="1600" b="0">
                  <a:latin typeface="Tahoma" pitchFamily="34" charset="0"/>
                </a:rPr>
                <a:t>– 1</a:t>
              </a:r>
            </a:p>
          </p:txBody>
        </p:sp>
      </p:grpSp>
      <p:sp>
        <p:nvSpPr>
          <p:cNvPr id="72" name="TextBox 71">
            <a:extLst>
              <a:ext uri="{FF2B5EF4-FFF2-40B4-BE49-F238E27FC236}">
                <a16:creationId xmlns:a16="http://schemas.microsoft.com/office/drawing/2014/main" id="{7AFCD2B7-E733-6645-8107-ECE7A3967067}"/>
              </a:ext>
            </a:extLst>
          </p:cNvPr>
          <p:cNvSpPr txBox="1"/>
          <p:nvPr/>
        </p:nvSpPr>
        <p:spPr>
          <a:xfrm>
            <a:off x="9070933" y="1980392"/>
            <a:ext cx="1463040" cy="713232"/>
          </a:xfrm>
          <a:prstGeom prst="rect">
            <a:avLst/>
          </a:prstGeom>
          <a:noFill/>
        </p:spPr>
        <p:txBody>
          <a:bodyPr wrap="square" rtlCol="0">
            <a:normAutofit/>
          </a:bodyPr>
          <a:lstStyle/>
          <a:p>
            <a:pPr algn="ctr"/>
            <a:r>
              <a:rPr lang="en-US" b="1" dirty="0">
                <a:latin typeface="Calibri" pitchFamily="34" charset="0"/>
              </a:rPr>
              <a:t>Two’s </a:t>
            </a:r>
            <a:br>
              <a:rPr lang="en-US" b="1" dirty="0">
                <a:latin typeface="Calibri" pitchFamily="34" charset="0"/>
              </a:rPr>
            </a:br>
            <a:r>
              <a:rPr lang="en-US" b="1" dirty="0">
                <a:latin typeface="Calibri" pitchFamily="34" charset="0"/>
              </a:rPr>
              <a:t>Complement</a:t>
            </a:r>
          </a:p>
        </p:txBody>
      </p:sp>
      <p:grpSp>
        <p:nvGrpSpPr>
          <p:cNvPr id="73" name="Group 72">
            <a:extLst>
              <a:ext uri="{FF2B5EF4-FFF2-40B4-BE49-F238E27FC236}">
                <a16:creationId xmlns:a16="http://schemas.microsoft.com/office/drawing/2014/main" id="{C48164D6-DB95-B646-A085-8B08E0CE9F7C}"/>
              </a:ext>
            </a:extLst>
          </p:cNvPr>
          <p:cNvGrpSpPr/>
          <p:nvPr/>
        </p:nvGrpSpPr>
        <p:grpSpPr>
          <a:xfrm>
            <a:off x="7773587" y="4616865"/>
            <a:ext cx="4100839" cy="1996048"/>
            <a:chOff x="6210250" y="837701"/>
            <a:chExt cx="4100839" cy="1847040"/>
          </a:xfrm>
        </p:grpSpPr>
        <p:sp>
          <p:nvSpPr>
            <p:cNvPr id="74" name="TextBox 73">
              <a:extLst>
                <a:ext uri="{FF2B5EF4-FFF2-40B4-BE49-F238E27FC236}">
                  <a16:creationId xmlns:a16="http://schemas.microsoft.com/office/drawing/2014/main" id="{5C4590AA-4D4D-C54E-AC98-9E402E153964}"/>
                </a:ext>
              </a:extLst>
            </p:cNvPr>
            <p:cNvSpPr txBox="1"/>
            <p:nvPr/>
          </p:nvSpPr>
          <p:spPr>
            <a:xfrm>
              <a:off x="6210250" y="1484412"/>
              <a:ext cx="4100839" cy="1200329"/>
            </a:xfrm>
            <a:prstGeom prst="rect">
              <a:avLst/>
            </a:prstGeom>
            <a:noFill/>
            <a:ln w="28575">
              <a:solidFill>
                <a:schemeClr val="accent1"/>
              </a:solidFill>
            </a:ln>
          </p:spPr>
          <p:txBody>
            <a:bodyPr wrap="square" rtlCol="0">
              <a:spAutoFit/>
            </a:bodyPr>
            <a:lstStyle/>
            <a:p>
              <a:r>
                <a:rPr lang="en-US" sz="2400" b="1" dirty="0">
                  <a:solidFill>
                    <a:srgbClr val="FF0000"/>
                  </a:solidFill>
                </a:rPr>
                <a:t>Overflow: </a:t>
              </a:r>
              <a:r>
                <a:rPr lang="en-US" sz="2400" dirty="0"/>
                <a:t>Occurs when an arithmetic result is beyond the min or max limits</a:t>
              </a:r>
            </a:p>
          </p:txBody>
        </p:sp>
        <p:cxnSp>
          <p:nvCxnSpPr>
            <p:cNvPr id="75" name="Straight Arrow Connector 74">
              <a:extLst>
                <a:ext uri="{FF2B5EF4-FFF2-40B4-BE49-F238E27FC236}">
                  <a16:creationId xmlns:a16="http://schemas.microsoft.com/office/drawing/2014/main" id="{EBF9D723-FFCC-564F-9DDE-757A4F5617FE}"/>
                </a:ext>
              </a:extLst>
            </p:cNvPr>
            <p:cNvCxnSpPr>
              <a:cxnSpLocks/>
            </p:cNvCxnSpPr>
            <p:nvPr/>
          </p:nvCxnSpPr>
          <p:spPr>
            <a:xfrm flipH="1" flipV="1">
              <a:off x="8113037" y="837701"/>
              <a:ext cx="1" cy="64671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grpSp>
      <p:sp>
        <p:nvSpPr>
          <p:cNvPr id="77" name="TextBox 76">
            <a:extLst>
              <a:ext uri="{FF2B5EF4-FFF2-40B4-BE49-F238E27FC236}">
                <a16:creationId xmlns:a16="http://schemas.microsoft.com/office/drawing/2014/main" id="{5341BDD5-1EB0-6040-A83C-4EAADB44E538}"/>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 name="TextBox 3">
            <a:extLst>
              <a:ext uri="{FF2B5EF4-FFF2-40B4-BE49-F238E27FC236}">
                <a16:creationId xmlns:a16="http://schemas.microsoft.com/office/drawing/2014/main" id="{AD32540F-791E-64DE-B2B4-735A46130C30}"/>
              </a:ext>
            </a:extLst>
          </p:cNvPr>
          <p:cNvSpPr txBox="1"/>
          <p:nvPr/>
        </p:nvSpPr>
        <p:spPr>
          <a:xfrm>
            <a:off x="317574" y="5589133"/>
            <a:ext cx="6821265" cy="830997"/>
          </a:xfrm>
          <a:prstGeom prst="rect">
            <a:avLst/>
          </a:prstGeom>
          <a:solidFill>
            <a:schemeClr val="accent4">
              <a:lumMod val="20000"/>
              <a:lumOff val="80000"/>
            </a:schemeClr>
          </a:solidFill>
          <a:ln>
            <a:solidFill>
              <a:schemeClr val="accent1"/>
            </a:solidFill>
          </a:ln>
        </p:spPr>
        <p:txBody>
          <a:bodyPr wrap="square" rtlCol="0">
            <a:spAutoFit/>
          </a:bodyPr>
          <a:lstStyle/>
          <a:p>
            <a:pPr algn="ctr" eaLnBrk="0" fontAlgn="base" hangingPunct="0">
              <a:spcBef>
                <a:spcPct val="0"/>
              </a:spcBef>
              <a:spcAft>
                <a:spcPct val="0"/>
              </a:spcAft>
            </a:pPr>
            <a:r>
              <a:rPr lang="en-US" sz="2400" b="1" dirty="0">
                <a:solidFill>
                  <a:srgbClr val="0070C0"/>
                </a:solidFill>
                <a:latin typeface="Calibri" panose="020F0502020204030204" pitchFamily="34" charset="0"/>
                <a:ea typeface="Roboto" charset="0"/>
                <a:cs typeface="Calibri" panose="020F0502020204030204" pitchFamily="34" charset="0"/>
              </a:rPr>
              <a:t>signed numbers: </a:t>
            </a:r>
            <a:r>
              <a:rPr lang="en-US" sz="2400" b="1" dirty="0">
                <a:solidFill>
                  <a:srgbClr val="7030A0"/>
                </a:solidFill>
                <a:latin typeface="Calibri" panose="020F0502020204030204" pitchFamily="34" charset="0"/>
                <a:ea typeface="Roboto" charset="0"/>
                <a:cs typeface="Calibri" panose="020F0502020204030204" pitchFamily="34" charset="0"/>
              </a:rPr>
              <a:t>overflow occurs if </a:t>
            </a:r>
          </a:p>
          <a:p>
            <a:pPr algn="ctr" eaLnBrk="0" fontAlgn="base" hangingPunct="0">
              <a:spcBef>
                <a:spcPct val="0"/>
              </a:spcBef>
              <a:spcAft>
                <a:spcPct val="0"/>
              </a:spcAft>
            </a:pPr>
            <a:r>
              <a:rPr lang="en-US" sz="2400" dirty="0">
                <a:solidFill>
                  <a:srgbClr val="C00000"/>
                </a:solidFill>
                <a:latin typeface="Calibri" panose="020F0502020204030204" pitchFamily="34" charset="0"/>
                <a:ea typeface="Roboto" charset="0"/>
                <a:cs typeface="Calibri" panose="020F0502020204030204" pitchFamily="34" charset="0"/>
              </a:rPr>
              <a:t>operands have same sign</a:t>
            </a:r>
            <a:r>
              <a:rPr lang="en-US" sz="2400" dirty="0">
                <a:solidFill>
                  <a:srgbClr val="0070C0"/>
                </a:solidFill>
                <a:latin typeface="Calibri" panose="020F0502020204030204" pitchFamily="34" charset="0"/>
                <a:ea typeface="Roboto" charset="0"/>
                <a:cs typeface="Calibri" panose="020F0502020204030204" pitchFamily="34" charset="0"/>
              </a:rPr>
              <a:t> and </a:t>
            </a:r>
            <a:r>
              <a:rPr lang="en-US" sz="2400" dirty="0">
                <a:solidFill>
                  <a:srgbClr val="2C895B"/>
                </a:solidFill>
                <a:latin typeface="Calibri" panose="020F0502020204030204" pitchFamily="34" charset="0"/>
                <a:ea typeface="Roboto" charset="0"/>
                <a:cs typeface="Calibri" panose="020F0502020204030204" pitchFamily="34" charset="0"/>
              </a:rPr>
              <a:t>result’s sign is different</a:t>
            </a:r>
          </a:p>
        </p:txBody>
      </p:sp>
    </p:spTree>
    <p:extLst>
      <p:ext uri="{BB962C8B-B14F-4D97-AF65-F5344CB8AC3E}">
        <p14:creationId xmlns:p14="http://schemas.microsoft.com/office/powerpoint/2010/main" val="199861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77" grpId="0"/>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28B8720-C364-2E4B-87F6-12979326915F}"/>
                  </a:ext>
                </a:extLst>
              </p:cNvPr>
              <p:cNvSpPr>
                <a:spLocks noGrp="1"/>
              </p:cNvSpPr>
              <p:nvPr>
                <p:ph sz="quarter" idx="15"/>
              </p:nvPr>
            </p:nvSpPr>
            <p:spPr>
              <a:xfrm>
                <a:off x="136240" y="1003963"/>
                <a:ext cx="11886404" cy="5126016"/>
              </a:xfrm>
              <a:solidFill>
                <a:schemeClr val="accent4">
                  <a:lumMod val="20000"/>
                  <a:lumOff val="80000"/>
                </a:schemeClr>
              </a:solidFill>
              <a:ln>
                <a:solidFill>
                  <a:schemeClr val="accent1"/>
                </a:solidFill>
              </a:ln>
            </p:spPr>
            <p:txBody>
              <a:bodyPr/>
              <a:lstStyle/>
              <a:p>
                <a:r>
                  <a:rPr lang="en-US" sz="2000" dirty="0"/>
                  <a:t>Sometimes you need to work with integers encoded with different number of bits</a:t>
                </a:r>
              </a:p>
              <a:p>
                <a:pPr marL="0" indent="0">
                  <a:buNone/>
                </a:pPr>
                <a:r>
                  <a:rPr lang="en-US" sz="2000" dirty="0"/>
                  <a:t>	</a:t>
                </a:r>
                <a:r>
                  <a:rPr lang="en-US" sz="2000" b="1" dirty="0"/>
                  <a:t> 8 bits (char)  </a:t>
                </a:r>
                <a:r>
                  <a:rPr lang="en-US" sz="2000" dirty="0"/>
                  <a:t>-&gt; (16 bits) </a:t>
                </a:r>
                <a:r>
                  <a:rPr lang="en-US" sz="2000" b="1" dirty="0">
                    <a:latin typeface="Consolas" panose="020B0609020204030204" pitchFamily="49" charset="0"/>
                    <a:cs typeface="Consolas" panose="020B0609020204030204" pitchFamily="49" charset="0"/>
                  </a:rPr>
                  <a:t>short</a:t>
                </a:r>
                <a:r>
                  <a:rPr lang="en-US" sz="2000" dirty="0"/>
                  <a:t> -&gt; (32 bits) </a:t>
                </a:r>
                <a:r>
                  <a:rPr lang="en-US" sz="2000" b="1" dirty="0">
                    <a:latin typeface="Consolas" panose="020B0609020204030204" pitchFamily="49" charset="0"/>
                    <a:cs typeface="Consolas" panose="020B0609020204030204" pitchFamily="49" charset="0"/>
                  </a:rPr>
                  <a:t>int</a:t>
                </a:r>
                <a:endParaRPr lang="en-US" sz="2000" dirty="0"/>
              </a:p>
              <a:p>
                <a:r>
                  <a:rPr lang="en-US" sz="2000" b="1" dirty="0"/>
                  <a:t>Sign extension increases the number of bits: </a:t>
                </a:r>
                <a14:m>
                  <m:oMath xmlns:m="http://schemas.openxmlformats.org/officeDocument/2006/math">
                    <m:r>
                      <a:rPr lang="en-US" sz="2000" b="1" i="1" smtClean="0">
                        <a:latin typeface="Cambria Math" panose="02040503050406030204" pitchFamily="18" charset="0"/>
                      </a:rPr>
                      <m:t>𝒏</m:t>
                    </m:r>
                  </m:oMath>
                </a14:m>
                <a:r>
                  <a:rPr lang="en-US" sz="2000" b="1" dirty="0"/>
                  <a:t>-bit </a:t>
                </a:r>
                <a:r>
                  <a:rPr lang="en-US" sz="2000" dirty="0"/>
                  <a:t>wide signed integer </a:t>
                </a:r>
                <a14:m>
                  <m:oMath xmlns:m="http://schemas.openxmlformats.org/officeDocument/2006/math">
                    <m:r>
                      <m:rPr>
                        <m:sty m:val="p"/>
                      </m:rPr>
                      <a:rPr lang="en-US" sz="2000" dirty="0">
                        <a:latin typeface="Cambria Math" panose="02040503050406030204" pitchFamily="18" charset="0"/>
                      </a:rPr>
                      <m:t>X</m:t>
                    </m:r>
                  </m:oMath>
                </a14:m>
                <a:r>
                  <a:rPr lang="en-US" sz="2000" dirty="0"/>
                  <a:t>, </a:t>
                </a:r>
                <a:r>
                  <a:rPr lang="en-US" sz="2000" b="1" i="1" dirty="0">
                    <a:solidFill>
                      <a:srgbClr val="FF0000"/>
                    </a:solidFill>
                  </a:rPr>
                  <a:t>EXPANDS</a:t>
                </a:r>
                <a:r>
                  <a:rPr lang="en-US" sz="2000" dirty="0"/>
                  <a:t> to a </a:t>
                </a:r>
                <a:r>
                  <a:rPr lang="en-US" sz="2000" b="1" i="1" dirty="0">
                    <a:solidFill>
                      <a:srgbClr val="FF0000"/>
                    </a:solidFill>
                  </a:rPr>
                  <a:t>wider</a:t>
                </a:r>
                <a:r>
                  <a:rPr lang="en-US" sz="2000" dirty="0"/>
                  <a:t> n</a:t>
                </a:r>
                <a14:m>
                  <m:oMath xmlns:m="http://schemas.openxmlformats.org/officeDocument/2006/math">
                    <m:r>
                      <m:rPr>
                        <m:nor/>
                      </m:rPr>
                      <a:rPr lang="en-US" sz="2000" dirty="0">
                        <a:solidFill>
                          <a:srgbClr val="0070C0"/>
                        </a:solidFill>
                      </a:rPr>
                      <m:t>−</m:t>
                    </m:r>
                    <m:r>
                      <m:rPr>
                        <m:nor/>
                      </m:rPr>
                      <a:rPr lang="en-US" sz="2000" dirty="0">
                        <a:solidFill>
                          <a:srgbClr val="0070C0"/>
                        </a:solidFill>
                      </a:rPr>
                      <m:t>bit</m:t>
                    </m:r>
                  </m:oMath>
                </a14:m>
                <a:r>
                  <a:rPr lang="en-US" sz="2000" dirty="0">
                    <a:solidFill>
                      <a:srgbClr val="0070C0"/>
                    </a:solidFill>
                  </a:rPr>
                  <a:t> </a:t>
                </a:r>
                <a:r>
                  <a:rPr lang="en-US" sz="2000" dirty="0"/>
                  <a:t>+ </a:t>
                </a:r>
                <a14:m>
                  <m:oMath xmlns:m="http://schemas.openxmlformats.org/officeDocument/2006/math">
                    <m:r>
                      <a:rPr lang="en-US" sz="2000" i="1" dirty="0" smtClean="0">
                        <a:solidFill>
                          <a:srgbClr val="00B050"/>
                        </a:solidFill>
                        <a:latin typeface="Cambria Math" panose="02040503050406030204" pitchFamily="18" charset="0"/>
                      </a:rPr>
                      <m:t>𝑘</m:t>
                    </m:r>
                  </m:oMath>
                </a14:m>
                <a:r>
                  <a:rPr lang="en-US" sz="2000" dirty="0"/>
                  <a:t>-bit signed integer </a:t>
                </a:r>
                <a14:m>
                  <m:oMath xmlns:m="http://schemas.openxmlformats.org/officeDocument/2006/math">
                    <m:r>
                      <m:rPr>
                        <m:sty m:val="p"/>
                      </m:rPr>
                      <a:rPr lang="en-US" sz="2000">
                        <a:latin typeface="Cambria Math" panose="02040503050406030204" pitchFamily="18" charset="0"/>
                      </a:rPr>
                      <m:t>X</m:t>
                    </m:r>
                    <m:r>
                      <a:rPr lang="en-US" sz="2000">
                        <a:latin typeface="Cambria Math" panose="02040503050406030204" pitchFamily="18" charset="0"/>
                      </a:rPr>
                      <m:t>′</m:t>
                    </m:r>
                  </m:oMath>
                </a14:m>
                <a:r>
                  <a:rPr lang="en-US" sz="2000" dirty="0"/>
                  <a:t> where </a:t>
                </a:r>
                <a:r>
                  <a:rPr lang="en-US" sz="2000" i="1" dirty="0">
                    <a:solidFill>
                      <a:srgbClr val="FF0000"/>
                    </a:solidFill>
                  </a:rPr>
                  <a:t>both have the same value</a:t>
                </a:r>
                <a:endParaRPr lang="en-US" sz="2000" dirty="0">
                  <a:solidFill>
                    <a:srgbClr val="FF0000"/>
                  </a:solidFill>
                </a:endParaRPr>
              </a:p>
              <a:p>
                <a:pPr marL="0" indent="0">
                  <a:buNone/>
                </a:pPr>
                <a:r>
                  <a:rPr lang="en-US" sz="2000" b="1" dirty="0">
                    <a:solidFill>
                      <a:srgbClr val="0070C0"/>
                    </a:solidFill>
                  </a:rPr>
                  <a:t>Unsigned</a:t>
                </a:r>
                <a:r>
                  <a:rPr lang="en-US" sz="2000" dirty="0"/>
                  <a:t> </a:t>
                </a:r>
              </a:p>
              <a:p>
                <a:r>
                  <a:rPr lang="en-US" sz="2000" dirty="0"/>
                  <a:t>Just add leading zeroes to the left side</a:t>
                </a:r>
              </a:p>
              <a:p>
                <a:pPr marL="0" indent="0">
                  <a:buNone/>
                </a:pPr>
                <a:r>
                  <a:rPr lang="en-US" sz="2000" b="1" dirty="0">
                    <a:solidFill>
                      <a:srgbClr val="0070C0"/>
                    </a:solidFill>
                  </a:rPr>
                  <a:t>Two’s Complement Signed:</a:t>
                </a:r>
              </a:p>
              <a:p>
                <a:r>
                  <a:rPr lang="en-US" sz="2000" dirty="0">
                    <a:solidFill>
                      <a:schemeClr val="accent1"/>
                    </a:solidFill>
                  </a:rPr>
                  <a:t>If positive</a:t>
                </a:r>
                <a:r>
                  <a:rPr lang="en-US" sz="2000" dirty="0"/>
                  <a:t>, add leading </a:t>
                </a:r>
                <a:r>
                  <a:rPr lang="en-US" sz="2000" dirty="0">
                    <a:solidFill>
                      <a:schemeClr val="accent1"/>
                    </a:solidFill>
                  </a:rPr>
                  <a:t>zeroes on the left</a:t>
                </a:r>
              </a:p>
              <a:p>
                <a:pPr lvl="1"/>
                <a:r>
                  <a:rPr lang="en-US" sz="2000" dirty="0"/>
                  <a:t>Observe: Positive stay positive</a:t>
                </a:r>
              </a:p>
              <a:p>
                <a:r>
                  <a:rPr lang="en-US" sz="2000" dirty="0">
                    <a:solidFill>
                      <a:schemeClr val="accent1"/>
                    </a:solidFill>
                  </a:rPr>
                  <a:t>If negative</a:t>
                </a:r>
                <a:r>
                  <a:rPr lang="en-US" sz="2000" dirty="0"/>
                  <a:t>, add </a:t>
                </a:r>
                <a:r>
                  <a:rPr lang="en-US" sz="2000" dirty="0">
                    <a:solidFill>
                      <a:schemeClr val="accent1"/>
                    </a:solidFill>
                  </a:rPr>
                  <a:t>leading ones on the left</a:t>
                </a:r>
              </a:p>
              <a:p>
                <a:pPr lvl="1"/>
                <a:r>
                  <a:rPr lang="en-US" sz="2000" dirty="0"/>
                  <a:t>Observe: Negative stays negative</a:t>
                </a:r>
              </a:p>
            </p:txBody>
          </p:sp>
        </mc:Choice>
        <mc:Fallback xmlns="">
          <p:sp>
            <p:nvSpPr>
              <p:cNvPr id="2" name="Content Placeholder 1">
                <a:extLst>
                  <a:ext uri="{FF2B5EF4-FFF2-40B4-BE49-F238E27FC236}">
                    <a16:creationId xmlns:a16="http://schemas.microsoft.com/office/drawing/2014/main" id="{528B8720-C364-2E4B-87F6-12979326915F}"/>
                  </a:ext>
                </a:extLst>
              </p:cNvPr>
              <p:cNvSpPr>
                <a:spLocks noGrp="1" noRot="1" noChangeAspect="1" noMove="1" noResize="1" noEditPoints="1" noAdjustHandles="1" noChangeArrowheads="1" noChangeShapeType="1" noTextEdit="1"/>
              </p:cNvSpPr>
              <p:nvPr>
                <p:ph sz="quarter" idx="15"/>
              </p:nvPr>
            </p:nvSpPr>
            <p:spPr>
              <a:xfrm>
                <a:off x="136240" y="1003963"/>
                <a:ext cx="11886404" cy="5126016"/>
              </a:xfrm>
              <a:blipFill>
                <a:blip r:embed="rId40"/>
                <a:stretch>
                  <a:fillRect l="-533"/>
                </a:stretch>
              </a:blipFill>
              <a:ln>
                <a:solidFill>
                  <a:schemeClr val="accent1"/>
                </a:solidFill>
              </a:ln>
            </p:spPr>
            <p:txBody>
              <a:bodyPr/>
              <a:lstStyle/>
              <a:p>
                <a:r>
                  <a:rPr lang="en-US">
                    <a:noFill/>
                  </a:rPr>
                  <a:t> </a:t>
                </a:r>
              </a:p>
            </p:txBody>
          </p:sp>
        </mc:Fallback>
      </mc:AlternateContent>
      <p:sp>
        <p:nvSpPr>
          <p:cNvPr id="3" name="Title 2">
            <a:extLst>
              <a:ext uri="{FF2B5EF4-FFF2-40B4-BE49-F238E27FC236}">
                <a16:creationId xmlns:a16="http://schemas.microsoft.com/office/drawing/2014/main" id="{48825C65-CB2E-B448-965C-57A3E269D8E3}"/>
              </a:ext>
            </a:extLst>
          </p:cNvPr>
          <p:cNvSpPr>
            <a:spLocks noGrp="1"/>
          </p:cNvSpPr>
          <p:nvPr>
            <p:ph type="title"/>
          </p:nvPr>
        </p:nvSpPr>
        <p:spPr>
          <a:xfrm>
            <a:off x="395538" y="290782"/>
            <a:ext cx="11532240" cy="533017"/>
          </a:xfrm>
        </p:spPr>
        <p:txBody>
          <a:bodyPr/>
          <a:lstStyle/>
          <a:p>
            <a:r>
              <a:rPr lang="en-US" dirty="0"/>
              <a:t>Sign Extension (how type promotion works)</a:t>
            </a:r>
          </a:p>
        </p:txBody>
      </p:sp>
      <p:grpSp>
        <p:nvGrpSpPr>
          <p:cNvPr id="5" name="Group 4">
            <a:extLst>
              <a:ext uri="{FF2B5EF4-FFF2-40B4-BE49-F238E27FC236}">
                <a16:creationId xmlns:a16="http://schemas.microsoft.com/office/drawing/2014/main" id="{0CD9FFE3-5767-6A42-91A9-917451A41F98}"/>
              </a:ext>
            </a:extLst>
          </p:cNvPr>
          <p:cNvGrpSpPr/>
          <p:nvPr/>
        </p:nvGrpSpPr>
        <p:grpSpPr>
          <a:xfrm>
            <a:off x="4892581" y="2463135"/>
            <a:ext cx="7158156" cy="3562522"/>
            <a:chOff x="4728248" y="2986519"/>
            <a:chExt cx="7158156" cy="3562522"/>
          </a:xfrm>
        </p:grpSpPr>
        <p:grpSp>
          <p:nvGrpSpPr>
            <p:cNvPr id="8" name="Group 7">
              <a:extLst>
                <a:ext uri="{FF2B5EF4-FFF2-40B4-BE49-F238E27FC236}">
                  <a16:creationId xmlns:a16="http://schemas.microsoft.com/office/drawing/2014/main" id="{327D3C2E-7546-F746-93BE-49FDA3C42D52}"/>
                </a:ext>
              </a:extLst>
            </p:cNvPr>
            <p:cNvGrpSpPr/>
            <p:nvPr/>
          </p:nvGrpSpPr>
          <p:grpSpPr>
            <a:xfrm>
              <a:off x="4728248" y="2986519"/>
              <a:ext cx="7158156" cy="3360378"/>
              <a:chOff x="2578100" y="4450588"/>
              <a:chExt cx="4516438" cy="2012121"/>
            </a:xfrm>
          </p:grpSpPr>
          <p:grpSp>
            <p:nvGrpSpPr>
              <p:cNvPr id="9" name="Group 7">
                <a:extLst>
                  <a:ext uri="{FF2B5EF4-FFF2-40B4-BE49-F238E27FC236}">
                    <a16:creationId xmlns:a16="http://schemas.microsoft.com/office/drawing/2014/main" id="{F1227EB4-36EA-1E47-A4D0-C6147296C261}"/>
                  </a:ext>
                </a:extLst>
              </p:cNvPr>
              <p:cNvGrpSpPr>
                <a:grpSpLocks/>
              </p:cNvGrpSpPr>
              <p:nvPr/>
            </p:nvGrpSpPr>
            <p:grpSpPr bwMode="auto">
              <a:xfrm>
                <a:off x="2578100" y="4616449"/>
                <a:ext cx="4508500" cy="1841499"/>
                <a:chOff x="1816" y="2563"/>
                <a:chExt cx="2840" cy="1160"/>
              </a:xfrm>
            </p:grpSpPr>
            <p:grpSp>
              <p:nvGrpSpPr>
                <p:cNvPr id="19" name="Group 8">
                  <a:extLst>
                    <a:ext uri="{FF2B5EF4-FFF2-40B4-BE49-F238E27FC236}">
                      <a16:creationId xmlns:a16="http://schemas.microsoft.com/office/drawing/2014/main" id="{C6E0CC9A-FC77-324F-9EE0-82584F6033CF}"/>
                    </a:ext>
                  </a:extLst>
                </p:cNvPr>
                <p:cNvGrpSpPr>
                  <a:grpSpLocks/>
                </p:cNvGrpSpPr>
                <p:nvPr/>
              </p:nvGrpSpPr>
              <p:grpSpPr bwMode="auto">
                <a:xfrm>
                  <a:off x="2928" y="2633"/>
                  <a:ext cx="1728" cy="144"/>
                  <a:chOff x="2928" y="2633"/>
                  <a:chExt cx="1728" cy="144"/>
                </a:xfrm>
              </p:grpSpPr>
              <p:sp>
                <p:nvSpPr>
                  <p:cNvPr id="47" name="Rectangle 9">
                    <a:extLst>
                      <a:ext uri="{FF2B5EF4-FFF2-40B4-BE49-F238E27FC236}">
                        <a16:creationId xmlns:a16="http://schemas.microsoft.com/office/drawing/2014/main" id="{18A94C9C-835D-B347-9DB9-6087BE90D6AB}"/>
                      </a:ext>
                    </a:extLst>
                  </p:cNvPr>
                  <p:cNvSpPr>
                    <a:spLocks noChangeArrowheads="1"/>
                  </p:cNvSpPr>
                  <p:nvPr>
                    <p:custDataLst>
                      <p:tags r:id="rId32"/>
                    </p:custDataLst>
                  </p:nvPr>
                </p:nvSpPr>
                <p:spPr bwMode="auto">
                  <a:xfrm>
                    <a:off x="2928" y="2633"/>
                    <a:ext cx="144" cy="144"/>
                  </a:xfrm>
                  <a:prstGeom prst="rect">
                    <a:avLst/>
                  </a:prstGeom>
                  <a:solidFill>
                    <a:schemeClr val="accent2">
                      <a:lumMod val="40000"/>
                      <a:lumOff val="60000"/>
                    </a:schemeClr>
                  </a:solidFill>
                  <a:ln w="25400">
                    <a:solidFill>
                      <a:schemeClr val="tx1"/>
                    </a:solidFill>
                    <a:miter lim="800000"/>
                    <a:headEnd/>
                    <a:tailEnd/>
                  </a:ln>
                </p:spPr>
                <p:txBody>
                  <a:bodyPr wrap="none" anchor="ctr"/>
                  <a:lstStyle/>
                  <a:p>
                    <a:pPr algn="ctr">
                      <a:lnSpc>
                        <a:spcPct val="100000"/>
                      </a:lnSpc>
                      <a:buFont typeface="Times New Roman" charset="0"/>
                      <a:buNone/>
                      <a:defRPr/>
                    </a:pPr>
                    <a:endParaRPr lang="en-US" dirty="0">
                      <a:latin typeface="Calibri" panose="020F0502020204030204" pitchFamily="34" charset="0"/>
                      <a:ea typeface="+mn-ea"/>
                      <a:cs typeface="+mn-cs"/>
                    </a:endParaRPr>
                  </a:p>
                </p:txBody>
              </p:sp>
              <p:sp>
                <p:nvSpPr>
                  <p:cNvPr id="48" name="Rectangle 10">
                    <a:extLst>
                      <a:ext uri="{FF2B5EF4-FFF2-40B4-BE49-F238E27FC236}">
                        <a16:creationId xmlns:a16="http://schemas.microsoft.com/office/drawing/2014/main" id="{90782C22-A832-4047-AF4C-B20D09A48B6B}"/>
                      </a:ext>
                    </a:extLst>
                  </p:cNvPr>
                  <p:cNvSpPr>
                    <a:spLocks noChangeArrowheads="1"/>
                  </p:cNvSpPr>
                  <p:nvPr>
                    <p:custDataLst>
                      <p:tags r:id="rId33"/>
                    </p:custDataLst>
                  </p:nvPr>
                </p:nvSpPr>
                <p:spPr bwMode="auto">
                  <a:xfrm>
                    <a:off x="3072" y="2633"/>
                    <a:ext cx="144" cy="144"/>
                  </a:xfrm>
                  <a:prstGeom prst="rect">
                    <a:avLst/>
                  </a:prstGeom>
                  <a:solidFill>
                    <a:schemeClr val="bg1"/>
                  </a:solidFill>
                  <a:ln w="25400">
                    <a:solidFill>
                      <a:schemeClr val="tx1"/>
                    </a:solidFill>
                    <a:miter lim="800000"/>
                    <a:headEnd/>
                    <a:tailEnd/>
                  </a:ln>
                </p:spPr>
                <p:txBody>
                  <a:bodyPr wrap="none" anchor="ctr">
                    <a:prstTxWarp prst="textNoShape">
                      <a:avLst/>
                    </a:prstTxWarp>
                  </a:bodyPr>
                  <a:lstStyle/>
                  <a:p>
                    <a:pPr algn="ctr">
                      <a:lnSpc>
                        <a:spcPct val="100000"/>
                      </a:lnSpc>
                    </a:pPr>
                    <a:endParaRPr lang="en-US" dirty="0">
                      <a:latin typeface="Calibri" panose="020F0502020204030204" pitchFamily="34" charset="0"/>
                    </a:endParaRPr>
                  </a:p>
                </p:txBody>
              </p:sp>
              <p:sp>
                <p:nvSpPr>
                  <p:cNvPr id="49" name="Rectangle 11">
                    <a:extLst>
                      <a:ext uri="{FF2B5EF4-FFF2-40B4-BE49-F238E27FC236}">
                        <a16:creationId xmlns:a16="http://schemas.microsoft.com/office/drawing/2014/main" id="{51843E96-AE90-264C-9961-1CD5439B6F0E}"/>
                      </a:ext>
                    </a:extLst>
                  </p:cNvPr>
                  <p:cNvSpPr>
                    <a:spLocks noChangeArrowheads="1"/>
                  </p:cNvSpPr>
                  <p:nvPr>
                    <p:custDataLst>
                      <p:tags r:id="rId34"/>
                    </p:custDataLst>
                  </p:nvPr>
                </p:nvSpPr>
                <p:spPr bwMode="auto">
                  <a:xfrm>
                    <a:off x="3216" y="2633"/>
                    <a:ext cx="144" cy="144"/>
                  </a:xfrm>
                  <a:prstGeom prst="rect">
                    <a:avLst/>
                  </a:prstGeom>
                  <a:solidFill>
                    <a:schemeClr val="bg1"/>
                  </a:solidFill>
                  <a:ln w="25400">
                    <a:solidFill>
                      <a:schemeClr val="tx1"/>
                    </a:solidFill>
                    <a:miter lim="800000"/>
                    <a:headEnd/>
                    <a:tailEnd/>
                  </a:ln>
                </p:spPr>
                <p:txBody>
                  <a:bodyPr wrap="none" anchor="ctr">
                    <a:prstTxWarp prst="textNoShape">
                      <a:avLst/>
                    </a:prstTxWarp>
                  </a:bodyPr>
                  <a:lstStyle/>
                  <a:p>
                    <a:pPr algn="ctr">
                      <a:lnSpc>
                        <a:spcPct val="100000"/>
                      </a:lnSpc>
                    </a:pPr>
                    <a:endParaRPr lang="en-US" dirty="0">
                      <a:latin typeface="Calibri" panose="020F0502020204030204" pitchFamily="34" charset="0"/>
                    </a:endParaRPr>
                  </a:p>
                </p:txBody>
              </p:sp>
              <p:sp>
                <p:nvSpPr>
                  <p:cNvPr id="50" name="Rectangle 12">
                    <a:extLst>
                      <a:ext uri="{FF2B5EF4-FFF2-40B4-BE49-F238E27FC236}">
                        <a16:creationId xmlns:a16="http://schemas.microsoft.com/office/drawing/2014/main" id="{2669631A-BF90-0041-9A89-7541A21D037F}"/>
                      </a:ext>
                    </a:extLst>
                  </p:cNvPr>
                  <p:cNvSpPr>
                    <a:spLocks noChangeArrowheads="1"/>
                  </p:cNvSpPr>
                  <p:nvPr>
                    <p:custDataLst>
                      <p:tags r:id="rId35"/>
                    </p:custDataLst>
                  </p:nvPr>
                </p:nvSpPr>
                <p:spPr bwMode="auto">
                  <a:xfrm>
                    <a:off x="4224" y="2633"/>
                    <a:ext cx="144" cy="144"/>
                  </a:xfrm>
                  <a:prstGeom prst="rect">
                    <a:avLst/>
                  </a:prstGeom>
                  <a:solidFill>
                    <a:schemeClr val="bg1"/>
                  </a:solidFill>
                  <a:ln w="25400">
                    <a:solidFill>
                      <a:schemeClr val="tx1"/>
                    </a:solidFill>
                    <a:miter lim="800000"/>
                    <a:headEnd/>
                    <a:tailEnd/>
                  </a:ln>
                </p:spPr>
                <p:txBody>
                  <a:bodyPr wrap="none" anchor="ctr">
                    <a:prstTxWarp prst="textNoShape">
                      <a:avLst/>
                    </a:prstTxWarp>
                  </a:bodyPr>
                  <a:lstStyle/>
                  <a:p>
                    <a:pPr algn="ctr">
                      <a:lnSpc>
                        <a:spcPct val="100000"/>
                      </a:lnSpc>
                    </a:pPr>
                    <a:endParaRPr lang="en-US" dirty="0">
                      <a:latin typeface="Calibri" panose="020F0502020204030204" pitchFamily="34" charset="0"/>
                    </a:endParaRPr>
                  </a:p>
                </p:txBody>
              </p:sp>
              <p:sp>
                <p:nvSpPr>
                  <p:cNvPr id="51" name="Rectangle 13">
                    <a:extLst>
                      <a:ext uri="{FF2B5EF4-FFF2-40B4-BE49-F238E27FC236}">
                        <a16:creationId xmlns:a16="http://schemas.microsoft.com/office/drawing/2014/main" id="{D5550C62-B664-0046-9087-A0898AD6377F}"/>
                      </a:ext>
                    </a:extLst>
                  </p:cNvPr>
                  <p:cNvSpPr>
                    <a:spLocks noChangeArrowheads="1"/>
                  </p:cNvSpPr>
                  <p:nvPr>
                    <p:custDataLst>
                      <p:tags r:id="rId36"/>
                    </p:custDataLst>
                  </p:nvPr>
                </p:nvSpPr>
                <p:spPr bwMode="auto">
                  <a:xfrm>
                    <a:off x="4368" y="2633"/>
                    <a:ext cx="144" cy="144"/>
                  </a:xfrm>
                  <a:prstGeom prst="rect">
                    <a:avLst/>
                  </a:prstGeom>
                  <a:solidFill>
                    <a:schemeClr val="bg1"/>
                  </a:solidFill>
                  <a:ln w="25400">
                    <a:solidFill>
                      <a:schemeClr val="tx1"/>
                    </a:solidFill>
                    <a:miter lim="800000"/>
                    <a:headEnd/>
                    <a:tailEnd/>
                  </a:ln>
                </p:spPr>
                <p:txBody>
                  <a:bodyPr wrap="none" anchor="ctr">
                    <a:prstTxWarp prst="textNoShape">
                      <a:avLst/>
                    </a:prstTxWarp>
                  </a:bodyPr>
                  <a:lstStyle/>
                  <a:p>
                    <a:pPr algn="ctr">
                      <a:lnSpc>
                        <a:spcPct val="100000"/>
                      </a:lnSpc>
                    </a:pPr>
                    <a:endParaRPr lang="en-US" dirty="0">
                      <a:latin typeface="Calibri" panose="020F0502020204030204" pitchFamily="34" charset="0"/>
                    </a:endParaRPr>
                  </a:p>
                </p:txBody>
              </p:sp>
              <p:sp>
                <p:nvSpPr>
                  <p:cNvPr id="52" name="Rectangle 14">
                    <a:extLst>
                      <a:ext uri="{FF2B5EF4-FFF2-40B4-BE49-F238E27FC236}">
                        <a16:creationId xmlns:a16="http://schemas.microsoft.com/office/drawing/2014/main" id="{B539ABEB-8E28-9347-8B55-ED9C084DC052}"/>
                      </a:ext>
                    </a:extLst>
                  </p:cNvPr>
                  <p:cNvSpPr>
                    <a:spLocks noChangeArrowheads="1"/>
                  </p:cNvSpPr>
                  <p:nvPr>
                    <p:custDataLst>
                      <p:tags r:id="rId37"/>
                    </p:custDataLst>
                  </p:nvPr>
                </p:nvSpPr>
                <p:spPr bwMode="auto">
                  <a:xfrm>
                    <a:off x="4512" y="2633"/>
                    <a:ext cx="144" cy="144"/>
                  </a:xfrm>
                  <a:prstGeom prst="rect">
                    <a:avLst/>
                  </a:prstGeom>
                  <a:solidFill>
                    <a:schemeClr val="bg1"/>
                  </a:solidFill>
                  <a:ln w="25400">
                    <a:solidFill>
                      <a:schemeClr val="tx1"/>
                    </a:solidFill>
                    <a:miter lim="800000"/>
                    <a:headEnd/>
                    <a:tailEnd/>
                  </a:ln>
                </p:spPr>
                <p:txBody>
                  <a:bodyPr wrap="none" anchor="ctr">
                    <a:prstTxWarp prst="textNoShape">
                      <a:avLst/>
                    </a:prstTxWarp>
                  </a:bodyPr>
                  <a:lstStyle/>
                  <a:p>
                    <a:pPr algn="ctr">
                      <a:lnSpc>
                        <a:spcPct val="100000"/>
                      </a:lnSpc>
                    </a:pPr>
                    <a:endParaRPr lang="en-US" dirty="0">
                      <a:latin typeface="Calibri" panose="020F0502020204030204" pitchFamily="34" charset="0"/>
                    </a:endParaRPr>
                  </a:p>
                </p:txBody>
              </p:sp>
              <p:sp>
                <p:nvSpPr>
                  <p:cNvPr id="53" name="Rectangle 15">
                    <a:extLst>
                      <a:ext uri="{FF2B5EF4-FFF2-40B4-BE49-F238E27FC236}">
                        <a16:creationId xmlns:a16="http://schemas.microsoft.com/office/drawing/2014/main" id="{1F14B6E6-9E95-3D43-A5B0-1DB1070FFE53}"/>
                      </a:ext>
                    </a:extLst>
                  </p:cNvPr>
                  <p:cNvSpPr>
                    <a:spLocks noChangeArrowheads="1"/>
                  </p:cNvSpPr>
                  <p:nvPr>
                    <p:custDataLst>
                      <p:tags r:id="rId38"/>
                    </p:custDataLst>
                  </p:nvPr>
                </p:nvSpPr>
                <p:spPr bwMode="auto">
                  <a:xfrm>
                    <a:off x="3360" y="2633"/>
                    <a:ext cx="864" cy="144"/>
                  </a:xfrm>
                  <a:prstGeom prst="rect">
                    <a:avLst/>
                  </a:prstGeom>
                  <a:solidFill>
                    <a:schemeClr val="bg1"/>
                  </a:solidFill>
                  <a:ln w="25400">
                    <a:solidFill>
                      <a:schemeClr val="tx1"/>
                    </a:solidFill>
                    <a:miter lim="800000"/>
                    <a:headEnd/>
                    <a:tailEnd/>
                  </a:ln>
                </p:spPr>
                <p:txBody>
                  <a:bodyPr wrap="none" anchor="ctr">
                    <a:prstTxWarp prst="textNoShape">
                      <a:avLst/>
                    </a:prstTxWarp>
                  </a:bodyPr>
                  <a:lstStyle/>
                  <a:p>
                    <a:pPr algn="ctr">
                      <a:lnSpc>
                        <a:spcPct val="100000"/>
                      </a:lnSpc>
                    </a:pPr>
                    <a:r>
                      <a:rPr lang="en-US" dirty="0">
                        <a:latin typeface="Calibri" panose="020F0502020204030204" pitchFamily="34" charset="0"/>
                      </a:rPr>
                      <a:t>• • •</a:t>
                    </a:r>
                  </a:p>
                </p:txBody>
              </p:sp>
            </p:grpSp>
            <mc:AlternateContent xmlns:mc="http://schemas.openxmlformats.org/markup-compatibility/2006" xmlns:a14="http://schemas.microsoft.com/office/drawing/2010/main">
              <mc:Choice Requires="a14">
                <p:sp>
                  <p:nvSpPr>
                    <p:cNvPr id="20" name="Rectangle 16">
                      <a:extLst>
                        <a:ext uri="{FF2B5EF4-FFF2-40B4-BE49-F238E27FC236}">
                          <a16:creationId xmlns:a16="http://schemas.microsoft.com/office/drawing/2014/main" id="{0EEFACE2-511B-4C44-9BDB-ABC4FB74AE41}"/>
                        </a:ext>
                      </a:extLst>
                    </p:cNvPr>
                    <p:cNvSpPr>
                      <a:spLocks noChangeArrowheads="1"/>
                    </p:cNvSpPr>
                    <p:nvPr>
                      <p:custDataLst>
                        <p:tags r:id="rId7"/>
                      </p:custDataLst>
                    </p:nvPr>
                  </p:nvSpPr>
                  <p:spPr bwMode="auto">
                    <a:xfrm>
                      <a:off x="2678" y="2563"/>
                      <a:ext cx="264" cy="285"/>
                    </a:xfrm>
                    <a:prstGeom prst="rect">
                      <a:avLst/>
                    </a:prstGeom>
                    <a:noFill/>
                    <a:ln w="25400">
                      <a:noFill/>
                      <a:miter lim="800000"/>
                      <a:headEnd/>
                      <a:tailEnd/>
                    </a:ln>
                  </p:spPr>
                  <p:txBody>
                    <a:bodyPr wrap="none">
                      <a:prstTxWarp prst="textNoShape">
                        <a:avLst/>
                      </a:prstTxWarp>
                      <a:spAutoFit/>
                    </a:bodyPr>
                    <a:lstStyle/>
                    <a:p>
                      <a:pPr algn="ctr">
                        <a:lnSpc>
                          <a:spcPct val="100000"/>
                        </a:lnSpc>
                      </a:pPr>
                      <a14:m>
                        <m:oMath xmlns:m="http://schemas.openxmlformats.org/officeDocument/2006/math">
                          <m:r>
                            <m:rPr>
                              <m:sty m:val="p"/>
                            </m:rPr>
                            <a:rPr lang="en-US" sz="2400" i="0" dirty="0" smtClean="0">
                              <a:latin typeface="Cambria Math" panose="02040503050406030204" pitchFamily="18" charset="0"/>
                            </a:rPr>
                            <m:t>X</m:t>
                          </m:r>
                        </m:oMath>
                      </a14:m>
                      <a:r>
                        <a:rPr lang="en-US" dirty="0">
                          <a:latin typeface="Times" pitchFamily="34" charset="0"/>
                        </a:rPr>
                        <a:t> </a:t>
                      </a:r>
                      <a:endParaRPr lang="en-US" dirty="0">
                        <a:latin typeface="Symbol" pitchFamily="34" charset="2"/>
                      </a:endParaRPr>
                    </a:p>
                  </p:txBody>
                </p:sp>
              </mc:Choice>
              <mc:Fallback xmlns="">
                <p:sp>
                  <p:nvSpPr>
                    <p:cNvPr id="56338" name="Rectangle 16"/>
                    <p:cNvSpPr>
                      <a:spLocks noRot="1" noChangeAspect="1" noMove="1" noResize="1" noEditPoints="1" noAdjustHandles="1" noChangeArrowheads="1" noChangeShapeType="1" noTextEdit="1"/>
                    </p:cNvSpPr>
                    <p:nvPr>
                      <p:custDataLst>
                        <p:tags r:id="rId50"/>
                      </p:custDataLst>
                    </p:nvPr>
                  </p:nvSpPr>
                  <p:spPr bwMode="auto">
                    <a:xfrm>
                      <a:off x="2678" y="2563"/>
                      <a:ext cx="264" cy="285"/>
                    </a:xfrm>
                    <a:prstGeom prst="rect">
                      <a:avLst/>
                    </a:prstGeom>
                    <a:blipFill rotWithShape="0">
                      <a:blip r:embed="rId51"/>
                      <a:stretch>
                        <a:fillRect l="-4412"/>
                      </a:stretch>
                    </a:blipFill>
                    <a:ln w="254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17">
                      <a:extLst>
                        <a:ext uri="{FF2B5EF4-FFF2-40B4-BE49-F238E27FC236}">
                          <a16:creationId xmlns:a16="http://schemas.microsoft.com/office/drawing/2014/main" id="{E396F014-5C6D-9741-821D-9F802AD4CF72}"/>
                        </a:ext>
                      </a:extLst>
                    </p:cNvPr>
                    <p:cNvSpPr>
                      <a:spLocks noChangeArrowheads="1"/>
                    </p:cNvSpPr>
                    <p:nvPr>
                      <p:custDataLst>
                        <p:tags r:id="rId8"/>
                      </p:custDataLst>
                    </p:nvPr>
                  </p:nvSpPr>
                  <p:spPr bwMode="auto">
                    <a:xfrm>
                      <a:off x="1816" y="3432"/>
                      <a:ext cx="317" cy="291"/>
                    </a:xfrm>
                    <a:prstGeom prst="rect">
                      <a:avLst/>
                    </a:prstGeom>
                    <a:noFill/>
                    <a:ln w="25400">
                      <a:noFill/>
                      <a:miter lim="800000"/>
                      <a:headEnd/>
                      <a:tailEnd/>
                    </a:ln>
                  </p:spPr>
                  <p:txBody>
                    <a:bodyPr wrap="none">
                      <a:prstTxWarp prst="textNoShape">
                        <a:avLst/>
                      </a:prstTxWarp>
                      <a:spAutoFit/>
                    </a:bodyPr>
                    <a:lstStyle/>
                    <a:p>
                      <a:pPr>
                        <a:lnSpc>
                          <a:spcPct val="100000"/>
                        </a:lnSpc>
                      </a:pPr>
                      <a14:m>
                        <m:oMathPara xmlns:m="http://schemas.openxmlformats.org/officeDocument/2006/math">
                          <m:oMathParaPr>
                            <m:jc m:val="centerGroup"/>
                          </m:oMathParaPr>
                          <m:oMath xmlns:m="http://schemas.openxmlformats.org/officeDocument/2006/math">
                            <m:r>
                              <m:rPr>
                                <m:sty m:val="p"/>
                              </m:rPr>
                              <a:rPr lang="en-US" sz="2400" i="0" dirty="0" smtClean="0">
                                <a:latin typeface="Cambria Math" panose="02040503050406030204" pitchFamily="18" charset="0"/>
                              </a:rPr>
                              <m:t>X</m:t>
                            </m:r>
                            <m:r>
                              <a:rPr lang="en-US" sz="2400" i="0" dirty="0" smtClean="0">
                                <a:latin typeface="Cambria Math" panose="02040503050406030204" pitchFamily="18" charset="0"/>
                              </a:rPr>
                              <m:t>ʹ</m:t>
                            </m:r>
                          </m:oMath>
                        </m:oMathPara>
                      </a14:m>
                      <a:endParaRPr lang="en-US" sz="2400" dirty="0"/>
                    </a:p>
                  </p:txBody>
                </p:sp>
              </mc:Choice>
              <mc:Fallback xmlns="">
                <p:sp>
                  <p:nvSpPr>
                    <p:cNvPr id="21" name="Rectangle 17">
                      <a:extLst>
                        <a:ext uri="{FF2B5EF4-FFF2-40B4-BE49-F238E27FC236}">
                          <a16:creationId xmlns:a16="http://schemas.microsoft.com/office/drawing/2014/main" id="{E396F014-5C6D-9741-821D-9F802AD4CF72}"/>
                        </a:ext>
                      </a:extLst>
                    </p:cNvPr>
                    <p:cNvSpPr>
                      <a:spLocks noRot="1" noChangeAspect="1" noMove="1" noResize="1" noEditPoints="1" noAdjustHandles="1" noChangeArrowheads="1" noChangeShapeType="1" noTextEdit="1"/>
                    </p:cNvSpPr>
                    <p:nvPr>
                      <p:custDataLst>
                        <p:tags r:id="rId52"/>
                      </p:custDataLst>
                    </p:nvPr>
                  </p:nvSpPr>
                  <p:spPr bwMode="auto">
                    <a:xfrm>
                      <a:off x="1816" y="3432"/>
                      <a:ext cx="317" cy="291"/>
                    </a:xfrm>
                    <a:prstGeom prst="rect">
                      <a:avLst/>
                    </a:prstGeom>
                    <a:blipFill>
                      <a:blip r:embed="rId53"/>
                      <a:stretch>
                        <a:fillRect/>
                      </a:stretch>
                    </a:blipFill>
                    <a:ln w="25400">
                      <a:noFill/>
                      <a:miter lim="800000"/>
                      <a:headEnd/>
                      <a:tailEnd/>
                    </a:ln>
                  </p:spPr>
                  <p:txBody>
                    <a:bodyPr/>
                    <a:lstStyle/>
                    <a:p>
                      <a:r>
                        <a:rPr lang="en-US">
                          <a:noFill/>
                        </a:rPr>
                        <a:t> </a:t>
                      </a:r>
                    </a:p>
                  </p:txBody>
                </p:sp>
              </mc:Fallback>
            </mc:AlternateContent>
            <p:sp>
              <p:nvSpPr>
                <p:cNvPr id="22" name="Line 18">
                  <a:extLst>
                    <a:ext uri="{FF2B5EF4-FFF2-40B4-BE49-F238E27FC236}">
                      <a16:creationId xmlns:a16="http://schemas.microsoft.com/office/drawing/2014/main" id="{D7348BBF-213F-FD4D-BB38-FBF048410FBE}"/>
                    </a:ext>
                  </a:extLst>
                </p:cNvPr>
                <p:cNvSpPr>
                  <a:spLocks noChangeShapeType="1"/>
                </p:cNvSpPr>
                <p:nvPr>
                  <p:custDataLst>
                    <p:tags r:id="rId9"/>
                  </p:custDataLst>
                </p:nvPr>
              </p:nvSpPr>
              <p:spPr bwMode="auto">
                <a:xfrm>
                  <a:off x="2997" y="2823"/>
                  <a:ext cx="0" cy="576"/>
                </a:xfrm>
                <a:prstGeom prst="line">
                  <a:avLst/>
                </a:prstGeom>
                <a:noFill/>
                <a:ln w="25400">
                  <a:solidFill>
                    <a:schemeClr val="tx1"/>
                  </a:solidFill>
                  <a:round/>
                  <a:headEnd/>
                  <a:tailEnd type="triangle" w="med" len="med"/>
                </a:ln>
              </p:spPr>
              <p:txBody>
                <a:bodyPr wrap="none" anchor="ctr">
                  <a:prstTxWarp prst="textNoShape">
                    <a:avLst/>
                  </a:prstTxWarp>
                </a:bodyPr>
                <a:lstStyle/>
                <a:p>
                  <a:endParaRPr lang="en-US" dirty="0">
                    <a:latin typeface="Calibri" panose="020F0502020204030204" pitchFamily="34" charset="0"/>
                  </a:endParaRPr>
                </a:p>
              </p:txBody>
            </p:sp>
            <p:sp>
              <p:nvSpPr>
                <p:cNvPr id="23" name="Line 19">
                  <a:extLst>
                    <a:ext uri="{FF2B5EF4-FFF2-40B4-BE49-F238E27FC236}">
                      <a16:creationId xmlns:a16="http://schemas.microsoft.com/office/drawing/2014/main" id="{82D6F246-F394-274B-974C-A816BE5578C6}"/>
                    </a:ext>
                  </a:extLst>
                </p:cNvPr>
                <p:cNvSpPr>
                  <a:spLocks noChangeShapeType="1"/>
                </p:cNvSpPr>
                <p:nvPr>
                  <p:custDataLst>
                    <p:tags r:id="rId10"/>
                  </p:custDataLst>
                </p:nvPr>
              </p:nvSpPr>
              <p:spPr bwMode="auto">
                <a:xfrm flipH="1">
                  <a:off x="2870" y="2823"/>
                  <a:ext cx="127" cy="576"/>
                </a:xfrm>
                <a:prstGeom prst="line">
                  <a:avLst/>
                </a:prstGeom>
                <a:noFill/>
                <a:ln w="25400">
                  <a:solidFill>
                    <a:schemeClr val="tx1"/>
                  </a:solidFill>
                  <a:round/>
                  <a:headEnd/>
                  <a:tailEnd type="triangle" w="med" len="med"/>
                </a:ln>
              </p:spPr>
              <p:txBody>
                <a:bodyPr wrap="none" anchor="ctr">
                  <a:prstTxWarp prst="textNoShape">
                    <a:avLst/>
                  </a:prstTxWarp>
                </a:bodyPr>
                <a:lstStyle/>
                <a:p>
                  <a:endParaRPr lang="en-US" dirty="0">
                    <a:latin typeface="Calibri" panose="020F0502020204030204" pitchFamily="34" charset="0"/>
                  </a:endParaRPr>
                </a:p>
              </p:txBody>
            </p:sp>
            <p:grpSp>
              <p:nvGrpSpPr>
                <p:cNvPr id="24" name="Group 20">
                  <a:extLst>
                    <a:ext uri="{FF2B5EF4-FFF2-40B4-BE49-F238E27FC236}">
                      <a16:creationId xmlns:a16="http://schemas.microsoft.com/office/drawing/2014/main" id="{AC7C6F72-5D4B-2842-AE0C-108D1658CEBA}"/>
                    </a:ext>
                  </a:extLst>
                </p:cNvPr>
                <p:cNvGrpSpPr>
                  <a:grpSpLocks/>
                </p:cNvGrpSpPr>
                <p:nvPr/>
              </p:nvGrpSpPr>
              <p:grpSpPr bwMode="auto">
                <a:xfrm>
                  <a:off x="2064" y="3455"/>
                  <a:ext cx="2592" cy="145"/>
                  <a:chOff x="2064" y="3455"/>
                  <a:chExt cx="2592" cy="145"/>
                </a:xfrm>
              </p:grpSpPr>
              <p:sp>
                <p:nvSpPr>
                  <p:cNvPr id="34" name="Rectangle 21">
                    <a:extLst>
                      <a:ext uri="{FF2B5EF4-FFF2-40B4-BE49-F238E27FC236}">
                        <a16:creationId xmlns:a16="http://schemas.microsoft.com/office/drawing/2014/main" id="{4B7EC5A7-1AD6-AA46-BE2F-D0F9D7DB7CB7}"/>
                      </a:ext>
                    </a:extLst>
                  </p:cNvPr>
                  <p:cNvSpPr>
                    <a:spLocks noChangeArrowheads="1"/>
                  </p:cNvSpPr>
                  <p:nvPr>
                    <p:custDataLst>
                      <p:tags r:id="rId20"/>
                    </p:custDataLst>
                  </p:nvPr>
                </p:nvSpPr>
                <p:spPr bwMode="auto">
                  <a:xfrm>
                    <a:off x="2352" y="3456"/>
                    <a:ext cx="288" cy="144"/>
                  </a:xfrm>
                  <a:prstGeom prst="rect">
                    <a:avLst/>
                  </a:prstGeom>
                  <a:solidFill>
                    <a:schemeClr val="accent2">
                      <a:lumMod val="40000"/>
                      <a:lumOff val="60000"/>
                    </a:schemeClr>
                  </a:solidFill>
                  <a:ln w="25400">
                    <a:solidFill>
                      <a:schemeClr val="tx1"/>
                    </a:solidFill>
                    <a:miter lim="800000"/>
                    <a:headEnd/>
                    <a:tailEnd/>
                  </a:ln>
                </p:spPr>
                <p:txBody>
                  <a:bodyPr wrap="none" anchor="ctr">
                    <a:prstTxWarp prst="textNoShape">
                      <a:avLst/>
                    </a:prstTxWarp>
                  </a:bodyPr>
                  <a:lstStyle/>
                  <a:p>
                    <a:pPr algn="ctr">
                      <a:lnSpc>
                        <a:spcPct val="100000"/>
                      </a:lnSpc>
                      <a:buFont typeface="Times New Roman" pitchFamily="-109" charset="0"/>
                      <a:buNone/>
                      <a:defRPr/>
                    </a:pPr>
                    <a:r>
                      <a:rPr lang="en-US" dirty="0">
                        <a:latin typeface="Calibri" panose="020F0502020204030204" pitchFamily="34" charset="0"/>
                        <a:ea typeface="DejaVu Sans" charset="0"/>
                        <a:cs typeface="DejaVu Sans" charset="0"/>
                      </a:rPr>
                      <a:t>• • •</a:t>
                    </a:r>
                  </a:p>
                </p:txBody>
              </p:sp>
              <p:sp>
                <p:nvSpPr>
                  <p:cNvPr id="35" name="Rectangle 22">
                    <a:extLst>
                      <a:ext uri="{FF2B5EF4-FFF2-40B4-BE49-F238E27FC236}">
                        <a16:creationId xmlns:a16="http://schemas.microsoft.com/office/drawing/2014/main" id="{209DFD00-D91A-D845-8A65-5905AAE22135}"/>
                      </a:ext>
                    </a:extLst>
                  </p:cNvPr>
                  <p:cNvSpPr>
                    <a:spLocks noChangeArrowheads="1"/>
                  </p:cNvSpPr>
                  <p:nvPr>
                    <p:custDataLst>
                      <p:tags r:id="rId21"/>
                    </p:custDataLst>
                  </p:nvPr>
                </p:nvSpPr>
                <p:spPr bwMode="auto">
                  <a:xfrm>
                    <a:off x="2784" y="3456"/>
                    <a:ext cx="144" cy="144"/>
                  </a:xfrm>
                  <a:prstGeom prst="rect">
                    <a:avLst/>
                  </a:prstGeom>
                  <a:solidFill>
                    <a:schemeClr val="accent2">
                      <a:lumMod val="40000"/>
                      <a:lumOff val="60000"/>
                    </a:schemeClr>
                  </a:solidFill>
                  <a:ln w="25400">
                    <a:solidFill>
                      <a:schemeClr val="tx1"/>
                    </a:solidFill>
                    <a:miter lim="800000"/>
                    <a:headEnd/>
                    <a:tailEnd/>
                  </a:ln>
                </p:spPr>
                <p:txBody>
                  <a:bodyPr wrap="none" anchor="ctr"/>
                  <a:lstStyle/>
                  <a:p>
                    <a:pPr algn="ctr">
                      <a:lnSpc>
                        <a:spcPct val="100000"/>
                      </a:lnSpc>
                      <a:buFont typeface="Times New Roman" charset="0"/>
                      <a:buNone/>
                      <a:defRPr/>
                    </a:pPr>
                    <a:endParaRPr lang="en-US" dirty="0">
                      <a:latin typeface="Calibri" panose="020F0502020204030204" pitchFamily="34" charset="0"/>
                      <a:ea typeface="+mn-ea"/>
                      <a:cs typeface="+mn-cs"/>
                    </a:endParaRPr>
                  </a:p>
                </p:txBody>
              </p:sp>
              <p:sp>
                <p:nvSpPr>
                  <p:cNvPr id="36" name="Rectangle 23">
                    <a:extLst>
                      <a:ext uri="{FF2B5EF4-FFF2-40B4-BE49-F238E27FC236}">
                        <a16:creationId xmlns:a16="http://schemas.microsoft.com/office/drawing/2014/main" id="{6A79451A-B542-DF48-9451-B0C0343D6666}"/>
                      </a:ext>
                    </a:extLst>
                  </p:cNvPr>
                  <p:cNvSpPr>
                    <a:spLocks noChangeArrowheads="1"/>
                  </p:cNvSpPr>
                  <p:nvPr>
                    <p:custDataLst>
                      <p:tags r:id="rId22"/>
                    </p:custDataLst>
                  </p:nvPr>
                </p:nvSpPr>
                <p:spPr bwMode="auto">
                  <a:xfrm>
                    <a:off x="2640" y="3456"/>
                    <a:ext cx="144" cy="144"/>
                  </a:xfrm>
                  <a:prstGeom prst="rect">
                    <a:avLst/>
                  </a:prstGeom>
                  <a:solidFill>
                    <a:schemeClr val="accent2">
                      <a:lumMod val="40000"/>
                      <a:lumOff val="60000"/>
                    </a:schemeClr>
                  </a:solidFill>
                  <a:ln w="25400">
                    <a:solidFill>
                      <a:schemeClr val="tx1"/>
                    </a:solidFill>
                    <a:miter lim="800000"/>
                    <a:headEnd/>
                    <a:tailEnd/>
                  </a:ln>
                </p:spPr>
                <p:txBody>
                  <a:bodyPr wrap="none" anchor="ctr"/>
                  <a:lstStyle/>
                  <a:p>
                    <a:pPr algn="ctr">
                      <a:lnSpc>
                        <a:spcPct val="100000"/>
                      </a:lnSpc>
                      <a:buFont typeface="Times New Roman" charset="0"/>
                      <a:buNone/>
                      <a:defRPr/>
                    </a:pPr>
                    <a:endParaRPr lang="en-US" dirty="0">
                      <a:latin typeface="Calibri" panose="020F0502020204030204" pitchFamily="34" charset="0"/>
                      <a:ea typeface="+mn-ea"/>
                      <a:cs typeface="+mn-cs"/>
                    </a:endParaRPr>
                  </a:p>
                </p:txBody>
              </p:sp>
              <p:sp>
                <p:nvSpPr>
                  <p:cNvPr id="37" name="Rectangle 24">
                    <a:extLst>
                      <a:ext uri="{FF2B5EF4-FFF2-40B4-BE49-F238E27FC236}">
                        <a16:creationId xmlns:a16="http://schemas.microsoft.com/office/drawing/2014/main" id="{6FA3E238-07EB-8147-83DC-9D94935E28D2}"/>
                      </a:ext>
                    </a:extLst>
                  </p:cNvPr>
                  <p:cNvSpPr>
                    <a:spLocks noChangeArrowheads="1"/>
                  </p:cNvSpPr>
                  <p:nvPr>
                    <p:custDataLst>
                      <p:tags r:id="rId23"/>
                    </p:custDataLst>
                  </p:nvPr>
                </p:nvSpPr>
                <p:spPr bwMode="auto">
                  <a:xfrm>
                    <a:off x="2208" y="3456"/>
                    <a:ext cx="144" cy="144"/>
                  </a:xfrm>
                  <a:prstGeom prst="rect">
                    <a:avLst/>
                  </a:prstGeom>
                  <a:solidFill>
                    <a:schemeClr val="accent2">
                      <a:lumMod val="40000"/>
                      <a:lumOff val="60000"/>
                    </a:schemeClr>
                  </a:solidFill>
                  <a:ln w="25400">
                    <a:solidFill>
                      <a:schemeClr val="tx1"/>
                    </a:solidFill>
                    <a:miter lim="800000"/>
                    <a:headEnd/>
                    <a:tailEnd/>
                  </a:ln>
                </p:spPr>
                <p:txBody>
                  <a:bodyPr wrap="none" anchor="ctr"/>
                  <a:lstStyle/>
                  <a:p>
                    <a:pPr algn="ctr">
                      <a:lnSpc>
                        <a:spcPct val="100000"/>
                      </a:lnSpc>
                      <a:buFont typeface="Times New Roman" charset="0"/>
                      <a:buNone/>
                      <a:defRPr/>
                    </a:pPr>
                    <a:endParaRPr lang="en-US" dirty="0">
                      <a:latin typeface="Calibri" panose="020F0502020204030204" pitchFamily="34" charset="0"/>
                      <a:ea typeface="+mn-ea"/>
                      <a:cs typeface="+mn-cs"/>
                    </a:endParaRPr>
                  </a:p>
                </p:txBody>
              </p:sp>
              <p:sp>
                <p:nvSpPr>
                  <p:cNvPr id="38" name="Rectangle 25">
                    <a:extLst>
                      <a:ext uri="{FF2B5EF4-FFF2-40B4-BE49-F238E27FC236}">
                        <a16:creationId xmlns:a16="http://schemas.microsoft.com/office/drawing/2014/main" id="{76580495-F72F-EB41-A8C4-2CFAC793A97F}"/>
                      </a:ext>
                    </a:extLst>
                  </p:cNvPr>
                  <p:cNvSpPr>
                    <a:spLocks noChangeArrowheads="1"/>
                  </p:cNvSpPr>
                  <p:nvPr>
                    <p:custDataLst>
                      <p:tags r:id="rId24"/>
                    </p:custDataLst>
                  </p:nvPr>
                </p:nvSpPr>
                <p:spPr bwMode="auto">
                  <a:xfrm>
                    <a:off x="2064" y="3455"/>
                    <a:ext cx="144" cy="144"/>
                  </a:xfrm>
                  <a:prstGeom prst="rect">
                    <a:avLst/>
                  </a:prstGeom>
                  <a:solidFill>
                    <a:schemeClr val="accent2">
                      <a:lumMod val="40000"/>
                      <a:lumOff val="60000"/>
                    </a:schemeClr>
                  </a:solidFill>
                  <a:ln w="25400">
                    <a:solidFill>
                      <a:schemeClr val="tx1"/>
                    </a:solidFill>
                    <a:miter lim="800000"/>
                    <a:headEnd/>
                    <a:tailEnd/>
                  </a:ln>
                </p:spPr>
                <p:txBody>
                  <a:bodyPr wrap="none" anchor="ctr"/>
                  <a:lstStyle/>
                  <a:p>
                    <a:pPr algn="ctr">
                      <a:lnSpc>
                        <a:spcPct val="100000"/>
                      </a:lnSpc>
                      <a:buFont typeface="Times New Roman" charset="0"/>
                      <a:buNone/>
                      <a:defRPr/>
                    </a:pPr>
                    <a:endParaRPr lang="en-US" dirty="0">
                      <a:latin typeface="Calibri" panose="020F0502020204030204" pitchFamily="34" charset="0"/>
                      <a:ea typeface="+mn-ea"/>
                      <a:cs typeface="+mn-cs"/>
                    </a:endParaRPr>
                  </a:p>
                </p:txBody>
              </p:sp>
              <p:grpSp>
                <p:nvGrpSpPr>
                  <p:cNvPr id="39" name="Group 26">
                    <a:extLst>
                      <a:ext uri="{FF2B5EF4-FFF2-40B4-BE49-F238E27FC236}">
                        <a16:creationId xmlns:a16="http://schemas.microsoft.com/office/drawing/2014/main" id="{B326BCC9-01B6-9E41-A997-BED0F223CA29}"/>
                      </a:ext>
                    </a:extLst>
                  </p:cNvPr>
                  <p:cNvGrpSpPr>
                    <a:grpSpLocks/>
                  </p:cNvGrpSpPr>
                  <p:nvPr/>
                </p:nvGrpSpPr>
                <p:grpSpPr bwMode="auto">
                  <a:xfrm>
                    <a:off x="2928" y="3456"/>
                    <a:ext cx="1728" cy="144"/>
                    <a:chOff x="2928" y="3456"/>
                    <a:chExt cx="1728" cy="144"/>
                  </a:xfrm>
                </p:grpSpPr>
                <p:sp>
                  <p:nvSpPr>
                    <p:cNvPr id="40" name="Rectangle 27">
                      <a:extLst>
                        <a:ext uri="{FF2B5EF4-FFF2-40B4-BE49-F238E27FC236}">
                          <a16:creationId xmlns:a16="http://schemas.microsoft.com/office/drawing/2014/main" id="{330755B0-AFC0-BD4D-90D8-D879706A86E5}"/>
                        </a:ext>
                      </a:extLst>
                    </p:cNvPr>
                    <p:cNvSpPr>
                      <a:spLocks noChangeArrowheads="1"/>
                    </p:cNvSpPr>
                    <p:nvPr>
                      <p:custDataLst>
                        <p:tags r:id="rId25"/>
                      </p:custDataLst>
                    </p:nvPr>
                  </p:nvSpPr>
                  <p:spPr bwMode="auto">
                    <a:xfrm>
                      <a:off x="2928" y="3456"/>
                      <a:ext cx="144" cy="144"/>
                    </a:xfrm>
                    <a:prstGeom prst="rect">
                      <a:avLst/>
                    </a:prstGeom>
                    <a:solidFill>
                      <a:schemeClr val="accent2">
                        <a:lumMod val="40000"/>
                        <a:lumOff val="60000"/>
                      </a:schemeClr>
                    </a:solidFill>
                    <a:ln w="25400">
                      <a:solidFill>
                        <a:schemeClr val="tx1"/>
                      </a:solidFill>
                      <a:miter lim="800000"/>
                      <a:headEnd/>
                      <a:tailEnd/>
                    </a:ln>
                  </p:spPr>
                  <p:txBody>
                    <a:bodyPr wrap="none" anchor="ctr"/>
                    <a:lstStyle/>
                    <a:p>
                      <a:pPr algn="ctr">
                        <a:lnSpc>
                          <a:spcPct val="100000"/>
                        </a:lnSpc>
                        <a:buFont typeface="Times New Roman" charset="0"/>
                        <a:buNone/>
                        <a:defRPr/>
                      </a:pPr>
                      <a:endParaRPr lang="en-US" dirty="0">
                        <a:latin typeface="Calibri" panose="020F0502020204030204" pitchFamily="34" charset="0"/>
                        <a:ea typeface="+mn-ea"/>
                        <a:cs typeface="+mn-cs"/>
                      </a:endParaRPr>
                    </a:p>
                  </p:txBody>
                </p:sp>
                <p:sp>
                  <p:nvSpPr>
                    <p:cNvPr id="41" name="Rectangle 28">
                      <a:extLst>
                        <a:ext uri="{FF2B5EF4-FFF2-40B4-BE49-F238E27FC236}">
                          <a16:creationId xmlns:a16="http://schemas.microsoft.com/office/drawing/2014/main" id="{DD5877C7-B823-5D47-A029-69E4A5D7EB80}"/>
                        </a:ext>
                      </a:extLst>
                    </p:cNvPr>
                    <p:cNvSpPr>
                      <a:spLocks noChangeArrowheads="1"/>
                    </p:cNvSpPr>
                    <p:nvPr>
                      <p:custDataLst>
                        <p:tags r:id="rId26"/>
                      </p:custDataLst>
                    </p:nvPr>
                  </p:nvSpPr>
                  <p:spPr bwMode="auto">
                    <a:xfrm>
                      <a:off x="3072" y="3456"/>
                      <a:ext cx="144" cy="144"/>
                    </a:xfrm>
                    <a:prstGeom prst="rect">
                      <a:avLst/>
                    </a:prstGeom>
                    <a:solidFill>
                      <a:schemeClr val="bg1"/>
                    </a:solidFill>
                    <a:ln w="25400">
                      <a:solidFill>
                        <a:schemeClr val="tx1"/>
                      </a:solidFill>
                      <a:miter lim="800000"/>
                      <a:headEnd/>
                      <a:tailEnd/>
                    </a:ln>
                  </p:spPr>
                  <p:txBody>
                    <a:bodyPr wrap="none" anchor="ctr">
                      <a:prstTxWarp prst="textNoShape">
                        <a:avLst/>
                      </a:prstTxWarp>
                    </a:bodyPr>
                    <a:lstStyle/>
                    <a:p>
                      <a:pPr algn="ctr">
                        <a:lnSpc>
                          <a:spcPct val="100000"/>
                        </a:lnSpc>
                      </a:pPr>
                      <a:endParaRPr lang="en-US" dirty="0">
                        <a:latin typeface="Calibri" panose="020F0502020204030204" pitchFamily="34" charset="0"/>
                      </a:endParaRPr>
                    </a:p>
                  </p:txBody>
                </p:sp>
                <p:sp>
                  <p:nvSpPr>
                    <p:cNvPr id="42" name="Rectangle 29">
                      <a:extLst>
                        <a:ext uri="{FF2B5EF4-FFF2-40B4-BE49-F238E27FC236}">
                          <a16:creationId xmlns:a16="http://schemas.microsoft.com/office/drawing/2014/main" id="{6A4E7158-1F33-394C-A8DF-C35213A4F097}"/>
                        </a:ext>
                      </a:extLst>
                    </p:cNvPr>
                    <p:cNvSpPr>
                      <a:spLocks noChangeArrowheads="1"/>
                    </p:cNvSpPr>
                    <p:nvPr>
                      <p:custDataLst>
                        <p:tags r:id="rId27"/>
                      </p:custDataLst>
                    </p:nvPr>
                  </p:nvSpPr>
                  <p:spPr bwMode="auto">
                    <a:xfrm>
                      <a:off x="3216" y="3456"/>
                      <a:ext cx="144" cy="144"/>
                    </a:xfrm>
                    <a:prstGeom prst="rect">
                      <a:avLst/>
                    </a:prstGeom>
                    <a:solidFill>
                      <a:schemeClr val="bg1"/>
                    </a:solidFill>
                    <a:ln w="25400">
                      <a:solidFill>
                        <a:schemeClr val="tx1"/>
                      </a:solidFill>
                      <a:miter lim="800000"/>
                      <a:headEnd/>
                      <a:tailEnd/>
                    </a:ln>
                  </p:spPr>
                  <p:txBody>
                    <a:bodyPr wrap="none" anchor="ctr">
                      <a:prstTxWarp prst="textNoShape">
                        <a:avLst/>
                      </a:prstTxWarp>
                    </a:bodyPr>
                    <a:lstStyle/>
                    <a:p>
                      <a:pPr algn="ctr">
                        <a:lnSpc>
                          <a:spcPct val="100000"/>
                        </a:lnSpc>
                      </a:pPr>
                      <a:endParaRPr lang="en-US" dirty="0">
                        <a:latin typeface="Calibri" panose="020F0502020204030204" pitchFamily="34" charset="0"/>
                      </a:endParaRPr>
                    </a:p>
                  </p:txBody>
                </p:sp>
                <p:sp>
                  <p:nvSpPr>
                    <p:cNvPr id="43" name="Rectangle 30">
                      <a:extLst>
                        <a:ext uri="{FF2B5EF4-FFF2-40B4-BE49-F238E27FC236}">
                          <a16:creationId xmlns:a16="http://schemas.microsoft.com/office/drawing/2014/main" id="{7C135F6A-958C-074C-9F25-95B35B4F805B}"/>
                        </a:ext>
                      </a:extLst>
                    </p:cNvPr>
                    <p:cNvSpPr>
                      <a:spLocks noChangeArrowheads="1"/>
                    </p:cNvSpPr>
                    <p:nvPr>
                      <p:custDataLst>
                        <p:tags r:id="rId28"/>
                      </p:custDataLst>
                    </p:nvPr>
                  </p:nvSpPr>
                  <p:spPr bwMode="auto">
                    <a:xfrm>
                      <a:off x="4224" y="3456"/>
                      <a:ext cx="144" cy="144"/>
                    </a:xfrm>
                    <a:prstGeom prst="rect">
                      <a:avLst/>
                    </a:prstGeom>
                    <a:solidFill>
                      <a:schemeClr val="bg1"/>
                    </a:solidFill>
                    <a:ln w="25400">
                      <a:solidFill>
                        <a:schemeClr val="tx1"/>
                      </a:solidFill>
                      <a:miter lim="800000"/>
                      <a:headEnd/>
                      <a:tailEnd/>
                    </a:ln>
                  </p:spPr>
                  <p:txBody>
                    <a:bodyPr wrap="none" anchor="ctr">
                      <a:prstTxWarp prst="textNoShape">
                        <a:avLst/>
                      </a:prstTxWarp>
                    </a:bodyPr>
                    <a:lstStyle/>
                    <a:p>
                      <a:pPr algn="ctr">
                        <a:lnSpc>
                          <a:spcPct val="100000"/>
                        </a:lnSpc>
                      </a:pPr>
                      <a:endParaRPr lang="en-US" dirty="0">
                        <a:latin typeface="Calibri" panose="020F0502020204030204" pitchFamily="34" charset="0"/>
                      </a:endParaRPr>
                    </a:p>
                  </p:txBody>
                </p:sp>
                <p:sp>
                  <p:nvSpPr>
                    <p:cNvPr id="44" name="Rectangle 31">
                      <a:extLst>
                        <a:ext uri="{FF2B5EF4-FFF2-40B4-BE49-F238E27FC236}">
                          <a16:creationId xmlns:a16="http://schemas.microsoft.com/office/drawing/2014/main" id="{63A3A450-F42D-6B46-A101-4FE94368316E}"/>
                        </a:ext>
                      </a:extLst>
                    </p:cNvPr>
                    <p:cNvSpPr>
                      <a:spLocks noChangeArrowheads="1"/>
                    </p:cNvSpPr>
                    <p:nvPr>
                      <p:custDataLst>
                        <p:tags r:id="rId29"/>
                      </p:custDataLst>
                    </p:nvPr>
                  </p:nvSpPr>
                  <p:spPr bwMode="auto">
                    <a:xfrm>
                      <a:off x="4368" y="3456"/>
                      <a:ext cx="144" cy="144"/>
                    </a:xfrm>
                    <a:prstGeom prst="rect">
                      <a:avLst/>
                    </a:prstGeom>
                    <a:solidFill>
                      <a:schemeClr val="bg1"/>
                    </a:solidFill>
                    <a:ln w="25400">
                      <a:solidFill>
                        <a:schemeClr val="tx1"/>
                      </a:solidFill>
                      <a:miter lim="800000"/>
                      <a:headEnd/>
                      <a:tailEnd/>
                    </a:ln>
                  </p:spPr>
                  <p:txBody>
                    <a:bodyPr wrap="none" anchor="ctr">
                      <a:prstTxWarp prst="textNoShape">
                        <a:avLst/>
                      </a:prstTxWarp>
                    </a:bodyPr>
                    <a:lstStyle/>
                    <a:p>
                      <a:pPr algn="ctr">
                        <a:lnSpc>
                          <a:spcPct val="100000"/>
                        </a:lnSpc>
                      </a:pPr>
                      <a:endParaRPr lang="en-US" dirty="0">
                        <a:latin typeface="Calibri" panose="020F0502020204030204" pitchFamily="34" charset="0"/>
                      </a:endParaRPr>
                    </a:p>
                  </p:txBody>
                </p:sp>
                <p:sp>
                  <p:nvSpPr>
                    <p:cNvPr id="45" name="Rectangle 32">
                      <a:extLst>
                        <a:ext uri="{FF2B5EF4-FFF2-40B4-BE49-F238E27FC236}">
                          <a16:creationId xmlns:a16="http://schemas.microsoft.com/office/drawing/2014/main" id="{CA0EC9F8-0EE2-A448-9F76-9EFAFB5DE56D}"/>
                        </a:ext>
                      </a:extLst>
                    </p:cNvPr>
                    <p:cNvSpPr>
                      <a:spLocks noChangeArrowheads="1"/>
                    </p:cNvSpPr>
                    <p:nvPr>
                      <p:custDataLst>
                        <p:tags r:id="rId30"/>
                      </p:custDataLst>
                    </p:nvPr>
                  </p:nvSpPr>
                  <p:spPr bwMode="auto">
                    <a:xfrm>
                      <a:off x="4512" y="3456"/>
                      <a:ext cx="144" cy="144"/>
                    </a:xfrm>
                    <a:prstGeom prst="rect">
                      <a:avLst/>
                    </a:prstGeom>
                    <a:solidFill>
                      <a:schemeClr val="bg1"/>
                    </a:solidFill>
                    <a:ln w="25400">
                      <a:solidFill>
                        <a:schemeClr val="tx1"/>
                      </a:solidFill>
                      <a:miter lim="800000"/>
                      <a:headEnd/>
                      <a:tailEnd/>
                    </a:ln>
                  </p:spPr>
                  <p:txBody>
                    <a:bodyPr wrap="none" anchor="ctr">
                      <a:prstTxWarp prst="textNoShape">
                        <a:avLst/>
                      </a:prstTxWarp>
                    </a:bodyPr>
                    <a:lstStyle/>
                    <a:p>
                      <a:pPr algn="ctr">
                        <a:lnSpc>
                          <a:spcPct val="100000"/>
                        </a:lnSpc>
                      </a:pPr>
                      <a:endParaRPr lang="en-US" dirty="0">
                        <a:latin typeface="Calibri" panose="020F0502020204030204" pitchFamily="34" charset="0"/>
                      </a:endParaRPr>
                    </a:p>
                  </p:txBody>
                </p:sp>
                <p:sp>
                  <p:nvSpPr>
                    <p:cNvPr id="46" name="Rectangle 33">
                      <a:extLst>
                        <a:ext uri="{FF2B5EF4-FFF2-40B4-BE49-F238E27FC236}">
                          <a16:creationId xmlns:a16="http://schemas.microsoft.com/office/drawing/2014/main" id="{06FC225B-107F-0742-A397-FB805DB7FB03}"/>
                        </a:ext>
                      </a:extLst>
                    </p:cNvPr>
                    <p:cNvSpPr>
                      <a:spLocks noChangeArrowheads="1"/>
                    </p:cNvSpPr>
                    <p:nvPr>
                      <p:custDataLst>
                        <p:tags r:id="rId31"/>
                      </p:custDataLst>
                    </p:nvPr>
                  </p:nvSpPr>
                  <p:spPr bwMode="auto">
                    <a:xfrm>
                      <a:off x="3360" y="3456"/>
                      <a:ext cx="864" cy="144"/>
                    </a:xfrm>
                    <a:prstGeom prst="rect">
                      <a:avLst/>
                    </a:prstGeom>
                    <a:solidFill>
                      <a:schemeClr val="bg1"/>
                    </a:solidFill>
                    <a:ln w="25400">
                      <a:solidFill>
                        <a:schemeClr val="tx1"/>
                      </a:solidFill>
                      <a:miter lim="800000"/>
                      <a:headEnd/>
                      <a:tailEnd/>
                    </a:ln>
                  </p:spPr>
                  <p:txBody>
                    <a:bodyPr wrap="none" anchor="ctr">
                      <a:prstTxWarp prst="textNoShape">
                        <a:avLst/>
                      </a:prstTxWarp>
                    </a:bodyPr>
                    <a:lstStyle/>
                    <a:p>
                      <a:pPr algn="ctr">
                        <a:lnSpc>
                          <a:spcPct val="100000"/>
                        </a:lnSpc>
                      </a:pPr>
                      <a:r>
                        <a:rPr lang="en-US" dirty="0">
                          <a:latin typeface="Calibri" panose="020F0502020204030204" pitchFamily="34" charset="0"/>
                        </a:rPr>
                        <a:t>• • •</a:t>
                      </a:r>
                    </a:p>
                  </p:txBody>
                </p:sp>
              </p:grpSp>
            </p:grpSp>
            <p:sp>
              <p:nvSpPr>
                <p:cNvPr id="25" name="Line 34">
                  <a:extLst>
                    <a:ext uri="{FF2B5EF4-FFF2-40B4-BE49-F238E27FC236}">
                      <a16:creationId xmlns:a16="http://schemas.microsoft.com/office/drawing/2014/main" id="{6B6097F2-8E59-0146-A37E-CF44F0399980}"/>
                    </a:ext>
                  </a:extLst>
                </p:cNvPr>
                <p:cNvSpPr>
                  <a:spLocks noChangeShapeType="1"/>
                </p:cNvSpPr>
                <p:nvPr>
                  <p:custDataLst>
                    <p:tags r:id="rId11"/>
                  </p:custDataLst>
                </p:nvPr>
              </p:nvSpPr>
              <p:spPr bwMode="auto">
                <a:xfrm flipH="1">
                  <a:off x="2726" y="2823"/>
                  <a:ext cx="271" cy="576"/>
                </a:xfrm>
                <a:prstGeom prst="line">
                  <a:avLst/>
                </a:prstGeom>
                <a:noFill/>
                <a:ln w="25400">
                  <a:solidFill>
                    <a:schemeClr val="tx1"/>
                  </a:solidFill>
                  <a:round/>
                  <a:headEnd/>
                  <a:tailEnd type="triangle" w="med" len="med"/>
                </a:ln>
              </p:spPr>
              <p:txBody>
                <a:bodyPr wrap="none" anchor="ctr">
                  <a:prstTxWarp prst="textNoShape">
                    <a:avLst/>
                  </a:prstTxWarp>
                </a:bodyPr>
                <a:lstStyle/>
                <a:p>
                  <a:endParaRPr lang="en-US" dirty="0">
                    <a:latin typeface="Calibri" panose="020F0502020204030204" pitchFamily="34" charset="0"/>
                  </a:endParaRPr>
                </a:p>
              </p:txBody>
            </p:sp>
            <p:sp>
              <p:nvSpPr>
                <p:cNvPr id="26" name="Line 35">
                  <a:extLst>
                    <a:ext uri="{FF2B5EF4-FFF2-40B4-BE49-F238E27FC236}">
                      <a16:creationId xmlns:a16="http://schemas.microsoft.com/office/drawing/2014/main" id="{BE865F3B-804F-1743-8462-AB052A4031E2}"/>
                    </a:ext>
                  </a:extLst>
                </p:cNvPr>
                <p:cNvSpPr>
                  <a:spLocks noChangeShapeType="1"/>
                </p:cNvSpPr>
                <p:nvPr>
                  <p:custDataLst>
                    <p:tags r:id="rId12"/>
                  </p:custDataLst>
                </p:nvPr>
              </p:nvSpPr>
              <p:spPr bwMode="auto">
                <a:xfrm flipH="1">
                  <a:off x="2236" y="2823"/>
                  <a:ext cx="761" cy="632"/>
                </a:xfrm>
                <a:prstGeom prst="line">
                  <a:avLst/>
                </a:prstGeom>
                <a:noFill/>
                <a:ln w="25400">
                  <a:solidFill>
                    <a:schemeClr val="tx1"/>
                  </a:solidFill>
                  <a:round/>
                  <a:headEnd/>
                  <a:tailEnd type="triangle" w="med" len="med"/>
                </a:ln>
              </p:spPr>
              <p:txBody>
                <a:bodyPr wrap="none" anchor="ctr">
                  <a:prstTxWarp prst="textNoShape">
                    <a:avLst/>
                  </a:prstTxWarp>
                </a:bodyPr>
                <a:lstStyle/>
                <a:p>
                  <a:endParaRPr lang="en-US" dirty="0">
                    <a:latin typeface="Calibri" panose="020F0502020204030204" pitchFamily="34" charset="0"/>
                  </a:endParaRPr>
                </a:p>
              </p:txBody>
            </p:sp>
            <p:sp>
              <p:nvSpPr>
                <p:cNvPr id="27" name="Line 36">
                  <a:extLst>
                    <a:ext uri="{FF2B5EF4-FFF2-40B4-BE49-F238E27FC236}">
                      <a16:creationId xmlns:a16="http://schemas.microsoft.com/office/drawing/2014/main" id="{539DBF24-6589-BE48-9459-3FDF07F4C73B}"/>
                    </a:ext>
                  </a:extLst>
                </p:cNvPr>
                <p:cNvSpPr>
                  <a:spLocks noChangeShapeType="1"/>
                </p:cNvSpPr>
                <p:nvPr>
                  <p:custDataLst>
                    <p:tags r:id="rId13"/>
                  </p:custDataLst>
                </p:nvPr>
              </p:nvSpPr>
              <p:spPr bwMode="auto">
                <a:xfrm flipH="1">
                  <a:off x="2142" y="2823"/>
                  <a:ext cx="855" cy="609"/>
                </a:xfrm>
                <a:prstGeom prst="line">
                  <a:avLst/>
                </a:prstGeom>
                <a:noFill/>
                <a:ln w="25400">
                  <a:solidFill>
                    <a:schemeClr val="tx1"/>
                  </a:solidFill>
                  <a:round/>
                  <a:headEnd/>
                  <a:tailEnd type="triangle" w="med" len="med"/>
                </a:ln>
              </p:spPr>
              <p:txBody>
                <a:bodyPr wrap="none" anchor="ctr">
                  <a:prstTxWarp prst="textNoShape">
                    <a:avLst/>
                  </a:prstTxWarp>
                </a:bodyPr>
                <a:lstStyle/>
                <a:p>
                  <a:endParaRPr lang="en-US" dirty="0">
                    <a:latin typeface="Calibri" panose="020F0502020204030204" pitchFamily="34" charset="0"/>
                  </a:endParaRPr>
                </a:p>
              </p:txBody>
            </p:sp>
            <p:sp>
              <p:nvSpPr>
                <p:cNvPr id="28" name="Line 37">
                  <a:extLst>
                    <a:ext uri="{FF2B5EF4-FFF2-40B4-BE49-F238E27FC236}">
                      <a16:creationId xmlns:a16="http://schemas.microsoft.com/office/drawing/2014/main" id="{6290C9BB-8A93-184A-A79A-7E3C12DC6829}"/>
                    </a:ext>
                  </a:extLst>
                </p:cNvPr>
                <p:cNvSpPr>
                  <a:spLocks noChangeShapeType="1"/>
                </p:cNvSpPr>
                <p:nvPr>
                  <p:custDataLst>
                    <p:tags r:id="rId14"/>
                  </p:custDataLst>
                </p:nvPr>
              </p:nvSpPr>
              <p:spPr bwMode="auto">
                <a:xfrm>
                  <a:off x="3144" y="2823"/>
                  <a:ext cx="0" cy="576"/>
                </a:xfrm>
                <a:prstGeom prst="line">
                  <a:avLst/>
                </a:prstGeom>
                <a:noFill/>
                <a:ln w="25400">
                  <a:solidFill>
                    <a:schemeClr val="tx1"/>
                  </a:solidFill>
                  <a:round/>
                  <a:headEnd/>
                  <a:tailEnd type="triangle" w="med" len="med"/>
                </a:ln>
              </p:spPr>
              <p:txBody>
                <a:bodyPr wrap="none" anchor="ctr">
                  <a:prstTxWarp prst="textNoShape">
                    <a:avLst/>
                  </a:prstTxWarp>
                </a:bodyPr>
                <a:lstStyle/>
                <a:p>
                  <a:endParaRPr lang="en-US" dirty="0">
                    <a:latin typeface="Calibri" panose="020F0502020204030204" pitchFamily="34" charset="0"/>
                  </a:endParaRPr>
                </a:p>
              </p:txBody>
            </p:sp>
            <p:sp>
              <p:nvSpPr>
                <p:cNvPr id="29" name="Line 38">
                  <a:extLst>
                    <a:ext uri="{FF2B5EF4-FFF2-40B4-BE49-F238E27FC236}">
                      <a16:creationId xmlns:a16="http://schemas.microsoft.com/office/drawing/2014/main" id="{8B7A86F4-2CDE-3E4C-B2D0-15E256A41C14}"/>
                    </a:ext>
                  </a:extLst>
                </p:cNvPr>
                <p:cNvSpPr>
                  <a:spLocks noChangeShapeType="1"/>
                </p:cNvSpPr>
                <p:nvPr>
                  <p:custDataLst>
                    <p:tags r:id="rId15"/>
                  </p:custDataLst>
                </p:nvPr>
              </p:nvSpPr>
              <p:spPr bwMode="auto">
                <a:xfrm>
                  <a:off x="3294" y="2823"/>
                  <a:ext cx="0" cy="576"/>
                </a:xfrm>
                <a:prstGeom prst="line">
                  <a:avLst/>
                </a:prstGeom>
                <a:noFill/>
                <a:ln w="25400">
                  <a:solidFill>
                    <a:schemeClr val="tx1"/>
                  </a:solidFill>
                  <a:round/>
                  <a:headEnd/>
                  <a:tailEnd type="triangle" w="med" len="med"/>
                </a:ln>
              </p:spPr>
              <p:txBody>
                <a:bodyPr wrap="none" anchor="ctr">
                  <a:prstTxWarp prst="textNoShape">
                    <a:avLst/>
                  </a:prstTxWarp>
                </a:bodyPr>
                <a:lstStyle/>
                <a:p>
                  <a:endParaRPr lang="en-US" dirty="0">
                    <a:latin typeface="Calibri" panose="020F0502020204030204" pitchFamily="34" charset="0"/>
                  </a:endParaRPr>
                </a:p>
              </p:txBody>
            </p:sp>
            <p:sp>
              <p:nvSpPr>
                <p:cNvPr id="30" name="Line 39">
                  <a:extLst>
                    <a:ext uri="{FF2B5EF4-FFF2-40B4-BE49-F238E27FC236}">
                      <a16:creationId xmlns:a16="http://schemas.microsoft.com/office/drawing/2014/main" id="{9BF804B4-342C-D848-B17D-05D230BC69B1}"/>
                    </a:ext>
                  </a:extLst>
                </p:cNvPr>
                <p:cNvSpPr>
                  <a:spLocks noChangeShapeType="1"/>
                </p:cNvSpPr>
                <p:nvPr>
                  <p:custDataLst>
                    <p:tags r:id="rId16"/>
                  </p:custDataLst>
                </p:nvPr>
              </p:nvSpPr>
              <p:spPr bwMode="auto">
                <a:xfrm>
                  <a:off x="4296" y="2823"/>
                  <a:ext cx="0" cy="576"/>
                </a:xfrm>
                <a:prstGeom prst="line">
                  <a:avLst/>
                </a:prstGeom>
                <a:noFill/>
                <a:ln w="25400">
                  <a:solidFill>
                    <a:schemeClr val="tx1"/>
                  </a:solidFill>
                  <a:round/>
                  <a:headEnd/>
                  <a:tailEnd type="triangle" w="med" len="med"/>
                </a:ln>
              </p:spPr>
              <p:txBody>
                <a:bodyPr wrap="none" anchor="ctr">
                  <a:prstTxWarp prst="textNoShape">
                    <a:avLst/>
                  </a:prstTxWarp>
                </a:bodyPr>
                <a:lstStyle/>
                <a:p>
                  <a:endParaRPr lang="en-US" dirty="0">
                    <a:latin typeface="Calibri" panose="020F0502020204030204" pitchFamily="34" charset="0"/>
                  </a:endParaRPr>
                </a:p>
              </p:txBody>
            </p:sp>
            <p:sp>
              <p:nvSpPr>
                <p:cNvPr id="31" name="Line 40">
                  <a:extLst>
                    <a:ext uri="{FF2B5EF4-FFF2-40B4-BE49-F238E27FC236}">
                      <a16:creationId xmlns:a16="http://schemas.microsoft.com/office/drawing/2014/main" id="{8EF0A06F-8466-8444-8EE6-BF37EFB6FD56}"/>
                    </a:ext>
                  </a:extLst>
                </p:cNvPr>
                <p:cNvSpPr>
                  <a:spLocks noChangeShapeType="1"/>
                </p:cNvSpPr>
                <p:nvPr>
                  <p:custDataLst>
                    <p:tags r:id="rId17"/>
                  </p:custDataLst>
                </p:nvPr>
              </p:nvSpPr>
              <p:spPr bwMode="auto">
                <a:xfrm>
                  <a:off x="4440" y="2823"/>
                  <a:ext cx="0" cy="576"/>
                </a:xfrm>
                <a:prstGeom prst="line">
                  <a:avLst/>
                </a:prstGeom>
                <a:noFill/>
                <a:ln w="25400">
                  <a:solidFill>
                    <a:schemeClr val="tx1"/>
                  </a:solidFill>
                  <a:round/>
                  <a:headEnd/>
                  <a:tailEnd type="triangle" w="med" len="med"/>
                </a:ln>
              </p:spPr>
              <p:txBody>
                <a:bodyPr wrap="none" anchor="ctr">
                  <a:prstTxWarp prst="textNoShape">
                    <a:avLst/>
                  </a:prstTxWarp>
                </a:bodyPr>
                <a:lstStyle/>
                <a:p>
                  <a:endParaRPr lang="en-US" dirty="0">
                    <a:latin typeface="Calibri" panose="020F0502020204030204" pitchFamily="34" charset="0"/>
                  </a:endParaRPr>
                </a:p>
              </p:txBody>
            </p:sp>
            <p:sp>
              <p:nvSpPr>
                <p:cNvPr id="32" name="Line 41">
                  <a:extLst>
                    <a:ext uri="{FF2B5EF4-FFF2-40B4-BE49-F238E27FC236}">
                      <a16:creationId xmlns:a16="http://schemas.microsoft.com/office/drawing/2014/main" id="{68AE8901-90CE-A340-82DE-7F810DB1CFBB}"/>
                    </a:ext>
                  </a:extLst>
                </p:cNvPr>
                <p:cNvSpPr>
                  <a:spLocks noChangeShapeType="1"/>
                </p:cNvSpPr>
                <p:nvPr>
                  <p:custDataLst>
                    <p:tags r:id="rId18"/>
                  </p:custDataLst>
                </p:nvPr>
              </p:nvSpPr>
              <p:spPr bwMode="auto">
                <a:xfrm>
                  <a:off x="4584" y="2823"/>
                  <a:ext cx="0" cy="576"/>
                </a:xfrm>
                <a:prstGeom prst="line">
                  <a:avLst/>
                </a:prstGeom>
                <a:noFill/>
                <a:ln w="25400">
                  <a:solidFill>
                    <a:schemeClr val="tx1"/>
                  </a:solidFill>
                  <a:round/>
                  <a:headEnd/>
                  <a:tailEnd type="triangle" w="med" len="med"/>
                </a:ln>
              </p:spPr>
              <p:txBody>
                <a:bodyPr wrap="none" anchor="ctr">
                  <a:prstTxWarp prst="textNoShape">
                    <a:avLst/>
                  </a:prstTxWarp>
                </a:bodyPr>
                <a:lstStyle/>
                <a:p>
                  <a:endParaRPr lang="en-US" dirty="0">
                    <a:latin typeface="Calibri" panose="020F0502020204030204" pitchFamily="34" charset="0"/>
                  </a:endParaRPr>
                </a:p>
              </p:txBody>
            </p:sp>
            <p:sp>
              <p:nvSpPr>
                <p:cNvPr id="33" name="Rectangle 42">
                  <a:extLst>
                    <a:ext uri="{FF2B5EF4-FFF2-40B4-BE49-F238E27FC236}">
                      <a16:creationId xmlns:a16="http://schemas.microsoft.com/office/drawing/2014/main" id="{52BDAD0F-DB33-C140-994C-37AFF0AA6786}"/>
                    </a:ext>
                  </a:extLst>
                </p:cNvPr>
                <p:cNvSpPr>
                  <a:spLocks noChangeArrowheads="1"/>
                </p:cNvSpPr>
                <p:nvPr>
                  <p:custDataLst>
                    <p:tags r:id="rId19"/>
                  </p:custDataLst>
                </p:nvPr>
              </p:nvSpPr>
              <p:spPr bwMode="auto">
                <a:xfrm>
                  <a:off x="2588" y="3117"/>
                  <a:ext cx="336" cy="194"/>
                </a:xfrm>
                <a:prstGeom prst="rect">
                  <a:avLst/>
                </a:prstGeom>
                <a:noFill/>
                <a:ln w="25400">
                  <a:noFill/>
                  <a:miter lim="800000"/>
                  <a:headEnd/>
                  <a:tailEnd/>
                </a:ln>
              </p:spPr>
              <p:txBody>
                <a:bodyPr wrap="none">
                  <a:prstTxWarp prst="textNoShape">
                    <a:avLst/>
                  </a:prstTxWarp>
                  <a:spAutoFit/>
                </a:bodyPr>
                <a:lstStyle/>
                <a:p>
                  <a:pPr>
                    <a:lnSpc>
                      <a:spcPct val="100000"/>
                    </a:lnSpc>
                  </a:pPr>
                  <a:r>
                    <a:rPr lang="en-US" sz="1400" dirty="0">
                      <a:latin typeface="Calibri" panose="020F0502020204030204" pitchFamily="34" charset="0"/>
                    </a:rPr>
                    <a:t>• • •</a:t>
                  </a:r>
                </a:p>
              </p:txBody>
            </p:sp>
          </p:grpSp>
          <p:grpSp>
            <p:nvGrpSpPr>
              <p:cNvPr id="10" name="Group 9">
                <a:extLst>
                  <a:ext uri="{FF2B5EF4-FFF2-40B4-BE49-F238E27FC236}">
                    <a16:creationId xmlns:a16="http://schemas.microsoft.com/office/drawing/2014/main" id="{43BA538D-64C1-3A4E-9EFE-FB49DF49FEE4}"/>
                  </a:ext>
                </a:extLst>
              </p:cNvPr>
              <p:cNvGrpSpPr/>
              <p:nvPr/>
            </p:nvGrpSpPr>
            <p:grpSpPr>
              <a:xfrm>
                <a:off x="4351338" y="4450588"/>
                <a:ext cx="2743200" cy="165861"/>
                <a:chOff x="4351338" y="4450588"/>
                <a:chExt cx="2743200" cy="165861"/>
              </a:xfrm>
            </p:grpSpPr>
            <p:sp>
              <p:nvSpPr>
                <p:cNvPr id="17" name="Line 43">
                  <a:extLst>
                    <a:ext uri="{FF2B5EF4-FFF2-40B4-BE49-F238E27FC236}">
                      <a16:creationId xmlns:a16="http://schemas.microsoft.com/office/drawing/2014/main" id="{68E0715E-A245-6A4E-9A7C-891064E2B07A}"/>
                    </a:ext>
                  </a:extLst>
                </p:cNvPr>
                <p:cNvSpPr>
                  <a:spLocks noChangeShapeType="1"/>
                </p:cNvSpPr>
                <p:nvPr>
                  <p:custDataLst>
                    <p:tags r:id="rId5"/>
                  </p:custDataLst>
                </p:nvPr>
              </p:nvSpPr>
              <p:spPr bwMode="auto">
                <a:xfrm>
                  <a:off x="4351338" y="4540250"/>
                  <a:ext cx="2743200" cy="0"/>
                </a:xfrm>
                <a:prstGeom prst="line">
                  <a:avLst/>
                </a:prstGeom>
                <a:noFill/>
                <a:ln w="25400">
                  <a:solidFill>
                    <a:schemeClr val="tx1"/>
                  </a:solidFill>
                  <a:round/>
                  <a:headEnd type="arrow" w="med" len="med"/>
                  <a:tailEnd type="arrow" w="med" len="med"/>
                </a:ln>
              </p:spPr>
              <p:txBody>
                <a:bodyPr wrap="none" anchor="ctr">
                  <a:prstTxWarp prst="textNoShape">
                    <a:avLst/>
                  </a:prstTxWarp>
                </a:bodyPr>
                <a:lstStyle/>
                <a:p>
                  <a:endParaRPr lang="en-US"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18" name="Rectangle 44">
                      <a:extLst>
                        <a:ext uri="{FF2B5EF4-FFF2-40B4-BE49-F238E27FC236}">
                          <a16:creationId xmlns:a16="http://schemas.microsoft.com/office/drawing/2014/main" id="{6E8FF3B4-6CB8-6949-A821-219F27C65624}"/>
                        </a:ext>
                      </a:extLst>
                    </p:cNvPr>
                    <p:cNvSpPr>
                      <a:spLocks noChangeArrowheads="1"/>
                    </p:cNvSpPr>
                    <p:nvPr>
                      <p:custDataLst>
                        <p:tags r:id="rId6"/>
                      </p:custDataLst>
                    </p:nvPr>
                  </p:nvSpPr>
                  <p:spPr bwMode="auto">
                    <a:xfrm>
                      <a:off x="5427265" y="4450588"/>
                      <a:ext cx="529172" cy="165861"/>
                    </a:xfrm>
                    <a:prstGeom prst="rect">
                      <a:avLst/>
                    </a:prstGeom>
                    <a:solidFill>
                      <a:schemeClr val="bg1"/>
                    </a:solidFill>
                    <a:ln w="25400">
                      <a:noFill/>
                      <a:miter lim="800000"/>
                      <a:headEnd/>
                      <a:tailEnd/>
                    </a:ln>
                  </p:spPr>
                  <p:txBody>
                    <a:bodyPr wrap="none" tIns="0" bIns="0">
                      <a:prstTxWarp prst="textNoShape">
                        <a:avLst/>
                      </a:prstTxWarp>
                      <a:spAutoFit/>
                    </a:bodyPr>
                    <a:lstStyle/>
                    <a:p>
                      <a:pPr>
                        <a:lnSpc>
                          <a:spcPct val="100000"/>
                        </a:lnSpc>
                      </a:pPr>
                      <a:r>
                        <a:rPr lang="en-US" b="1" dirty="0">
                          <a:solidFill>
                            <a:schemeClr val="accent5"/>
                          </a:solidFill>
                        </a:rPr>
                        <a:t>n</a:t>
                      </a:r>
                      <a14:m>
                        <m:oMath xmlns:m="http://schemas.openxmlformats.org/officeDocument/2006/math">
                          <m:r>
                            <a:rPr lang="en-US" b="1" i="1" dirty="0">
                              <a:solidFill>
                                <a:schemeClr val="accent5"/>
                              </a:solidFill>
                              <a:latin typeface="Cambria Math" panose="02040503050406030204" pitchFamily="18" charset="0"/>
                            </a:rPr>
                            <m:t>−</m:t>
                          </m:r>
                          <m:r>
                            <a:rPr lang="en-US" b="1" i="1" dirty="0" smtClean="0">
                              <a:solidFill>
                                <a:schemeClr val="accent5"/>
                              </a:solidFill>
                              <a:latin typeface="Cambria Math" panose="02040503050406030204" pitchFamily="18" charset="0"/>
                            </a:rPr>
                            <m:t>𝒃𝒊𝒕𝒔</m:t>
                          </m:r>
                        </m:oMath>
                      </a14:m>
                      <a:endParaRPr lang="en-US" b="1" dirty="0">
                        <a:solidFill>
                          <a:schemeClr val="accent5"/>
                        </a:solidFill>
                        <a:latin typeface="Roboto" panose="02000000000000000000" pitchFamily="2" charset="0"/>
                      </a:endParaRPr>
                    </a:p>
                  </p:txBody>
                </p:sp>
              </mc:Choice>
              <mc:Fallback xmlns="">
                <p:sp>
                  <p:nvSpPr>
                    <p:cNvPr id="18" name="Rectangle 44">
                      <a:extLst>
                        <a:ext uri="{FF2B5EF4-FFF2-40B4-BE49-F238E27FC236}">
                          <a16:creationId xmlns:a16="http://schemas.microsoft.com/office/drawing/2014/main" id="{6E8FF3B4-6CB8-6949-A821-219F27C65624}"/>
                        </a:ext>
                      </a:extLst>
                    </p:cNvPr>
                    <p:cNvSpPr>
                      <a:spLocks noRot="1" noChangeAspect="1" noMove="1" noResize="1" noEditPoints="1" noAdjustHandles="1" noChangeArrowheads="1" noChangeShapeType="1" noTextEdit="1"/>
                    </p:cNvSpPr>
                    <p:nvPr>
                      <p:custDataLst>
                        <p:tags r:id="rId54"/>
                      </p:custDataLst>
                    </p:nvPr>
                  </p:nvSpPr>
                  <p:spPr bwMode="auto">
                    <a:xfrm>
                      <a:off x="5427265" y="4450588"/>
                      <a:ext cx="529172" cy="165861"/>
                    </a:xfrm>
                    <a:prstGeom prst="rect">
                      <a:avLst/>
                    </a:prstGeom>
                    <a:blipFill>
                      <a:blip r:embed="rId55"/>
                      <a:stretch>
                        <a:fillRect l="-7576" t="-26087" b="-47826"/>
                      </a:stretch>
                    </a:blipFill>
                    <a:ln w="25400">
                      <a:noFill/>
                      <a:miter lim="800000"/>
                      <a:headEnd/>
                      <a:tailEnd/>
                    </a:ln>
                  </p:spPr>
                  <p:txBody>
                    <a:bodyPr/>
                    <a:lstStyle/>
                    <a:p>
                      <a:r>
                        <a:rPr lang="en-US">
                          <a:noFill/>
                        </a:rPr>
                        <a:t> </a:t>
                      </a:r>
                    </a:p>
                  </p:txBody>
                </p:sp>
              </mc:Fallback>
            </mc:AlternateContent>
          </p:grpSp>
          <p:sp>
            <p:nvSpPr>
              <p:cNvPr id="15" name="Line 47">
                <a:extLst>
                  <a:ext uri="{FF2B5EF4-FFF2-40B4-BE49-F238E27FC236}">
                    <a16:creationId xmlns:a16="http://schemas.microsoft.com/office/drawing/2014/main" id="{32715A5A-D2CF-D24A-A50C-3B66015281C6}"/>
                  </a:ext>
                </a:extLst>
              </p:cNvPr>
              <p:cNvSpPr>
                <a:spLocks noChangeShapeType="1"/>
              </p:cNvSpPr>
              <p:nvPr>
                <p:custDataLst>
                  <p:tags r:id="rId3"/>
                </p:custDataLst>
              </p:nvPr>
            </p:nvSpPr>
            <p:spPr bwMode="auto">
              <a:xfrm flipV="1">
                <a:off x="2971800" y="6459535"/>
                <a:ext cx="1600200" cy="3174"/>
              </a:xfrm>
              <a:prstGeom prst="line">
                <a:avLst/>
              </a:prstGeom>
              <a:noFill/>
              <a:ln w="25400">
                <a:solidFill>
                  <a:schemeClr val="tx1"/>
                </a:solidFill>
                <a:round/>
                <a:headEnd type="arrow" w="med" len="med"/>
                <a:tailEnd type="arrow" w="med" len="med"/>
              </a:ln>
            </p:spPr>
            <p:txBody>
              <a:bodyPr wrap="none" anchor="ctr">
                <a:prstTxWarp prst="textNoShape">
                  <a:avLst/>
                </a:prstTxWarp>
              </a:bodyPr>
              <a:lstStyle/>
              <a:p>
                <a:endParaRPr lang="en-US" dirty="0">
                  <a:latin typeface="Calibri" panose="020F0502020204030204" pitchFamily="34" charset="0"/>
                </a:endParaRPr>
              </a:p>
            </p:txBody>
          </p:sp>
          <p:sp>
            <p:nvSpPr>
              <p:cNvPr id="13" name="Line 43">
                <a:extLst>
                  <a:ext uri="{FF2B5EF4-FFF2-40B4-BE49-F238E27FC236}">
                    <a16:creationId xmlns:a16="http://schemas.microsoft.com/office/drawing/2014/main" id="{D22E4775-9D7B-384F-A18A-937B9F0E4563}"/>
                  </a:ext>
                </a:extLst>
              </p:cNvPr>
              <p:cNvSpPr>
                <a:spLocks noChangeShapeType="1"/>
              </p:cNvSpPr>
              <p:nvPr>
                <p:custDataLst>
                  <p:tags r:id="rId4"/>
                </p:custDataLst>
              </p:nvPr>
            </p:nvSpPr>
            <p:spPr bwMode="auto">
              <a:xfrm>
                <a:off x="4572000" y="6457728"/>
                <a:ext cx="2514600" cy="1"/>
              </a:xfrm>
              <a:prstGeom prst="line">
                <a:avLst/>
              </a:prstGeom>
              <a:noFill/>
              <a:ln w="25400">
                <a:solidFill>
                  <a:schemeClr val="tx1"/>
                </a:solidFill>
                <a:round/>
                <a:headEnd type="arrow" w="med" len="med"/>
                <a:tailEnd type="arrow" w="med" len="med"/>
              </a:ln>
            </p:spPr>
            <p:txBody>
              <a:bodyPr wrap="none" anchor="ctr">
                <a:prstTxWarp prst="textNoShape">
                  <a:avLst/>
                </a:prstTxWarp>
              </a:bodyPr>
              <a:lstStyle/>
              <a:p>
                <a:endParaRPr lang="en-US" dirty="0">
                  <a:latin typeface="Calibri" panose="020F0502020204030204" pitchFamily="34" charset="0"/>
                </a:endParaRPr>
              </a:p>
            </p:txBody>
          </p:sp>
        </p:grpSp>
        <mc:AlternateContent xmlns:mc="http://schemas.openxmlformats.org/markup-compatibility/2006" xmlns:a14="http://schemas.microsoft.com/office/drawing/2010/main">
          <mc:Choice Requires="a14">
            <p:sp>
              <p:nvSpPr>
                <p:cNvPr id="7" name="Rectangle 5">
                  <a:extLst>
                    <a:ext uri="{FF2B5EF4-FFF2-40B4-BE49-F238E27FC236}">
                      <a16:creationId xmlns:a16="http://schemas.microsoft.com/office/drawing/2014/main" id="{268C27BF-B6FD-A343-BFBA-B280A151C96E}"/>
                    </a:ext>
                  </a:extLst>
                </p:cNvPr>
                <p:cNvSpPr>
                  <a:spLocks noChangeArrowheads="1"/>
                </p:cNvSpPr>
                <p:nvPr>
                  <p:custDataLst>
                    <p:tags r:id="rId1"/>
                  </p:custDataLst>
                </p:nvPr>
              </p:nvSpPr>
              <p:spPr bwMode="auto">
                <a:xfrm>
                  <a:off x="8930994" y="6182274"/>
                  <a:ext cx="1809790" cy="366767"/>
                </a:xfrm>
                <a:prstGeom prst="rect">
                  <a:avLst/>
                </a:prstGeom>
                <a:solidFill>
                  <a:schemeClr val="bg1"/>
                </a:solidFill>
                <a:ln w="25400">
                  <a:noFill/>
                  <a:miter lim="800000"/>
                  <a:headEnd/>
                  <a:tailEnd/>
                </a:ln>
              </p:spPr>
              <p:txBody>
                <a:bodyPr wrap="none" lIns="90487" tIns="44450" rIns="90487" bIns="44450">
                  <a:prstTxWarp prst="textNoShape">
                    <a:avLst/>
                  </a:prstTxWarp>
                  <a:spAutoFit/>
                </a:bodyPr>
                <a:lstStyle/>
                <a:p>
                  <a:pPr algn="ctr">
                    <a:lnSpc>
                      <a:spcPct val="100000"/>
                    </a:lnSpc>
                  </a:pPr>
                  <a:r>
                    <a:rPr lang="en-US" sz="1600" dirty="0">
                      <a:latin typeface="Calibri" panose="020F0502020204030204" pitchFamily="34" charset="0"/>
                      <a:cs typeface="Calibri" panose="020F0502020204030204" pitchFamily="34" charset="0"/>
                    </a:rPr>
                    <a:t>original </a:t>
                  </a:r>
                  <a14:m>
                    <m:oMath xmlns:m="http://schemas.openxmlformats.org/officeDocument/2006/math">
                      <m:r>
                        <m:rPr>
                          <m:sty m:val="p"/>
                        </m:rPr>
                        <a:rPr lang="en-US" b="0" i="0" smtClean="0">
                          <a:latin typeface="Cambria Math" panose="02040503050406030204" pitchFamily="18" charset="0"/>
                          <a:cs typeface="Calibri" panose="020F0502020204030204" pitchFamily="34" charset="0"/>
                        </a:rPr>
                        <m:t>X</m:t>
                      </m:r>
                      <m:r>
                        <a:rPr lang="en-US" b="0" i="0" smtClean="0">
                          <a:latin typeface="Cambria Math" panose="02040503050406030204" pitchFamily="18" charset="0"/>
                          <a:cs typeface="Calibri" panose="020F0502020204030204" pitchFamily="34" charset="0"/>
                        </a:rPr>
                        <m:t> </m:t>
                      </m:r>
                      <m:r>
                        <a:rPr lang="en-US" b="0" i="1" smtClean="0">
                          <a:latin typeface="Cambria Math" panose="02040503050406030204" pitchFamily="18" charset="0"/>
                          <a:cs typeface="Calibri" panose="020F0502020204030204" pitchFamily="34" charset="0"/>
                        </a:rPr>
                        <m:t>   </m:t>
                      </m:r>
                      <m:r>
                        <m:rPr>
                          <m:nor/>
                        </m:rPr>
                        <a:rPr lang="en-US" b="0" i="0" smtClean="0">
                          <a:latin typeface="Cambria Math" panose="02040503050406030204" pitchFamily="18" charset="0"/>
                          <a:cs typeface="Calibri" panose="020F0502020204030204" pitchFamily="34" charset="0"/>
                        </a:rPr>
                        <m:t>n</m:t>
                      </m:r>
                      <m:r>
                        <m:rPr>
                          <m:nor/>
                        </m:rPr>
                        <a:rPr lang="en-US" dirty="0">
                          <a:solidFill>
                            <a:srgbClr val="0070C0"/>
                          </a:solidFill>
                        </a:rPr>
                        <m:t>−</m:t>
                      </m:r>
                      <m:r>
                        <m:rPr>
                          <m:nor/>
                        </m:rPr>
                        <a:rPr lang="en-US" dirty="0">
                          <a:solidFill>
                            <a:srgbClr val="0070C0"/>
                          </a:solidFill>
                        </a:rPr>
                        <m:t>bits</m:t>
                      </m:r>
                    </m:oMath>
                  </a14:m>
                  <a:endParaRPr lang="en-US" sz="1600" dirty="0">
                    <a:latin typeface="Calibri" panose="020F0502020204030204" pitchFamily="34" charset="0"/>
                    <a:cs typeface="Calibri" panose="020F0502020204030204" pitchFamily="34" charset="0"/>
                  </a:endParaRPr>
                </a:p>
              </p:txBody>
            </p:sp>
          </mc:Choice>
          <mc:Fallback xmlns="">
            <p:sp>
              <p:nvSpPr>
                <p:cNvPr id="7" name="Rectangle 5">
                  <a:extLst>
                    <a:ext uri="{FF2B5EF4-FFF2-40B4-BE49-F238E27FC236}">
                      <a16:creationId xmlns:a16="http://schemas.microsoft.com/office/drawing/2014/main" id="{268C27BF-B6FD-A343-BFBA-B280A151C96E}"/>
                    </a:ext>
                  </a:extLst>
                </p:cNvPr>
                <p:cNvSpPr>
                  <a:spLocks noRot="1" noChangeAspect="1" noMove="1" noResize="1" noEditPoints="1" noAdjustHandles="1" noChangeArrowheads="1" noChangeShapeType="1" noTextEdit="1"/>
                </p:cNvSpPr>
                <p:nvPr>
                  <p:custDataLst>
                    <p:tags r:id="rId56"/>
                  </p:custDataLst>
                </p:nvPr>
              </p:nvSpPr>
              <p:spPr bwMode="auto">
                <a:xfrm>
                  <a:off x="8930994" y="6182274"/>
                  <a:ext cx="1809790" cy="366767"/>
                </a:xfrm>
                <a:prstGeom prst="rect">
                  <a:avLst/>
                </a:prstGeom>
                <a:blipFill>
                  <a:blip r:embed="rId57"/>
                  <a:stretch>
                    <a:fillRect l="-1399" b="-20690"/>
                  </a:stretch>
                </a:blipFill>
                <a:ln w="254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5">
                  <a:extLst>
                    <a:ext uri="{FF2B5EF4-FFF2-40B4-BE49-F238E27FC236}">
                      <a16:creationId xmlns:a16="http://schemas.microsoft.com/office/drawing/2014/main" id="{1FDDE8A9-A3EB-5846-97C4-9A65F67433A1}"/>
                    </a:ext>
                  </a:extLst>
                </p:cNvPr>
                <p:cNvSpPr>
                  <a:spLocks noChangeArrowheads="1"/>
                </p:cNvSpPr>
                <p:nvPr>
                  <p:custDataLst>
                    <p:tags r:id="rId2"/>
                  </p:custDataLst>
                </p:nvPr>
              </p:nvSpPr>
              <p:spPr bwMode="auto">
                <a:xfrm>
                  <a:off x="5889031" y="6122522"/>
                  <a:ext cx="1554271" cy="390428"/>
                </a:xfrm>
                <a:prstGeom prst="rect">
                  <a:avLst/>
                </a:prstGeom>
                <a:solidFill>
                  <a:schemeClr val="bg1"/>
                </a:solidFill>
                <a:ln w="25400">
                  <a:noFill/>
                  <a:miter lim="800000"/>
                  <a:headEnd/>
                  <a:tailEnd/>
                </a:ln>
              </p:spPr>
              <p:txBody>
                <a:bodyPr wrap="none" lIns="90487" tIns="44450" rIns="90487" bIns="44450">
                  <a:prstTxWarp prst="textNoShape">
                    <a:avLst/>
                  </a:prstTxWarp>
                  <a:spAutoFit/>
                </a:bodyPr>
                <a:lstStyle/>
                <a:p>
                  <a:pPr>
                    <a:lnSpc>
                      <a:spcPct val="100000"/>
                    </a:lnSpc>
                  </a:pPr>
                  <a14:m>
                    <m:oMath xmlns:m="http://schemas.openxmlformats.org/officeDocument/2006/math">
                      <m:r>
                        <a:rPr lang="en-US" sz="2000" i="1" dirty="0" smtClean="0">
                          <a:solidFill>
                            <a:srgbClr val="00B050"/>
                          </a:solidFill>
                          <a:latin typeface="Cambria Math" panose="02040503050406030204" pitchFamily="18" charset="0"/>
                          <a:cs typeface="Calibri" panose="020F0502020204030204" pitchFamily="34" charset="0"/>
                        </a:rPr>
                        <m:t>𝑘</m:t>
                      </m:r>
                    </m:oMath>
                  </a14:m>
                  <a:r>
                    <a:rPr lang="en-US" sz="1600" dirty="0">
                      <a:latin typeface="Calibri" panose="020F0502020204030204" pitchFamily="34" charset="0"/>
                      <a:cs typeface="Calibri" panose="020F0502020204030204" pitchFamily="34" charset="0"/>
                    </a:rPr>
                    <a:t> copies of MSB</a:t>
                  </a:r>
                </a:p>
              </p:txBody>
            </p:sp>
          </mc:Choice>
          <mc:Fallback xmlns="">
            <p:sp>
              <p:nvSpPr>
                <p:cNvPr id="4" name="Rectangle 5">
                  <a:extLst>
                    <a:ext uri="{FF2B5EF4-FFF2-40B4-BE49-F238E27FC236}">
                      <a16:creationId xmlns:a16="http://schemas.microsoft.com/office/drawing/2014/main" id="{1FDDE8A9-A3EB-5846-97C4-9A65F67433A1}"/>
                    </a:ext>
                  </a:extLst>
                </p:cNvPr>
                <p:cNvSpPr>
                  <a:spLocks noRot="1" noChangeAspect="1" noMove="1" noResize="1" noEditPoints="1" noAdjustHandles="1" noChangeArrowheads="1" noChangeShapeType="1" noTextEdit="1"/>
                </p:cNvSpPr>
                <p:nvPr>
                  <p:custDataLst>
                    <p:tags r:id="rId58"/>
                  </p:custDataLst>
                </p:nvPr>
              </p:nvSpPr>
              <p:spPr bwMode="auto">
                <a:xfrm>
                  <a:off x="5889031" y="6122522"/>
                  <a:ext cx="1554271" cy="390428"/>
                </a:xfrm>
                <a:prstGeom prst="rect">
                  <a:avLst/>
                </a:prstGeom>
                <a:blipFill>
                  <a:blip r:embed="rId59"/>
                  <a:stretch>
                    <a:fillRect r="-1626" b="-15625"/>
                  </a:stretch>
                </a:blipFill>
                <a:ln w="25400">
                  <a:noFill/>
                  <a:miter lim="800000"/>
                  <a:headEnd/>
                  <a:tailEnd/>
                </a:ln>
              </p:spPr>
              <p:txBody>
                <a:bodyPr/>
                <a:lstStyle/>
                <a:p>
                  <a:r>
                    <a:rPr lang="en-US">
                      <a:noFill/>
                    </a:rPr>
                    <a:t> </a:t>
                  </a:r>
                </a:p>
              </p:txBody>
            </p:sp>
          </mc:Fallback>
        </mc:AlternateContent>
      </p:grpSp>
      <p:sp>
        <p:nvSpPr>
          <p:cNvPr id="54" name="TextBox 53">
            <a:extLst>
              <a:ext uri="{FF2B5EF4-FFF2-40B4-BE49-F238E27FC236}">
                <a16:creationId xmlns:a16="http://schemas.microsoft.com/office/drawing/2014/main" id="{6FB384ED-E589-B349-A2BD-59B9FA299888}"/>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248789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DD1FD9-228C-4B46-B910-914913FB1E3C}"/>
              </a:ext>
            </a:extLst>
          </p:cNvPr>
          <p:cNvSpPr>
            <a:spLocks noGrp="1"/>
          </p:cNvSpPr>
          <p:nvPr>
            <p:ph type="title"/>
          </p:nvPr>
        </p:nvSpPr>
        <p:spPr>
          <a:xfrm>
            <a:off x="539069" y="0"/>
            <a:ext cx="10515600" cy="715294"/>
          </a:xfrm>
        </p:spPr>
        <p:txBody>
          <a:bodyPr/>
          <a:lstStyle/>
          <a:p>
            <a:r>
              <a:rPr lang="en-US" dirty="0"/>
              <a:t>Example: Two’s Complement Sign or bit Extension - 1</a:t>
            </a:r>
          </a:p>
        </p:txBody>
      </p:sp>
      <p:sp>
        <p:nvSpPr>
          <p:cNvPr id="11" name="Content Placeholder 10">
            <a:extLst>
              <a:ext uri="{FF2B5EF4-FFF2-40B4-BE49-F238E27FC236}">
                <a16:creationId xmlns:a16="http://schemas.microsoft.com/office/drawing/2014/main" id="{94FECF85-C747-97A8-38CD-96BCABA3B264}"/>
              </a:ext>
            </a:extLst>
          </p:cNvPr>
          <p:cNvSpPr>
            <a:spLocks noGrp="1"/>
          </p:cNvSpPr>
          <p:nvPr>
            <p:ph sz="quarter" idx="17"/>
          </p:nvPr>
        </p:nvSpPr>
        <p:spPr>
          <a:xfrm>
            <a:off x="2190244" y="1648597"/>
            <a:ext cx="8393673" cy="513495"/>
          </a:xfrm>
          <a:solidFill>
            <a:schemeClr val="accent4">
              <a:lumMod val="20000"/>
              <a:lumOff val="80000"/>
            </a:schemeClr>
          </a:solidFill>
          <a:ln>
            <a:solidFill>
              <a:schemeClr val="accent1"/>
            </a:solidFill>
          </a:ln>
        </p:spPr>
        <p:txBody>
          <a:bodyPr/>
          <a:lstStyle/>
          <a:p>
            <a:r>
              <a:rPr lang="en-US" dirty="0">
                <a:solidFill>
                  <a:schemeClr val="tx2"/>
                </a:solidFill>
              </a:rPr>
              <a:t>Adding 0's in front of a positive numbers does not change its value</a:t>
            </a:r>
          </a:p>
        </p:txBody>
      </p:sp>
      <p:grpSp>
        <p:nvGrpSpPr>
          <p:cNvPr id="37" name="Group 36">
            <a:extLst>
              <a:ext uri="{FF2B5EF4-FFF2-40B4-BE49-F238E27FC236}">
                <a16:creationId xmlns:a16="http://schemas.microsoft.com/office/drawing/2014/main" id="{A5178B21-FCAA-8B4A-BEDC-93986B31F582}"/>
              </a:ext>
            </a:extLst>
          </p:cNvPr>
          <p:cNvGrpSpPr/>
          <p:nvPr/>
        </p:nvGrpSpPr>
        <p:grpSpPr>
          <a:xfrm>
            <a:off x="1632977" y="2757560"/>
            <a:ext cx="3930884" cy="2246769"/>
            <a:chOff x="2108096" y="4077010"/>
            <a:chExt cx="3930884" cy="2246769"/>
          </a:xfrm>
        </p:grpSpPr>
        <p:sp>
          <p:nvSpPr>
            <p:cNvPr id="23" name="TextBox 22">
              <a:extLst>
                <a:ext uri="{FF2B5EF4-FFF2-40B4-BE49-F238E27FC236}">
                  <a16:creationId xmlns:a16="http://schemas.microsoft.com/office/drawing/2014/main" id="{8CFDE106-8497-184F-A937-735931CDE485}"/>
                </a:ext>
              </a:extLst>
            </p:cNvPr>
            <p:cNvSpPr txBox="1"/>
            <p:nvPr/>
          </p:nvSpPr>
          <p:spPr>
            <a:xfrm>
              <a:off x="2108096" y="4077010"/>
              <a:ext cx="3930884" cy="2246769"/>
            </a:xfrm>
            <a:prstGeom prst="rect">
              <a:avLst/>
            </a:prstGeom>
            <a:noFill/>
            <a:ln w="34925">
              <a:solidFill>
                <a:srgbClr val="00B050">
                  <a:alpha val="95000"/>
                </a:srgbClr>
              </a:solidFill>
            </a:ln>
          </p:spPr>
          <p:txBody>
            <a:bodyPr wrap="none" rtlCol="0">
              <a:spAutoFit/>
            </a:bodyPr>
            <a:lstStyle/>
            <a:p>
              <a:r>
                <a:rPr lang="en-US" sz="2800" dirty="0">
                  <a:latin typeface="Consolas" panose="020B0609020204030204" pitchFamily="49" charset="0"/>
                  <a:cs typeface="Consolas" panose="020B0609020204030204" pitchFamily="49" charset="0"/>
                </a:rPr>
                <a:t>     7    = </a:t>
              </a:r>
              <a:r>
                <a:rPr lang="en-US" sz="2800" dirty="0">
                  <a:solidFill>
                    <a:srgbClr val="FF0000"/>
                  </a:solidFill>
                  <a:latin typeface="Consolas" panose="020B0609020204030204" pitchFamily="49" charset="0"/>
                  <a:cs typeface="Consolas" panose="020B0609020204030204" pitchFamily="49" charset="0"/>
                </a:rPr>
                <a:t>   </a:t>
              </a:r>
              <a:r>
                <a:rPr lang="en-US" sz="2800" dirty="0">
                  <a:solidFill>
                    <a:srgbClr val="2C895B"/>
                  </a:solidFill>
                  <a:latin typeface="Consolas" panose="020B0609020204030204" pitchFamily="49" charset="0"/>
                  <a:cs typeface="Consolas" panose="020B0609020204030204" pitchFamily="49" charset="0"/>
                </a:rPr>
                <a:t>0111</a:t>
              </a:r>
            </a:p>
            <a:p>
              <a:r>
                <a:rPr lang="en-US" sz="2800" dirty="0">
                  <a:latin typeface="Consolas" panose="020B0609020204030204" pitchFamily="49" charset="0"/>
                  <a:cs typeface="Consolas" panose="020B0609020204030204" pitchFamily="49" charset="0"/>
                </a:rPr>
                <a:t>extend to</a:t>
              </a:r>
            </a:p>
            <a:p>
              <a:r>
                <a:rPr lang="en-US" sz="2800" dirty="0">
                  <a:latin typeface="Consolas" panose="020B0609020204030204" pitchFamily="49" charset="0"/>
                  <a:cs typeface="Consolas" panose="020B0609020204030204" pitchFamily="49" charset="0"/>
                </a:rPr>
                <a:t>8 bits     </a:t>
              </a:r>
            </a:p>
            <a:p>
              <a:r>
                <a:rPr lang="en-US" sz="2800" dirty="0">
                  <a:solidFill>
                    <a:srgbClr val="FF0000"/>
                  </a:solidFill>
                  <a:latin typeface="Consolas" panose="020B0609020204030204" pitchFamily="49" charset="0"/>
                  <a:cs typeface="Consolas" panose="020B0609020204030204" pitchFamily="49" charset="0"/>
                </a:rPr>
                <a:t>           0000</a:t>
              </a:r>
              <a:r>
                <a:rPr lang="en-US" sz="2800" dirty="0">
                  <a:latin typeface="Consolas" panose="020B0609020204030204" pitchFamily="49" charset="0"/>
                  <a:cs typeface="Consolas" panose="020B0609020204030204" pitchFamily="49" charset="0"/>
                </a:rPr>
                <a:t>0111</a:t>
              </a:r>
            </a:p>
            <a:p>
              <a:r>
                <a:rPr lang="en-US" sz="2800" dirty="0">
                  <a:solidFill>
                    <a:srgbClr val="7030A0"/>
                  </a:solidFill>
                  <a:latin typeface="Consolas" panose="020B0609020204030204" pitchFamily="49" charset="0"/>
                  <a:cs typeface="Consolas" panose="020B0609020204030204" pitchFamily="49" charset="0"/>
                </a:rPr>
                <a:t>Number is still 7 </a:t>
              </a:r>
            </a:p>
          </p:txBody>
        </p:sp>
        <p:cxnSp>
          <p:nvCxnSpPr>
            <p:cNvPr id="24" name="Straight Arrow Connector 23">
              <a:extLst>
                <a:ext uri="{FF2B5EF4-FFF2-40B4-BE49-F238E27FC236}">
                  <a16:creationId xmlns:a16="http://schemas.microsoft.com/office/drawing/2014/main" id="{E1CF5F46-4FA2-5444-88F6-56C64A4E10D6}"/>
                </a:ext>
              </a:extLst>
            </p:cNvPr>
            <p:cNvCxnSpPr>
              <a:cxnSpLocks/>
            </p:cNvCxnSpPr>
            <p:nvPr/>
          </p:nvCxnSpPr>
          <p:spPr>
            <a:xfrm flipH="1">
              <a:off x="5036327" y="4421733"/>
              <a:ext cx="197964" cy="1123501"/>
            </a:xfrm>
            <a:prstGeom prst="straightConnector1">
              <a:avLst/>
            </a:prstGeom>
            <a:ln w="25400">
              <a:solidFill>
                <a:schemeClr val="accent5">
                  <a:alpha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99F0610-5007-F847-AC4E-51C02F0A57FA}"/>
                </a:ext>
              </a:extLst>
            </p:cNvPr>
            <p:cNvCxnSpPr>
              <a:cxnSpLocks/>
            </p:cNvCxnSpPr>
            <p:nvPr/>
          </p:nvCxnSpPr>
          <p:spPr>
            <a:xfrm flipH="1">
              <a:off x="4823017" y="4421733"/>
              <a:ext cx="413688" cy="1123501"/>
            </a:xfrm>
            <a:prstGeom prst="straightConnector1">
              <a:avLst/>
            </a:prstGeom>
            <a:ln w="25400">
              <a:solidFill>
                <a:schemeClr val="accent5">
                  <a:alpha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FC229A8-F3B5-164D-9FF0-89648B5A2B79}"/>
                </a:ext>
              </a:extLst>
            </p:cNvPr>
            <p:cNvCxnSpPr>
              <a:cxnSpLocks/>
            </p:cNvCxnSpPr>
            <p:nvPr/>
          </p:nvCxnSpPr>
          <p:spPr>
            <a:xfrm flipH="1">
              <a:off x="4623481" y="4421733"/>
              <a:ext cx="610809" cy="1123501"/>
            </a:xfrm>
            <a:prstGeom prst="straightConnector1">
              <a:avLst/>
            </a:prstGeom>
            <a:ln w="25400">
              <a:solidFill>
                <a:schemeClr val="accent5">
                  <a:alpha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FE90225-4A82-BC49-808D-FAB9646567D9}"/>
                </a:ext>
              </a:extLst>
            </p:cNvPr>
            <p:cNvCxnSpPr>
              <a:cxnSpLocks/>
            </p:cNvCxnSpPr>
            <p:nvPr/>
          </p:nvCxnSpPr>
          <p:spPr>
            <a:xfrm flipH="1">
              <a:off x="4392891" y="4421733"/>
              <a:ext cx="841399" cy="1123501"/>
            </a:xfrm>
            <a:prstGeom prst="straightConnector1">
              <a:avLst/>
            </a:prstGeom>
            <a:ln w="25400">
              <a:solidFill>
                <a:schemeClr val="accent5">
                  <a:alpha val="9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473B3D6E-8D83-934F-9B0C-871C7E73751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35" name="Group 34">
            <a:extLst>
              <a:ext uri="{FF2B5EF4-FFF2-40B4-BE49-F238E27FC236}">
                <a16:creationId xmlns:a16="http://schemas.microsoft.com/office/drawing/2014/main" id="{EE096B55-1B88-1C47-FFB2-FAE5C17EBEC5}"/>
              </a:ext>
            </a:extLst>
          </p:cNvPr>
          <p:cNvGrpSpPr/>
          <p:nvPr/>
        </p:nvGrpSpPr>
        <p:grpSpPr>
          <a:xfrm>
            <a:off x="6516414" y="2759921"/>
            <a:ext cx="3930884" cy="2246769"/>
            <a:chOff x="2108096" y="4077010"/>
            <a:chExt cx="3930884" cy="2246769"/>
          </a:xfrm>
        </p:grpSpPr>
        <p:sp>
          <p:nvSpPr>
            <p:cNvPr id="36" name="TextBox 35">
              <a:extLst>
                <a:ext uri="{FF2B5EF4-FFF2-40B4-BE49-F238E27FC236}">
                  <a16:creationId xmlns:a16="http://schemas.microsoft.com/office/drawing/2014/main" id="{A63B760C-C304-2D85-CAAD-53C87678D092}"/>
                </a:ext>
              </a:extLst>
            </p:cNvPr>
            <p:cNvSpPr txBox="1"/>
            <p:nvPr/>
          </p:nvSpPr>
          <p:spPr>
            <a:xfrm>
              <a:off x="2108096" y="4077010"/>
              <a:ext cx="3930884" cy="2246769"/>
            </a:xfrm>
            <a:prstGeom prst="rect">
              <a:avLst/>
            </a:prstGeom>
            <a:noFill/>
            <a:ln w="34925">
              <a:solidFill>
                <a:srgbClr val="00B050">
                  <a:alpha val="95000"/>
                </a:srgbClr>
              </a:solidFill>
            </a:ln>
          </p:spPr>
          <p:txBody>
            <a:bodyPr wrap="none" rtlCol="0">
              <a:spAutoFit/>
            </a:bodyPr>
            <a:lstStyle/>
            <a:p>
              <a:r>
                <a:rPr lang="en-US" sz="2800" dirty="0">
                  <a:latin typeface="Consolas" panose="020B0609020204030204" pitchFamily="49" charset="0"/>
                  <a:cs typeface="Consolas" panose="020B0609020204030204" pitchFamily="49" charset="0"/>
                </a:rPr>
                <a:t>     1    = </a:t>
              </a:r>
              <a:r>
                <a:rPr lang="en-US" sz="2800" dirty="0">
                  <a:solidFill>
                    <a:srgbClr val="FF0000"/>
                  </a:solidFill>
                  <a:latin typeface="Consolas" panose="020B0609020204030204" pitchFamily="49" charset="0"/>
                  <a:cs typeface="Consolas" panose="020B0609020204030204" pitchFamily="49" charset="0"/>
                </a:rPr>
                <a:t>   </a:t>
              </a:r>
              <a:r>
                <a:rPr lang="en-US" sz="2800" dirty="0">
                  <a:solidFill>
                    <a:srgbClr val="2C895B"/>
                  </a:solidFill>
                  <a:latin typeface="Consolas" panose="020B0609020204030204" pitchFamily="49" charset="0"/>
                  <a:cs typeface="Consolas" panose="020B0609020204030204" pitchFamily="49" charset="0"/>
                </a:rPr>
                <a:t>0001</a:t>
              </a:r>
            </a:p>
            <a:p>
              <a:r>
                <a:rPr lang="en-US" sz="2800" dirty="0">
                  <a:latin typeface="Consolas" panose="020B0609020204030204" pitchFamily="49" charset="0"/>
                  <a:cs typeface="Consolas" panose="020B0609020204030204" pitchFamily="49" charset="0"/>
                </a:rPr>
                <a:t>extend to</a:t>
              </a:r>
            </a:p>
            <a:p>
              <a:r>
                <a:rPr lang="en-US" sz="2800" dirty="0">
                  <a:latin typeface="Consolas" panose="020B0609020204030204" pitchFamily="49" charset="0"/>
                  <a:cs typeface="Consolas" panose="020B0609020204030204" pitchFamily="49" charset="0"/>
                </a:rPr>
                <a:t>8 bits     </a:t>
              </a:r>
            </a:p>
            <a:p>
              <a:r>
                <a:rPr lang="en-US" sz="2800" dirty="0">
                  <a:solidFill>
                    <a:srgbClr val="FF0000"/>
                  </a:solidFill>
                  <a:latin typeface="Consolas" panose="020B0609020204030204" pitchFamily="49" charset="0"/>
                  <a:cs typeface="Consolas" panose="020B0609020204030204" pitchFamily="49" charset="0"/>
                </a:rPr>
                <a:t>           0000</a:t>
              </a:r>
              <a:r>
                <a:rPr lang="en-US" sz="2800" dirty="0">
                  <a:solidFill>
                    <a:srgbClr val="2C895B"/>
                  </a:solidFill>
                  <a:latin typeface="Consolas" panose="020B0609020204030204" pitchFamily="49" charset="0"/>
                  <a:cs typeface="Consolas" panose="020B0609020204030204" pitchFamily="49" charset="0"/>
                </a:rPr>
                <a:t>0001</a:t>
              </a:r>
            </a:p>
            <a:p>
              <a:r>
                <a:rPr lang="en-US" sz="2800" dirty="0">
                  <a:solidFill>
                    <a:srgbClr val="7030A0"/>
                  </a:solidFill>
                  <a:latin typeface="Consolas" panose="020B0609020204030204" pitchFamily="49" charset="0"/>
                  <a:cs typeface="Consolas" panose="020B0609020204030204" pitchFamily="49" charset="0"/>
                </a:rPr>
                <a:t>Number is still 1 </a:t>
              </a:r>
            </a:p>
          </p:txBody>
        </p:sp>
        <p:cxnSp>
          <p:nvCxnSpPr>
            <p:cNvPr id="44" name="Straight Arrow Connector 43">
              <a:extLst>
                <a:ext uri="{FF2B5EF4-FFF2-40B4-BE49-F238E27FC236}">
                  <a16:creationId xmlns:a16="http://schemas.microsoft.com/office/drawing/2014/main" id="{53CE921A-C05C-EB86-8543-E5C887588966}"/>
                </a:ext>
              </a:extLst>
            </p:cNvPr>
            <p:cNvCxnSpPr>
              <a:cxnSpLocks/>
            </p:cNvCxnSpPr>
            <p:nvPr/>
          </p:nvCxnSpPr>
          <p:spPr>
            <a:xfrm flipH="1">
              <a:off x="5036327" y="4421733"/>
              <a:ext cx="197964" cy="1123501"/>
            </a:xfrm>
            <a:prstGeom prst="straightConnector1">
              <a:avLst/>
            </a:prstGeom>
            <a:ln w="25400">
              <a:solidFill>
                <a:schemeClr val="accent5">
                  <a:alpha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88A1035-C80C-CF79-71F4-89DE453610AA}"/>
                </a:ext>
              </a:extLst>
            </p:cNvPr>
            <p:cNvCxnSpPr>
              <a:cxnSpLocks/>
            </p:cNvCxnSpPr>
            <p:nvPr/>
          </p:nvCxnSpPr>
          <p:spPr>
            <a:xfrm flipH="1">
              <a:off x="4823017" y="4421733"/>
              <a:ext cx="413688" cy="1123501"/>
            </a:xfrm>
            <a:prstGeom prst="straightConnector1">
              <a:avLst/>
            </a:prstGeom>
            <a:ln w="25400">
              <a:solidFill>
                <a:schemeClr val="accent5">
                  <a:alpha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21B58A5-5C88-2D86-D703-36B5A6F98205}"/>
                </a:ext>
              </a:extLst>
            </p:cNvPr>
            <p:cNvCxnSpPr>
              <a:cxnSpLocks/>
            </p:cNvCxnSpPr>
            <p:nvPr/>
          </p:nvCxnSpPr>
          <p:spPr>
            <a:xfrm flipH="1">
              <a:off x="4623481" y="4421733"/>
              <a:ext cx="610809" cy="1123501"/>
            </a:xfrm>
            <a:prstGeom prst="straightConnector1">
              <a:avLst/>
            </a:prstGeom>
            <a:ln w="25400">
              <a:solidFill>
                <a:schemeClr val="accent5">
                  <a:alpha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690912D-76F4-AE0D-1085-00F994436EAC}"/>
                </a:ext>
              </a:extLst>
            </p:cNvPr>
            <p:cNvCxnSpPr>
              <a:cxnSpLocks/>
            </p:cNvCxnSpPr>
            <p:nvPr/>
          </p:nvCxnSpPr>
          <p:spPr>
            <a:xfrm flipH="1">
              <a:off x="4392891" y="4421733"/>
              <a:ext cx="841399" cy="1123501"/>
            </a:xfrm>
            <a:prstGeom prst="straightConnector1">
              <a:avLst/>
            </a:prstGeom>
            <a:ln w="25400">
              <a:solidFill>
                <a:schemeClr val="accent5">
                  <a:alpha val="9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952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07C31-C537-BB4B-BE6C-26E80E0C0250}"/>
              </a:ext>
            </a:extLst>
          </p:cNvPr>
          <p:cNvSpPr>
            <a:spLocks noGrp="1"/>
          </p:cNvSpPr>
          <p:nvPr>
            <p:ph type="title"/>
          </p:nvPr>
        </p:nvSpPr>
        <p:spPr>
          <a:xfrm>
            <a:off x="461190" y="103313"/>
            <a:ext cx="11466588" cy="418807"/>
          </a:xfrm>
        </p:spPr>
        <p:txBody>
          <a:bodyPr/>
          <a:lstStyle/>
          <a:p>
            <a:r>
              <a:rPr lang="en-US" sz="2400" dirty="0"/>
              <a:t>Five Step Workflow in the Linux Environment, Single Source File</a:t>
            </a:r>
          </a:p>
        </p:txBody>
      </p:sp>
      <p:grpSp>
        <p:nvGrpSpPr>
          <p:cNvPr id="26" name="Group 25">
            <a:extLst>
              <a:ext uri="{FF2B5EF4-FFF2-40B4-BE49-F238E27FC236}">
                <a16:creationId xmlns:a16="http://schemas.microsoft.com/office/drawing/2014/main" id="{A1D6E5EA-D9F8-6E40-BED3-06249A43BF47}"/>
              </a:ext>
            </a:extLst>
          </p:cNvPr>
          <p:cNvGrpSpPr/>
          <p:nvPr/>
        </p:nvGrpSpPr>
        <p:grpSpPr>
          <a:xfrm>
            <a:off x="5106183" y="2415018"/>
            <a:ext cx="5819631" cy="1292614"/>
            <a:chOff x="5327263" y="1846566"/>
            <a:chExt cx="5819631" cy="1292614"/>
          </a:xfrm>
        </p:grpSpPr>
        <p:sp>
          <p:nvSpPr>
            <p:cNvPr id="42" name="Rectangle 3">
              <a:extLst>
                <a:ext uri="{FF2B5EF4-FFF2-40B4-BE49-F238E27FC236}">
                  <a16:creationId xmlns:a16="http://schemas.microsoft.com/office/drawing/2014/main" id="{38C4D1AF-49B7-3D4C-9EE8-B9EC19F6DB87}"/>
                </a:ext>
              </a:extLst>
            </p:cNvPr>
            <p:cNvSpPr>
              <a:spLocks noChangeArrowheads="1"/>
            </p:cNvSpPr>
            <p:nvPr>
              <p:custDataLst>
                <p:tags r:id="rId13"/>
              </p:custDataLst>
            </p:nvPr>
          </p:nvSpPr>
          <p:spPr bwMode="auto">
            <a:xfrm>
              <a:off x="6912285" y="2768240"/>
              <a:ext cx="4234609" cy="276999"/>
            </a:xfrm>
            <a:prstGeom prst="rect">
              <a:avLst/>
            </a:prstGeom>
            <a:noFill/>
            <a:ln w="12700">
              <a:noFill/>
              <a:miter lim="800000"/>
              <a:headEnd/>
              <a:tailEnd/>
            </a:ln>
            <a:effectLst/>
          </p:spPr>
          <p:txBody>
            <a:bodyPr wrap="square" lIns="90487" tIns="0" rIns="90487" bIns="0" anchor="ctr" anchorCtr="0">
              <a:spAutoFit/>
            </a:bodyPr>
            <a:lstStyle/>
            <a:p>
              <a:pPr>
                <a:lnSpc>
                  <a:spcPct val="100000"/>
                </a:lnSpc>
              </a:pPr>
              <a:r>
                <a:rPr lang="en-US" b="1" dirty="0">
                  <a:solidFill>
                    <a:srgbClr val="FF0000"/>
                  </a:solidFill>
                  <a:latin typeface="Calibri" panose="020F0502020204030204" pitchFamily="34" charset="0"/>
                  <a:ea typeface="CMU Bright" panose="02000603000000000000" pitchFamily="2" charset="0"/>
                  <a:cs typeface="Calibri" panose="020F0502020204030204" pitchFamily="34" charset="0"/>
                </a:rPr>
                <a:t>arm32 Assembly  </a:t>
              </a:r>
              <a:r>
                <a:rPr lang="en-US" b="1" dirty="0">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a:t>
              </a:r>
              <a:r>
                <a:rPr lang="en-US" b="1" dirty="0">
                  <a:solidFill>
                    <a:schemeClr val="tx1">
                      <a:lumMod val="50000"/>
                    </a:schemeClr>
                  </a:solidFill>
                  <a:latin typeface="Courier New" panose="02070309020205020404" pitchFamily="49" charset="0"/>
                  <a:ea typeface="CMU Bright" panose="02000603000000000000" pitchFamily="2" charset="0"/>
                  <a:cs typeface="Courier New" panose="02070309020205020404" pitchFamily="49" charset="0"/>
                </a:rPr>
                <a:t>.s</a:t>
              </a:r>
              <a:r>
                <a:rPr lang="en-US" b="1" dirty="0">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a:t>
              </a:r>
            </a:p>
          </p:txBody>
        </p:sp>
        <p:grpSp>
          <p:nvGrpSpPr>
            <p:cNvPr id="21" name="Group 20">
              <a:extLst>
                <a:ext uri="{FF2B5EF4-FFF2-40B4-BE49-F238E27FC236}">
                  <a16:creationId xmlns:a16="http://schemas.microsoft.com/office/drawing/2014/main" id="{4C61F40D-0B07-774B-809A-12B4BD4C7BA0}"/>
                </a:ext>
              </a:extLst>
            </p:cNvPr>
            <p:cNvGrpSpPr/>
            <p:nvPr/>
          </p:nvGrpSpPr>
          <p:grpSpPr>
            <a:xfrm>
              <a:off x="5327263" y="1846566"/>
              <a:ext cx="4559196" cy="1292614"/>
              <a:chOff x="5327263" y="1846566"/>
              <a:chExt cx="4559196" cy="1292614"/>
            </a:xfrm>
          </p:grpSpPr>
          <p:sp>
            <p:nvSpPr>
              <p:cNvPr id="43" name="Rounded Rectangle 42">
                <a:extLst>
                  <a:ext uri="{FF2B5EF4-FFF2-40B4-BE49-F238E27FC236}">
                    <a16:creationId xmlns:a16="http://schemas.microsoft.com/office/drawing/2014/main" id="{658F131C-59AF-9840-903D-DB679D91BC14}"/>
                  </a:ext>
                </a:extLst>
              </p:cNvPr>
              <p:cNvSpPr/>
              <p:nvPr/>
            </p:nvSpPr>
            <p:spPr bwMode="auto">
              <a:xfrm>
                <a:off x="5327263" y="2773420"/>
                <a:ext cx="1639663" cy="365760"/>
              </a:xfrm>
              <a:prstGeom prst="roundRect">
                <a:avLst/>
              </a:prstGeom>
              <a:solidFill>
                <a:schemeClr val="accent4">
                  <a:lumMod val="20000"/>
                  <a:lumOff val="80000"/>
                </a:scheme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err="1">
                    <a:solidFill>
                      <a:schemeClr val="tx1">
                        <a:lumMod val="50000"/>
                      </a:schemeClr>
                    </a:solidFill>
                    <a:latin typeface="Courier New" panose="02070309020205020404" pitchFamily="49" charset="0"/>
                    <a:ea typeface="Calibri" charset="0"/>
                    <a:cs typeface="Courier New" panose="02070309020205020404" pitchFamily="49" charset="0"/>
                  </a:rPr>
                  <a:t>prog.s</a:t>
                </a:r>
                <a:endParaRPr lang="en-US" sz="2000" b="1" dirty="0">
                  <a:solidFill>
                    <a:schemeClr val="tx1">
                      <a:lumMod val="50000"/>
                    </a:schemeClr>
                  </a:solidFill>
                  <a:latin typeface="Courier New" panose="02070309020205020404" pitchFamily="49" charset="0"/>
                  <a:ea typeface="Calibri" charset="0"/>
                  <a:cs typeface="Courier New" panose="02070309020205020404" pitchFamily="49" charset="0"/>
                </a:endParaRPr>
              </a:p>
            </p:txBody>
          </p:sp>
          <p:grpSp>
            <p:nvGrpSpPr>
              <p:cNvPr id="18" name="Group 17">
                <a:extLst>
                  <a:ext uri="{FF2B5EF4-FFF2-40B4-BE49-F238E27FC236}">
                    <a16:creationId xmlns:a16="http://schemas.microsoft.com/office/drawing/2014/main" id="{5222CF74-2079-3243-A2EE-4D023D901CD7}"/>
                  </a:ext>
                </a:extLst>
              </p:cNvPr>
              <p:cNvGrpSpPr/>
              <p:nvPr/>
            </p:nvGrpSpPr>
            <p:grpSpPr>
              <a:xfrm>
                <a:off x="5938714" y="1846566"/>
                <a:ext cx="3947745" cy="929843"/>
                <a:chOff x="5938714" y="1846566"/>
                <a:chExt cx="3947745" cy="929843"/>
              </a:xfrm>
            </p:grpSpPr>
            <p:sp>
              <p:nvSpPr>
                <p:cNvPr id="7" name="Line 6">
                  <a:extLst>
                    <a:ext uri="{FF2B5EF4-FFF2-40B4-BE49-F238E27FC236}">
                      <a16:creationId xmlns:a16="http://schemas.microsoft.com/office/drawing/2014/main" id="{413A62D5-4B33-FD49-976F-BB46AABA892C}"/>
                    </a:ext>
                  </a:extLst>
                </p:cNvPr>
                <p:cNvSpPr>
                  <a:spLocks noChangeShapeType="1"/>
                </p:cNvSpPr>
                <p:nvPr>
                  <p:custDataLst>
                    <p:tags r:id="rId14"/>
                  </p:custDataLst>
                </p:nvPr>
              </p:nvSpPr>
              <p:spPr bwMode="auto">
                <a:xfrm>
                  <a:off x="6139473" y="1846566"/>
                  <a:ext cx="376" cy="929843"/>
                </a:xfrm>
                <a:prstGeom prst="line">
                  <a:avLst/>
                </a:prstGeom>
                <a:noFill/>
                <a:ln w="28575">
                  <a:solidFill>
                    <a:srgbClr val="FF0000"/>
                  </a:solidFill>
                  <a:round/>
                  <a:headEnd/>
                  <a:tailEnd type="triangle" w="med" len="med"/>
                </a:ln>
                <a:effectLst/>
              </p:spPr>
              <p:txBody>
                <a:bodyPr wrap="square" lIns="90487" tIns="44450" rIns="90487" bIns="44450">
                  <a:spAutoFit/>
                </a:bodyPr>
                <a:lstStyle/>
                <a:p>
                  <a:endParaRPr lang="en-US" b="1" dirty="0">
                    <a:latin typeface="Calibri" panose="020F0502020204030204" pitchFamily="34" charset="0"/>
                    <a:ea typeface="CMU Bright" panose="02000603000000000000" pitchFamily="2" charset="0"/>
                    <a:cs typeface="Calibri" panose="020F0502020204030204" pitchFamily="34" charset="0"/>
                  </a:endParaRPr>
                </a:p>
              </p:txBody>
            </p:sp>
            <p:sp>
              <p:nvSpPr>
                <p:cNvPr id="8" name="Rectangle 7">
                  <a:extLst>
                    <a:ext uri="{FF2B5EF4-FFF2-40B4-BE49-F238E27FC236}">
                      <a16:creationId xmlns:a16="http://schemas.microsoft.com/office/drawing/2014/main" id="{44A2F665-DB74-E040-B999-63756C747F76}"/>
                    </a:ext>
                  </a:extLst>
                </p:cNvPr>
                <p:cNvSpPr>
                  <a:spLocks noChangeArrowheads="1"/>
                </p:cNvSpPr>
                <p:nvPr>
                  <p:custDataLst>
                    <p:tags r:id="rId15"/>
                  </p:custDataLst>
                </p:nvPr>
              </p:nvSpPr>
              <p:spPr bwMode="auto">
                <a:xfrm>
                  <a:off x="5938714" y="2203429"/>
                  <a:ext cx="1481505" cy="366767"/>
                </a:xfrm>
                <a:prstGeom prst="rect">
                  <a:avLst/>
                </a:prstGeom>
                <a:noFill/>
                <a:ln w="12700">
                  <a:noFill/>
                  <a:miter lim="800000"/>
                  <a:headEnd/>
                  <a:tailEnd/>
                </a:ln>
                <a:effectLst/>
              </p:spPr>
              <p:txBody>
                <a:bodyPr wrap="square" lIns="90487" tIns="44450" rIns="90487" bIns="44450">
                  <a:spAutoFit/>
                </a:bodyPr>
                <a:lstStyle/>
                <a:p>
                  <a:pPr algn="r"/>
                  <a:r>
                    <a:rPr lang="en-US" b="1" dirty="0" err="1">
                      <a:solidFill>
                        <a:srgbClr val="FF0000"/>
                      </a:solidFill>
                      <a:latin typeface="Calibri" panose="020F0502020204030204" pitchFamily="34" charset="0"/>
                      <a:ea typeface="CMU Bright" panose="02000603000000000000" pitchFamily="2" charset="0"/>
                      <a:cs typeface="Calibri" panose="020F0502020204030204" pitchFamily="34" charset="0"/>
                    </a:rPr>
                    <a:t>gcc</a:t>
                  </a:r>
                  <a:r>
                    <a:rPr lang="en-US" b="1" dirty="0">
                      <a:solidFill>
                        <a:srgbClr val="FF0000"/>
                      </a:solidFill>
                      <a:latin typeface="Calibri" panose="020F0502020204030204" pitchFamily="34" charset="0"/>
                      <a:ea typeface="CMU Bright" panose="02000603000000000000" pitchFamily="2" charset="0"/>
                      <a:cs typeface="Calibri" panose="020F0502020204030204" pitchFamily="34" charset="0"/>
                    </a:rPr>
                    <a:t> compile</a:t>
                  </a:r>
                </a:p>
              </p:txBody>
            </p:sp>
            <p:sp>
              <p:nvSpPr>
                <p:cNvPr id="48" name="Rectangle 3">
                  <a:extLst>
                    <a:ext uri="{FF2B5EF4-FFF2-40B4-BE49-F238E27FC236}">
                      <a16:creationId xmlns:a16="http://schemas.microsoft.com/office/drawing/2014/main" id="{31292C7F-FAC7-4645-A50A-777965DFBF5B}"/>
                    </a:ext>
                  </a:extLst>
                </p:cNvPr>
                <p:cNvSpPr>
                  <a:spLocks noChangeArrowheads="1"/>
                </p:cNvSpPr>
                <p:nvPr>
                  <p:custDataLst>
                    <p:tags r:id="rId16"/>
                  </p:custDataLst>
                </p:nvPr>
              </p:nvSpPr>
              <p:spPr bwMode="auto">
                <a:xfrm>
                  <a:off x="6117344" y="2429610"/>
                  <a:ext cx="3769115" cy="276999"/>
                </a:xfrm>
                <a:prstGeom prst="rect">
                  <a:avLst/>
                </a:prstGeom>
                <a:noFill/>
                <a:ln w="12700">
                  <a:noFill/>
                  <a:miter lim="800000"/>
                  <a:headEnd/>
                  <a:tailEnd/>
                </a:ln>
                <a:effectLst/>
              </p:spPr>
              <p:txBody>
                <a:bodyPr wrap="square" lIns="90487" tIns="0" rIns="90487" bIns="0" anchor="ctr" anchorCtr="0">
                  <a:spAutoFit/>
                </a:bodyPr>
                <a:lstStyle/>
                <a:p>
                  <a:pPr>
                    <a:lnSpc>
                      <a:spcPct val="100000"/>
                    </a:lnSpc>
                  </a:pPr>
                  <a:endParaRPr lang="en-US" b="1" dirty="0">
                    <a:solidFill>
                      <a:schemeClr val="accent5"/>
                    </a:solidFill>
                    <a:latin typeface="Calibri" panose="020F0502020204030204" pitchFamily="34" charset="0"/>
                    <a:ea typeface="CMU Bright" panose="02000603000000000000" pitchFamily="2" charset="0"/>
                    <a:cs typeface="Calibri" panose="020F0502020204030204" pitchFamily="34" charset="0"/>
                  </a:endParaRPr>
                </a:p>
              </p:txBody>
            </p:sp>
          </p:grpSp>
        </p:grpSp>
      </p:grpSp>
      <p:grpSp>
        <p:nvGrpSpPr>
          <p:cNvPr id="27" name="Group 26">
            <a:extLst>
              <a:ext uri="{FF2B5EF4-FFF2-40B4-BE49-F238E27FC236}">
                <a16:creationId xmlns:a16="http://schemas.microsoft.com/office/drawing/2014/main" id="{05F20475-CF62-7543-8F17-8B83A2296BE1}"/>
              </a:ext>
            </a:extLst>
          </p:cNvPr>
          <p:cNvGrpSpPr/>
          <p:nvPr/>
        </p:nvGrpSpPr>
        <p:grpSpPr>
          <a:xfrm>
            <a:off x="5150345" y="3707632"/>
            <a:ext cx="5250007" cy="1686936"/>
            <a:chOff x="5371425" y="3139180"/>
            <a:chExt cx="5250007" cy="1686936"/>
          </a:xfrm>
        </p:grpSpPr>
        <p:sp>
          <p:nvSpPr>
            <p:cNvPr id="6" name="Rectangle 3">
              <a:extLst>
                <a:ext uri="{FF2B5EF4-FFF2-40B4-BE49-F238E27FC236}">
                  <a16:creationId xmlns:a16="http://schemas.microsoft.com/office/drawing/2014/main" id="{706A2E37-C263-9A46-82CA-D3694D3ACDFA}"/>
                </a:ext>
              </a:extLst>
            </p:cNvPr>
            <p:cNvSpPr>
              <a:spLocks noChangeArrowheads="1"/>
            </p:cNvSpPr>
            <p:nvPr>
              <p:custDataLst>
                <p:tags r:id="rId9"/>
              </p:custDataLst>
            </p:nvPr>
          </p:nvSpPr>
          <p:spPr bwMode="auto">
            <a:xfrm>
              <a:off x="7011088" y="3718120"/>
              <a:ext cx="2348622" cy="1107996"/>
            </a:xfrm>
            <a:prstGeom prst="rect">
              <a:avLst/>
            </a:prstGeom>
            <a:noFill/>
            <a:ln w="12700">
              <a:noFill/>
              <a:miter lim="800000"/>
              <a:headEnd/>
              <a:tailEnd/>
            </a:ln>
            <a:effectLst/>
          </p:spPr>
          <p:txBody>
            <a:bodyPr wrap="square" lIns="90487" tIns="0" rIns="90487" bIns="0" anchor="ctr" anchorCtr="0">
              <a:spAutoFit/>
            </a:bodyPr>
            <a:lstStyle/>
            <a:p>
              <a:pPr>
                <a:lnSpc>
                  <a:spcPct val="100000"/>
                </a:lnSpc>
              </a:pPr>
              <a:r>
                <a:rPr lang="en-US" b="1" dirty="0">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Object file (</a:t>
              </a:r>
              <a:r>
                <a:rPr lang="en-US" b="1" dirty="0">
                  <a:solidFill>
                    <a:schemeClr val="tx1">
                      <a:lumMod val="50000"/>
                    </a:schemeClr>
                  </a:solidFill>
                  <a:latin typeface="Courier New" panose="02070309020205020404" pitchFamily="49" charset="0"/>
                  <a:ea typeface="CMU Bright" panose="02000603000000000000" pitchFamily="2" charset="0"/>
                  <a:cs typeface="Courier New" panose="02070309020205020404" pitchFamily="49" charset="0"/>
                </a:rPr>
                <a:t>.o</a:t>
              </a:r>
              <a:r>
                <a:rPr lang="en-US" b="1" dirty="0">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 </a:t>
              </a:r>
            </a:p>
            <a:p>
              <a:pPr>
                <a:lnSpc>
                  <a:spcPct val="100000"/>
                </a:lnSpc>
              </a:pPr>
              <a:r>
                <a:rPr lang="en-US" b="1" dirty="0">
                  <a:solidFill>
                    <a:srgbClr val="FF0000"/>
                  </a:solidFill>
                  <a:latin typeface="Calibri" panose="020F0502020204030204" pitchFamily="34" charset="0"/>
                  <a:ea typeface="CMU Bright" panose="02000603000000000000" pitchFamily="2" charset="0"/>
                  <a:cs typeface="Calibri" panose="020F0502020204030204" pitchFamily="34" charset="0"/>
                </a:rPr>
                <a:t>arm32 machine code</a:t>
              </a:r>
            </a:p>
            <a:p>
              <a:pPr>
                <a:lnSpc>
                  <a:spcPct val="100000"/>
                </a:lnSpc>
              </a:pPr>
              <a:r>
                <a:rPr lang="en-US" b="1" dirty="0">
                  <a:solidFill>
                    <a:srgbClr val="FF0000"/>
                  </a:solidFill>
                  <a:latin typeface="Calibri" panose="020F0502020204030204" pitchFamily="34" charset="0"/>
                  <a:ea typeface="CMU Bright" panose="02000603000000000000" pitchFamily="2" charset="0"/>
                  <a:cs typeface="Calibri" panose="020F0502020204030204" pitchFamily="34" charset="0"/>
                </a:rPr>
                <a:t>partial missing libraries </a:t>
              </a:r>
            </a:p>
          </p:txBody>
        </p:sp>
        <p:sp>
          <p:nvSpPr>
            <p:cNvPr id="20" name="Rounded Rectangle 19">
              <a:extLst>
                <a:ext uri="{FF2B5EF4-FFF2-40B4-BE49-F238E27FC236}">
                  <a16:creationId xmlns:a16="http://schemas.microsoft.com/office/drawing/2014/main" id="{A6DB45B8-C1F1-4746-B1FD-866387475CBF}"/>
                </a:ext>
              </a:extLst>
            </p:cNvPr>
            <p:cNvSpPr/>
            <p:nvPr/>
          </p:nvSpPr>
          <p:spPr bwMode="auto">
            <a:xfrm>
              <a:off x="5371425" y="3895724"/>
              <a:ext cx="1639663" cy="365760"/>
            </a:xfrm>
            <a:prstGeom prst="roundRect">
              <a:avLst/>
            </a:prstGeom>
            <a:solidFill>
              <a:srgbClr val="0070C0"/>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err="1">
                  <a:solidFill>
                    <a:schemeClr val="bg1"/>
                  </a:solidFill>
                  <a:latin typeface="Courier New" panose="02070309020205020404" pitchFamily="49" charset="0"/>
                  <a:ea typeface="Calibri" charset="0"/>
                  <a:cs typeface="Courier New" panose="02070309020205020404" pitchFamily="49" charset="0"/>
                </a:rPr>
                <a:t>prog.o</a:t>
              </a:r>
              <a:endParaRPr lang="en-US" sz="2000" b="1" dirty="0">
                <a:solidFill>
                  <a:schemeClr val="bg1"/>
                </a:solidFill>
                <a:latin typeface="Courier New" panose="02070309020205020404" pitchFamily="49" charset="0"/>
                <a:ea typeface="Calibri" charset="0"/>
                <a:cs typeface="Courier New" panose="02070309020205020404" pitchFamily="49" charset="0"/>
              </a:endParaRPr>
            </a:p>
          </p:txBody>
        </p:sp>
        <p:sp>
          <p:nvSpPr>
            <p:cNvPr id="46" name="Line 14">
              <a:extLst>
                <a:ext uri="{FF2B5EF4-FFF2-40B4-BE49-F238E27FC236}">
                  <a16:creationId xmlns:a16="http://schemas.microsoft.com/office/drawing/2014/main" id="{F4DC2D82-A359-BB45-8EB1-819C6B78AE9A}"/>
                </a:ext>
              </a:extLst>
            </p:cNvPr>
            <p:cNvSpPr>
              <a:spLocks noChangeShapeType="1"/>
            </p:cNvSpPr>
            <p:nvPr>
              <p:custDataLst>
                <p:tags r:id="rId10"/>
              </p:custDataLst>
            </p:nvPr>
          </p:nvSpPr>
          <p:spPr bwMode="auto">
            <a:xfrm flipH="1">
              <a:off x="6147439" y="3139180"/>
              <a:ext cx="1" cy="735639"/>
            </a:xfrm>
            <a:prstGeom prst="line">
              <a:avLst/>
            </a:prstGeom>
            <a:noFill/>
            <a:ln w="28575">
              <a:solidFill>
                <a:srgbClr val="FF0000"/>
              </a:solidFill>
              <a:round/>
              <a:headEnd/>
              <a:tailEnd type="triangle" w="med" len="med"/>
            </a:ln>
            <a:effectLst/>
          </p:spPr>
          <p:txBody>
            <a:bodyPr wrap="square" lIns="90487" tIns="44450" rIns="90487" bIns="44450">
              <a:spAutoFit/>
            </a:bodyPr>
            <a:lstStyle/>
            <a:p>
              <a:endParaRPr lang="en-US" b="1" dirty="0">
                <a:latin typeface="Calibri" panose="020F0502020204030204" pitchFamily="34" charset="0"/>
                <a:ea typeface="CMU Bright" panose="02000603000000000000" pitchFamily="2" charset="0"/>
                <a:cs typeface="Calibri" panose="020F0502020204030204" pitchFamily="34" charset="0"/>
              </a:endParaRPr>
            </a:p>
          </p:txBody>
        </p:sp>
        <p:sp>
          <p:nvSpPr>
            <p:cNvPr id="29" name="Rectangle 8">
              <a:extLst>
                <a:ext uri="{FF2B5EF4-FFF2-40B4-BE49-F238E27FC236}">
                  <a16:creationId xmlns:a16="http://schemas.microsoft.com/office/drawing/2014/main" id="{A9989ADD-9801-B94D-896F-5486D0FDC643}"/>
                </a:ext>
              </a:extLst>
            </p:cNvPr>
            <p:cNvSpPr>
              <a:spLocks noChangeArrowheads="1"/>
            </p:cNvSpPr>
            <p:nvPr>
              <p:custDataLst>
                <p:tags r:id="rId11"/>
              </p:custDataLst>
            </p:nvPr>
          </p:nvSpPr>
          <p:spPr bwMode="auto">
            <a:xfrm>
              <a:off x="5985163" y="3226593"/>
              <a:ext cx="2200236" cy="366767"/>
            </a:xfrm>
            <a:prstGeom prst="rect">
              <a:avLst/>
            </a:prstGeom>
            <a:noFill/>
            <a:ln w="12700">
              <a:noFill/>
              <a:miter lim="800000"/>
              <a:headEnd/>
              <a:tailEnd/>
            </a:ln>
            <a:effectLst/>
          </p:spPr>
          <p:txBody>
            <a:bodyPr wrap="square" lIns="90487" tIns="44450" rIns="90487" bIns="44450">
              <a:spAutoFit/>
            </a:bodyPr>
            <a:lstStyle/>
            <a:p>
              <a:pPr algn="r">
                <a:lnSpc>
                  <a:spcPct val="100000"/>
                </a:lnSpc>
              </a:pPr>
              <a:r>
                <a:rPr lang="en-US" b="1" dirty="0" err="1">
                  <a:solidFill>
                    <a:srgbClr val="FF0000"/>
                  </a:solidFill>
                  <a:latin typeface="Calibri" panose="020F0502020204030204" pitchFamily="34" charset="0"/>
                  <a:ea typeface="CMU Bright" panose="02000603000000000000" pitchFamily="2" charset="0"/>
                  <a:cs typeface="Calibri" panose="020F0502020204030204" pitchFamily="34" charset="0"/>
                </a:rPr>
                <a:t>gcc</a:t>
              </a:r>
              <a:r>
                <a:rPr lang="en-US" b="1" dirty="0">
                  <a:solidFill>
                    <a:srgbClr val="FF0000"/>
                  </a:solidFill>
                  <a:latin typeface="Calibri" panose="020F0502020204030204" pitchFamily="34" charset="0"/>
                  <a:ea typeface="CMU Bright" panose="02000603000000000000" pitchFamily="2" charset="0"/>
                  <a:cs typeface="Calibri" panose="020F0502020204030204" pitchFamily="34" charset="0"/>
                </a:rPr>
                <a:t> (gas) Assembler</a:t>
              </a:r>
            </a:p>
          </p:txBody>
        </p:sp>
        <p:sp>
          <p:nvSpPr>
            <p:cNvPr id="50" name="Rectangle 3">
              <a:extLst>
                <a:ext uri="{FF2B5EF4-FFF2-40B4-BE49-F238E27FC236}">
                  <a16:creationId xmlns:a16="http://schemas.microsoft.com/office/drawing/2014/main" id="{211F695F-3948-D846-8C38-54D9E874536D}"/>
                </a:ext>
              </a:extLst>
            </p:cNvPr>
            <p:cNvSpPr>
              <a:spLocks noChangeArrowheads="1"/>
            </p:cNvSpPr>
            <p:nvPr>
              <p:custDataLst>
                <p:tags r:id="rId12"/>
              </p:custDataLst>
            </p:nvPr>
          </p:nvSpPr>
          <p:spPr bwMode="auto">
            <a:xfrm>
              <a:off x="6230491" y="3603813"/>
              <a:ext cx="4390941" cy="276999"/>
            </a:xfrm>
            <a:prstGeom prst="rect">
              <a:avLst/>
            </a:prstGeom>
            <a:noFill/>
            <a:ln w="12700">
              <a:noFill/>
              <a:miter lim="800000"/>
              <a:headEnd/>
              <a:tailEnd/>
            </a:ln>
            <a:effectLst/>
          </p:spPr>
          <p:txBody>
            <a:bodyPr wrap="square" lIns="90487" tIns="0" rIns="90487" bIns="0" anchor="ctr" anchorCtr="0">
              <a:spAutoFit/>
            </a:bodyPr>
            <a:lstStyle/>
            <a:p>
              <a:pPr>
                <a:lnSpc>
                  <a:spcPct val="100000"/>
                </a:lnSpc>
              </a:pPr>
              <a:endParaRPr lang="en-US" b="1" dirty="0">
                <a:solidFill>
                  <a:schemeClr val="accent5"/>
                </a:solidFill>
                <a:latin typeface="Calibri" panose="020F0502020204030204" pitchFamily="34" charset="0"/>
                <a:ea typeface="CMU Bright" panose="02000603000000000000" pitchFamily="2" charset="0"/>
                <a:cs typeface="Calibri" panose="020F0502020204030204" pitchFamily="34" charset="0"/>
              </a:endParaRPr>
            </a:p>
          </p:txBody>
        </p:sp>
      </p:grpSp>
      <p:grpSp>
        <p:nvGrpSpPr>
          <p:cNvPr id="16" name="Group 15">
            <a:extLst>
              <a:ext uri="{FF2B5EF4-FFF2-40B4-BE49-F238E27FC236}">
                <a16:creationId xmlns:a16="http://schemas.microsoft.com/office/drawing/2014/main" id="{25230607-3351-7B49-9404-38247391508F}"/>
              </a:ext>
            </a:extLst>
          </p:cNvPr>
          <p:cNvGrpSpPr/>
          <p:nvPr/>
        </p:nvGrpSpPr>
        <p:grpSpPr>
          <a:xfrm>
            <a:off x="6048406" y="1180858"/>
            <a:ext cx="6070971" cy="1410668"/>
            <a:chOff x="6226477" y="646796"/>
            <a:chExt cx="6070971" cy="1410668"/>
          </a:xfrm>
        </p:grpSpPr>
        <p:sp>
          <p:nvSpPr>
            <p:cNvPr id="5" name="Rectangle 2">
              <a:extLst>
                <a:ext uri="{FF2B5EF4-FFF2-40B4-BE49-F238E27FC236}">
                  <a16:creationId xmlns:a16="http://schemas.microsoft.com/office/drawing/2014/main" id="{5CA694F4-23B7-4A4D-A6DE-C42AD77E8383}"/>
                </a:ext>
              </a:extLst>
            </p:cNvPr>
            <p:cNvSpPr>
              <a:spLocks noChangeArrowheads="1"/>
            </p:cNvSpPr>
            <p:nvPr>
              <p:custDataLst>
                <p:tags r:id="rId8"/>
              </p:custDataLst>
            </p:nvPr>
          </p:nvSpPr>
          <p:spPr bwMode="auto">
            <a:xfrm>
              <a:off x="7108618" y="672469"/>
              <a:ext cx="5188830" cy="1384995"/>
            </a:xfrm>
            <a:prstGeom prst="rect">
              <a:avLst/>
            </a:prstGeom>
            <a:solidFill>
              <a:schemeClr val="accent4">
                <a:lumMod val="20000"/>
                <a:lumOff val="80000"/>
              </a:schemeClr>
            </a:solidFill>
            <a:ln w="12700">
              <a:solidFill>
                <a:schemeClr val="accent1"/>
              </a:solidFill>
              <a:miter lim="800000"/>
              <a:headEnd/>
              <a:tailEnd/>
            </a:ln>
            <a:effectLst/>
          </p:spPr>
          <p:txBody>
            <a:bodyPr wrap="square" lIns="90487" tIns="0" rIns="90487" bIns="0" anchor="ctr" anchorCtr="0">
              <a:spAutoFit/>
            </a:bodyPr>
            <a:lstStyle/>
            <a:p>
              <a:pPr>
                <a:lnSpc>
                  <a:spcPct val="100000"/>
                </a:lnSpc>
              </a:pPr>
              <a:r>
                <a:rPr lang="en-US" b="1" dirty="0">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include files have function prototype and other declaration (later slides)</a:t>
              </a:r>
            </a:p>
            <a:p>
              <a:pPr>
                <a:lnSpc>
                  <a:spcPct val="100000"/>
                </a:lnSpc>
              </a:pPr>
              <a:r>
                <a:rPr lang="en-US" b="1" dirty="0">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contents of included .h files are </a:t>
              </a:r>
              <a:r>
                <a:rPr lang="en-US" b="1" dirty="0">
                  <a:solidFill>
                    <a:schemeClr val="accent1"/>
                  </a:solidFill>
                  <a:latin typeface="Calibri" panose="020F0502020204030204" pitchFamily="34" charset="0"/>
                  <a:ea typeface="CMU Bright" panose="02000603000000000000" pitchFamily="2" charset="0"/>
                  <a:cs typeface="Calibri" panose="020F0502020204030204" pitchFamily="34" charset="0"/>
                </a:rPr>
                <a:t>inserted/expanded </a:t>
              </a:r>
              <a:r>
                <a:rPr lang="en-US" b="1" dirty="0">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by </a:t>
              </a:r>
              <a:r>
                <a:rPr lang="en-US" b="1" dirty="0" err="1">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cpp</a:t>
              </a:r>
              <a:r>
                <a:rPr lang="en-US" b="1" dirty="0">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 (c pre-processor phase of </a:t>
              </a:r>
              <a:r>
                <a:rPr lang="en-US" b="1" dirty="0" err="1">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gcc</a:t>
              </a:r>
              <a:r>
                <a:rPr lang="en-US" b="1" dirty="0">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 into </a:t>
              </a:r>
              <a:r>
                <a:rPr lang="en-US" b="1" dirty="0">
                  <a:solidFill>
                    <a:schemeClr val="tx1">
                      <a:lumMod val="50000"/>
                    </a:schemeClr>
                  </a:solidFill>
                  <a:latin typeface="Courier New" panose="02070309020205020404" pitchFamily="49" charset="0"/>
                  <a:ea typeface="CMU Bright" panose="02000603000000000000" pitchFamily="2" charset="0"/>
                  <a:cs typeface="Courier New" panose="02070309020205020404" pitchFamily="49" charset="0"/>
                </a:rPr>
                <a:t>files</a:t>
              </a:r>
              <a:r>
                <a:rPr lang="en-US" b="1" dirty="0">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 prior to compilation start at their position in the file</a:t>
              </a:r>
            </a:p>
          </p:txBody>
        </p:sp>
        <p:cxnSp>
          <p:nvCxnSpPr>
            <p:cNvPr id="40" name="Straight Arrow Connector 39">
              <a:extLst>
                <a:ext uri="{FF2B5EF4-FFF2-40B4-BE49-F238E27FC236}">
                  <a16:creationId xmlns:a16="http://schemas.microsoft.com/office/drawing/2014/main" id="{3258CF55-AA19-4C4E-9ECA-C169E1096355}"/>
                </a:ext>
              </a:extLst>
            </p:cNvPr>
            <p:cNvCxnSpPr>
              <a:cxnSpLocks/>
            </p:cNvCxnSpPr>
            <p:nvPr/>
          </p:nvCxnSpPr>
          <p:spPr>
            <a:xfrm>
              <a:off x="6226477" y="646796"/>
              <a:ext cx="377" cy="877943"/>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241A403F-8D40-9A46-89D1-26EC9A4D925C}"/>
              </a:ext>
            </a:extLst>
          </p:cNvPr>
          <p:cNvGrpSpPr/>
          <p:nvPr/>
        </p:nvGrpSpPr>
        <p:grpSpPr>
          <a:xfrm>
            <a:off x="5075814" y="540627"/>
            <a:ext cx="2593087" cy="1894841"/>
            <a:chOff x="5305741" y="298143"/>
            <a:chExt cx="2593087" cy="1894841"/>
          </a:xfrm>
        </p:grpSpPr>
        <p:sp>
          <p:nvSpPr>
            <p:cNvPr id="17" name="Rounded Rectangle 16">
              <a:extLst>
                <a:ext uri="{FF2B5EF4-FFF2-40B4-BE49-F238E27FC236}">
                  <a16:creationId xmlns:a16="http://schemas.microsoft.com/office/drawing/2014/main" id="{9225152E-2770-FF40-993F-C731511BCAF6}"/>
                </a:ext>
              </a:extLst>
            </p:cNvPr>
            <p:cNvSpPr/>
            <p:nvPr/>
          </p:nvSpPr>
          <p:spPr bwMode="auto">
            <a:xfrm>
              <a:off x="5329626" y="1827224"/>
              <a:ext cx="1639663" cy="365760"/>
            </a:xfrm>
            <a:prstGeom prst="roundRect">
              <a:avLst/>
            </a:prstGeom>
            <a:solidFill>
              <a:schemeClr val="bg1">
                <a:lumMod val="95000"/>
              </a:scheme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err="1">
                  <a:solidFill>
                    <a:schemeClr val="tx1">
                      <a:lumMod val="50000"/>
                    </a:schemeClr>
                  </a:solidFill>
                  <a:latin typeface="Courier New" panose="02070309020205020404" pitchFamily="49" charset="0"/>
                  <a:ea typeface="Calibri" charset="0"/>
                  <a:cs typeface="Courier New" panose="02070309020205020404" pitchFamily="49" charset="0"/>
                </a:rPr>
                <a:t>prog.c</a:t>
              </a:r>
              <a:endParaRPr lang="en-US" sz="2000" b="1" dirty="0">
                <a:solidFill>
                  <a:schemeClr val="tx1">
                    <a:lumMod val="50000"/>
                  </a:schemeClr>
                </a:solidFill>
                <a:latin typeface="Courier New" panose="02070309020205020404" pitchFamily="49" charset="0"/>
                <a:ea typeface="Calibri" charset="0"/>
                <a:cs typeface="Courier New" panose="02070309020205020404" pitchFamily="49" charset="0"/>
              </a:endParaRPr>
            </a:p>
          </p:txBody>
        </p:sp>
        <p:grpSp>
          <p:nvGrpSpPr>
            <p:cNvPr id="14" name="Group 13">
              <a:extLst>
                <a:ext uri="{FF2B5EF4-FFF2-40B4-BE49-F238E27FC236}">
                  <a16:creationId xmlns:a16="http://schemas.microsoft.com/office/drawing/2014/main" id="{4EDE69E9-10EB-2644-90F7-46FD01B9D938}"/>
                </a:ext>
              </a:extLst>
            </p:cNvPr>
            <p:cNvGrpSpPr/>
            <p:nvPr/>
          </p:nvGrpSpPr>
          <p:grpSpPr>
            <a:xfrm>
              <a:off x="5305741" y="298143"/>
              <a:ext cx="2593087" cy="775981"/>
              <a:chOff x="5305741" y="298143"/>
              <a:chExt cx="2593087" cy="775981"/>
            </a:xfrm>
          </p:grpSpPr>
          <p:sp>
            <p:nvSpPr>
              <p:cNvPr id="19" name="Rounded Rectangle 18">
                <a:extLst>
                  <a:ext uri="{FF2B5EF4-FFF2-40B4-BE49-F238E27FC236}">
                    <a16:creationId xmlns:a16="http://schemas.microsoft.com/office/drawing/2014/main" id="{6CDC4148-7759-9649-A985-27A09F723C63}"/>
                  </a:ext>
                </a:extLst>
              </p:cNvPr>
              <p:cNvSpPr/>
              <p:nvPr/>
            </p:nvSpPr>
            <p:spPr bwMode="auto">
              <a:xfrm>
                <a:off x="5305741" y="298143"/>
                <a:ext cx="1702460" cy="676536"/>
              </a:xfrm>
              <a:prstGeom prst="roundRect">
                <a:avLst/>
              </a:prstGeom>
              <a:solidFill>
                <a:schemeClr val="accent1">
                  <a:lumMod val="20000"/>
                  <a:lumOff val="80000"/>
                </a:scheme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accent6"/>
                    </a:solidFill>
                    <a:latin typeface="Courier New" panose="02070309020205020404" pitchFamily="49" charset="0"/>
                    <a:ea typeface="Calibri" charset="0"/>
                    <a:cs typeface="Courier New" panose="02070309020205020404" pitchFamily="49" charset="0"/>
                  </a:rPr>
                  <a:t>&lt;</a:t>
                </a:r>
                <a:r>
                  <a:rPr lang="en-US" b="1" dirty="0" err="1">
                    <a:solidFill>
                      <a:schemeClr val="accent6"/>
                    </a:solidFill>
                    <a:latin typeface="Courier New" panose="02070309020205020404" pitchFamily="49" charset="0"/>
                    <a:ea typeface="Calibri" charset="0"/>
                    <a:cs typeface="Courier New" panose="02070309020205020404" pitchFamily="49" charset="0"/>
                  </a:rPr>
                  <a:t>stdio.h</a:t>
                </a:r>
                <a:r>
                  <a:rPr lang="en-US" b="1" dirty="0">
                    <a:solidFill>
                      <a:schemeClr val="accent6"/>
                    </a:solidFill>
                    <a:latin typeface="Courier New" panose="02070309020205020404" pitchFamily="49" charset="0"/>
                    <a:ea typeface="Calibri" charset="0"/>
                    <a:cs typeface="Courier New" panose="02070309020205020404" pitchFamily="49" charset="0"/>
                  </a:rPr>
                  <a:t>&gt;</a:t>
                </a:r>
              </a:p>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chemeClr val="accent6"/>
                    </a:solidFill>
                    <a:latin typeface="Courier New" panose="02070309020205020404" pitchFamily="49" charset="0"/>
                    <a:ea typeface="Calibri" charset="0"/>
                    <a:cs typeface="Courier New" panose="02070309020205020404" pitchFamily="49" charset="0"/>
                  </a:rPr>
                  <a:t>&lt;</a:t>
                </a:r>
                <a:r>
                  <a:rPr lang="en-US" b="1" dirty="0" err="1">
                    <a:solidFill>
                      <a:schemeClr val="accent6"/>
                    </a:solidFill>
                    <a:latin typeface="Courier New" panose="02070309020205020404" pitchFamily="49" charset="0"/>
                    <a:ea typeface="Calibri" charset="0"/>
                    <a:cs typeface="Courier New" panose="02070309020205020404" pitchFamily="49" charset="0"/>
                  </a:rPr>
                  <a:t>stdlib.h</a:t>
                </a:r>
                <a:r>
                  <a:rPr lang="en-US" b="1" dirty="0">
                    <a:solidFill>
                      <a:schemeClr val="accent6"/>
                    </a:solidFill>
                    <a:latin typeface="Courier New" panose="02070309020205020404" pitchFamily="49" charset="0"/>
                    <a:ea typeface="Calibri" charset="0"/>
                    <a:cs typeface="Courier New" panose="02070309020205020404" pitchFamily="49" charset="0"/>
                  </a:rPr>
                  <a:t>&gt;</a:t>
                </a:r>
              </a:p>
            </p:txBody>
          </p:sp>
          <p:sp>
            <p:nvSpPr>
              <p:cNvPr id="71" name="Rectangle 3">
                <a:extLst>
                  <a:ext uri="{FF2B5EF4-FFF2-40B4-BE49-F238E27FC236}">
                    <a16:creationId xmlns:a16="http://schemas.microsoft.com/office/drawing/2014/main" id="{8DFD15BE-A9B6-894A-9565-42E0DEB90A28}"/>
                  </a:ext>
                </a:extLst>
              </p:cNvPr>
              <p:cNvSpPr>
                <a:spLocks noChangeArrowheads="1"/>
              </p:cNvSpPr>
              <p:nvPr>
                <p:custDataLst>
                  <p:tags r:id="rId7"/>
                </p:custDataLst>
              </p:nvPr>
            </p:nvSpPr>
            <p:spPr bwMode="auto">
              <a:xfrm>
                <a:off x="6087148" y="797125"/>
                <a:ext cx="1811680" cy="276999"/>
              </a:xfrm>
              <a:prstGeom prst="rect">
                <a:avLst/>
              </a:prstGeom>
              <a:noFill/>
              <a:ln w="12700">
                <a:noFill/>
                <a:miter lim="800000"/>
                <a:headEnd/>
                <a:tailEnd/>
              </a:ln>
              <a:effectLst/>
            </p:spPr>
            <p:txBody>
              <a:bodyPr wrap="square" lIns="90487" tIns="0" rIns="90487" bIns="0" anchor="ctr" anchorCtr="0">
                <a:spAutoFit/>
              </a:bodyPr>
              <a:lstStyle/>
              <a:p>
                <a:pPr algn="r">
                  <a:lnSpc>
                    <a:spcPct val="100000"/>
                  </a:lnSpc>
                </a:pPr>
                <a:endParaRPr lang="en-US" dirty="0">
                  <a:latin typeface="Calibri" panose="020F0502020204030204" pitchFamily="34" charset="0"/>
                  <a:ea typeface="CMU Bright" panose="02000603000000000000" pitchFamily="2" charset="0"/>
                  <a:cs typeface="Calibri" panose="020F0502020204030204" pitchFamily="34" charset="0"/>
                </a:endParaRPr>
              </a:p>
            </p:txBody>
          </p:sp>
        </p:grpSp>
      </p:grpSp>
      <p:sp>
        <p:nvSpPr>
          <p:cNvPr id="54" name="Text Box 4">
            <a:extLst>
              <a:ext uri="{FF2B5EF4-FFF2-40B4-BE49-F238E27FC236}">
                <a16:creationId xmlns:a16="http://schemas.microsoft.com/office/drawing/2014/main" id="{21D4C9ED-FD27-8048-A262-33F7C03ED949}"/>
              </a:ext>
            </a:extLst>
          </p:cNvPr>
          <p:cNvSpPr txBox="1">
            <a:spLocks noChangeArrowheads="1"/>
          </p:cNvSpPr>
          <p:nvPr/>
        </p:nvSpPr>
        <p:spPr bwMode="auto">
          <a:xfrm>
            <a:off x="461190" y="577787"/>
            <a:ext cx="4393247" cy="4093428"/>
          </a:xfrm>
          <a:prstGeom prst="rect">
            <a:avLst/>
          </a:prstGeom>
          <a:solidFill>
            <a:schemeClr val="accent4">
              <a:lumMod val="20000"/>
              <a:lumOff val="80000"/>
            </a:schemeClr>
          </a:solidFill>
          <a:ln>
            <a:solidFill>
              <a:schemeClr val="accent1"/>
            </a:solidFill>
          </a:ln>
          <a:effectLst/>
        </p:spPr>
        <p:txBody>
          <a:bodyPr wrap="square">
            <a:spAutoFit/>
          </a:bodyPr>
          <a:lstStyle/>
          <a:p>
            <a:pPr algn="l">
              <a:spcBef>
                <a:spcPct val="50000"/>
              </a:spcBef>
            </a:pPr>
            <a:r>
              <a:rPr lang="en-US" altLang="en-US" sz="1600" dirty="0">
                <a:solidFill>
                  <a:srgbClr val="F3753F"/>
                </a:solidFill>
                <a:latin typeface="Consolas" panose="020B0609020204030204" pitchFamily="49" charset="0"/>
                <a:cs typeface="Consolas" panose="020B0609020204030204" pitchFamily="49" charset="0"/>
              </a:rPr>
              <a:t>#</a:t>
            </a:r>
            <a:r>
              <a:rPr lang="en-US" altLang="en-US" sz="2000" dirty="0">
                <a:solidFill>
                  <a:srgbClr val="F3753F"/>
                </a:solidFill>
                <a:latin typeface="Consolas" panose="020B0609020204030204" pitchFamily="49" charset="0"/>
                <a:cs typeface="Consolas" panose="020B0609020204030204" pitchFamily="49" charset="0"/>
              </a:rPr>
              <a:t>include &lt;</a:t>
            </a:r>
            <a:r>
              <a:rPr lang="en-US" altLang="en-US" sz="2000" dirty="0" err="1">
                <a:solidFill>
                  <a:srgbClr val="F3753F"/>
                </a:solidFill>
                <a:latin typeface="Consolas" panose="020B0609020204030204" pitchFamily="49" charset="0"/>
                <a:cs typeface="Consolas" panose="020B0609020204030204" pitchFamily="49" charset="0"/>
              </a:rPr>
              <a:t>stdio.h</a:t>
            </a:r>
            <a:r>
              <a:rPr lang="en-US" altLang="en-US" sz="2000" dirty="0">
                <a:solidFill>
                  <a:srgbClr val="F3753F"/>
                </a:solidFill>
                <a:latin typeface="Consolas" panose="020B0609020204030204" pitchFamily="49" charset="0"/>
                <a:cs typeface="Consolas" panose="020B0609020204030204" pitchFamily="49" charset="0"/>
              </a:rPr>
              <a:t>&gt;</a:t>
            </a:r>
          </a:p>
          <a:p>
            <a:pPr algn="l">
              <a:spcBef>
                <a:spcPct val="50000"/>
              </a:spcBef>
            </a:pPr>
            <a:r>
              <a:rPr lang="en-US" altLang="en-US" sz="2000" dirty="0">
                <a:solidFill>
                  <a:srgbClr val="F3753F"/>
                </a:solidFill>
                <a:latin typeface="Consolas" panose="020B0609020204030204" pitchFamily="49" charset="0"/>
                <a:cs typeface="Consolas" panose="020B0609020204030204" pitchFamily="49" charset="0"/>
              </a:rPr>
              <a:t>#include &lt;</a:t>
            </a:r>
            <a:r>
              <a:rPr lang="en-US" altLang="en-US" sz="2000" dirty="0" err="1">
                <a:solidFill>
                  <a:srgbClr val="F3753F"/>
                </a:solidFill>
                <a:latin typeface="Consolas" panose="020B0609020204030204" pitchFamily="49" charset="0"/>
                <a:cs typeface="Consolas" panose="020B0609020204030204" pitchFamily="49" charset="0"/>
              </a:rPr>
              <a:t>stdlib.h</a:t>
            </a:r>
            <a:r>
              <a:rPr lang="en-US" altLang="en-US" sz="2000" dirty="0">
                <a:solidFill>
                  <a:srgbClr val="F3753F"/>
                </a:solidFill>
                <a:latin typeface="Consolas" panose="020B0609020204030204" pitchFamily="49" charset="0"/>
                <a:cs typeface="Consolas" panose="020B0609020204030204" pitchFamily="49" charset="0"/>
              </a:rPr>
              <a:t>&gt;</a:t>
            </a:r>
          </a:p>
          <a:p>
            <a:pPr algn="l">
              <a:spcBef>
                <a:spcPct val="50000"/>
              </a:spcBef>
            </a:pPr>
            <a:r>
              <a:rPr lang="en-US" altLang="en-US" sz="2000" i="1" dirty="0">
                <a:solidFill>
                  <a:srgbClr val="2C895B"/>
                </a:solidFill>
                <a:latin typeface="Consolas" panose="020B0609020204030204" pitchFamily="49" charset="0"/>
                <a:cs typeface="Consolas" panose="020B0609020204030204" pitchFamily="49" charset="0"/>
              </a:rPr>
              <a:t>/* A simple C Program */</a:t>
            </a:r>
          </a:p>
          <a:p>
            <a:pPr algn="l">
              <a:spcBef>
                <a:spcPct val="50000"/>
              </a:spcBef>
            </a:pPr>
            <a:r>
              <a:rPr lang="en-US" altLang="en-US" sz="2000" dirty="0">
                <a:solidFill>
                  <a:srgbClr val="0070C0"/>
                </a:solidFill>
                <a:latin typeface="Consolas" panose="020B0609020204030204" pitchFamily="49" charset="0"/>
                <a:cs typeface="Consolas" panose="020B0609020204030204" pitchFamily="49" charset="0"/>
              </a:rPr>
              <a:t>int </a:t>
            </a:r>
          </a:p>
          <a:p>
            <a:pPr algn="l">
              <a:spcBef>
                <a:spcPct val="50000"/>
              </a:spcBef>
            </a:pPr>
            <a:r>
              <a:rPr lang="en-US" altLang="en-US" sz="2000" dirty="0">
                <a:solidFill>
                  <a:schemeClr val="tx1">
                    <a:lumMod val="50000"/>
                  </a:schemeClr>
                </a:solidFill>
                <a:latin typeface="Consolas" panose="020B0609020204030204" pitchFamily="49" charset="0"/>
                <a:cs typeface="Consolas" panose="020B0609020204030204" pitchFamily="49" charset="0"/>
              </a:rPr>
              <a:t>main(void)</a:t>
            </a:r>
          </a:p>
          <a:p>
            <a:pPr algn="l">
              <a:spcBef>
                <a:spcPct val="50000"/>
              </a:spcBef>
            </a:pPr>
            <a:r>
              <a:rPr lang="en-US" altLang="en-US" sz="2000" dirty="0">
                <a:solidFill>
                  <a:schemeClr val="tx1">
                    <a:lumMod val="50000"/>
                  </a:schemeClr>
                </a:solidFill>
                <a:latin typeface="Consolas" panose="020B0609020204030204" pitchFamily="49" charset="0"/>
                <a:cs typeface="Consolas" panose="020B0609020204030204" pitchFamily="49" charset="0"/>
              </a:rPr>
              <a:t>{</a:t>
            </a:r>
          </a:p>
          <a:p>
            <a:pPr algn="l">
              <a:spcBef>
                <a:spcPct val="50000"/>
              </a:spcBef>
            </a:pPr>
            <a:r>
              <a:rPr lang="en-US" altLang="en-US" sz="2000" dirty="0">
                <a:solidFill>
                  <a:schemeClr val="tx1">
                    <a:lumMod val="50000"/>
                  </a:schemeClr>
                </a:solidFill>
                <a:latin typeface="Consolas" panose="020B0609020204030204" pitchFamily="49" charset="0"/>
                <a:cs typeface="Consolas" panose="020B0609020204030204" pitchFamily="49" charset="0"/>
              </a:rPr>
              <a:t> </a:t>
            </a:r>
            <a:r>
              <a:rPr lang="en-US" altLang="en-US" sz="2000" dirty="0">
                <a:solidFill>
                  <a:srgbClr val="7030A0"/>
                </a:solidFill>
                <a:latin typeface="Consolas" panose="020B0609020204030204" pitchFamily="49" charset="0"/>
                <a:cs typeface="Consolas" panose="020B0609020204030204" pitchFamily="49" charset="0"/>
              </a:rPr>
              <a:t> </a:t>
            </a:r>
            <a:r>
              <a:rPr lang="en-US" altLang="en-US" sz="2000" dirty="0" err="1">
                <a:solidFill>
                  <a:srgbClr val="7030A0"/>
                </a:solidFill>
                <a:latin typeface="Consolas" panose="020B0609020204030204" pitchFamily="49" charset="0"/>
                <a:cs typeface="Consolas" panose="020B0609020204030204" pitchFamily="49" charset="0"/>
              </a:rPr>
              <a:t>printf</a:t>
            </a:r>
            <a:r>
              <a:rPr lang="en-US" altLang="en-US" sz="2000" dirty="0">
                <a:solidFill>
                  <a:schemeClr val="accent5"/>
                </a:solidFill>
                <a:latin typeface="Consolas" panose="020B0609020204030204" pitchFamily="49" charset="0"/>
                <a:cs typeface="Consolas" panose="020B0609020204030204" pitchFamily="49" charset="0"/>
              </a:rPr>
              <a:t>("Hello World\n");</a:t>
            </a:r>
          </a:p>
          <a:p>
            <a:pPr algn="l">
              <a:spcBef>
                <a:spcPct val="50000"/>
              </a:spcBef>
            </a:pPr>
            <a:r>
              <a:rPr lang="en-US" altLang="en-US" sz="2000" dirty="0">
                <a:solidFill>
                  <a:schemeClr val="tx1">
                    <a:lumMod val="50000"/>
                  </a:schemeClr>
                </a:solidFill>
                <a:latin typeface="Consolas" panose="020B0609020204030204" pitchFamily="49" charset="0"/>
                <a:cs typeface="Consolas" panose="020B0609020204030204" pitchFamily="49" charset="0"/>
              </a:rPr>
              <a:t>  </a:t>
            </a:r>
            <a:r>
              <a:rPr lang="en-US" altLang="en-US" sz="2000" dirty="0">
                <a:solidFill>
                  <a:srgbClr val="0070C0"/>
                </a:solidFill>
                <a:latin typeface="Consolas" panose="020B0609020204030204" pitchFamily="49" charset="0"/>
                <a:cs typeface="Consolas" panose="020B0609020204030204" pitchFamily="49" charset="0"/>
              </a:rPr>
              <a:t>return</a:t>
            </a:r>
            <a:r>
              <a:rPr lang="en-US" altLang="en-US" sz="2000" dirty="0">
                <a:solidFill>
                  <a:schemeClr val="tx1">
                    <a:lumMod val="50000"/>
                  </a:schemeClr>
                </a:solidFill>
                <a:latin typeface="Consolas" panose="020B0609020204030204" pitchFamily="49" charset="0"/>
                <a:cs typeface="Consolas" panose="020B0609020204030204" pitchFamily="49" charset="0"/>
              </a:rPr>
              <a:t> </a:t>
            </a:r>
            <a:r>
              <a:rPr lang="en-US" altLang="en-US" sz="2000" dirty="0">
                <a:solidFill>
                  <a:srgbClr val="F3753F"/>
                </a:solidFill>
                <a:latin typeface="Consolas" panose="020B0609020204030204" pitchFamily="49" charset="0"/>
                <a:cs typeface="Consolas" panose="020B0609020204030204" pitchFamily="49" charset="0"/>
              </a:rPr>
              <a:t>EXIT_SUCCESS</a:t>
            </a:r>
            <a:r>
              <a:rPr lang="en-US" altLang="en-US" sz="2000" dirty="0">
                <a:solidFill>
                  <a:schemeClr val="tx1">
                    <a:lumMod val="50000"/>
                  </a:schemeClr>
                </a:solidFill>
                <a:latin typeface="Consolas" panose="020B0609020204030204" pitchFamily="49" charset="0"/>
                <a:cs typeface="Consolas" panose="020B0609020204030204" pitchFamily="49" charset="0"/>
              </a:rPr>
              <a:t>;</a:t>
            </a:r>
          </a:p>
          <a:p>
            <a:pPr algn="l">
              <a:spcBef>
                <a:spcPct val="50000"/>
              </a:spcBef>
            </a:pPr>
            <a:r>
              <a:rPr lang="en-US" altLang="en-US" sz="2000" dirty="0">
                <a:solidFill>
                  <a:schemeClr val="tx1">
                    <a:lumMod val="50000"/>
                  </a:schemeClr>
                </a:solidFill>
                <a:latin typeface="Consolas" panose="020B0609020204030204" pitchFamily="49" charset="0"/>
                <a:cs typeface="Consolas" panose="020B0609020204030204" pitchFamily="49" charset="0"/>
              </a:rPr>
              <a:t>}</a:t>
            </a:r>
          </a:p>
        </p:txBody>
      </p:sp>
      <p:sp>
        <p:nvSpPr>
          <p:cNvPr id="35" name="TextBox 34">
            <a:extLst>
              <a:ext uri="{FF2B5EF4-FFF2-40B4-BE49-F238E27FC236}">
                <a16:creationId xmlns:a16="http://schemas.microsoft.com/office/drawing/2014/main" id="{79591A4B-600C-264C-83DE-B5AE639FBA7E}"/>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4" name="Group 3">
            <a:extLst>
              <a:ext uri="{FF2B5EF4-FFF2-40B4-BE49-F238E27FC236}">
                <a16:creationId xmlns:a16="http://schemas.microsoft.com/office/drawing/2014/main" id="{3F462D80-9911-3D4E-91B5-3F2C43A161C0}"/>
              </a:ext>
            </a:extLst>
          </p:cNvPr>
          <p:cNvGrpSpPr/>
          <p:nvPr/>
        </p:nvGrpSpPr>
        <p:grpSpPr>
          <a:xfrm>
            <a:off x="441297" y="5061209"/>
            <a:ext cx="4680283" cy="1190932"/>
            <a:chOff x="378315" y="5040625"/>
            <a:chExt cx="4680283" cy="1190932"/>
          </a:xfrm>
        </p:grpSpPr>
        <p:sp>
          <p:nvSpPr>
            <p:cNvPr id="10" name="Rectangle 9">
              <a:extLst>
                <a:ext uri="{FF2B5EF4-FFF2-40B4-BE49-F238E27FC236}">
                  <a16:creationId xmlns:a16="http://schemas.microsoft.com/office/drawing/2014/main" id="{6CA09803-4F6D-9048-BC89-442A5F18B10A}"/>
                </a:ext>
              </a:extLst>
            </p:cNvPr>
            <p:cNvSpPr/>
            <p:nvPr/>
          </p:nvSpPr>
          <p:spPr>
            <a:xfrm>
              <a:off x="378315" y="5788309"/>
              <a:ext cx="1760049" cy="44324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Linux Loader</a:t>
              </a:r>
            </a:p>
          </p:txBody>
        </p:sp>
        <p:sp>
          <p:nvSpPr>
            <p:cNvPr id="15" name="TextBox 14">
              <a:extLst>
                <a:ext uri="{FF2B5EF4-FFF2-40B4-BE49-F238E27FC236}">
                  <a16:creationId xmlns:a16="http://schemas.microsoft.com/office/drawing/2014/main" id="{429A017C-09F7-9042-B8E8-8C1A8C58F349}"/>
                </a:ext>
              </a:extLst>
            </p:cNvPr>
            <p:cNvSpPr txBox="1"/>
            <p:nvPr/>
          </p:nvSpPr>
          <p:spPr>
            <a:xfrm>
              <a:off x="378315" y="5040625"/>
              <a:ext cx="4530407" cy="707886"/>
            </a:xfrm>
            <a:prstGeom prst="rect">
              <a:avLst/>
            </a:prstGeom>
            <a:solidFill>
              <a:schemeClr val="accent4">
                <a:lumMod val="20000"/>
                <a:lumOff val="80000"/>
              </a:schemeClr>
            </a:solidFill>
            <a:ln>
              <a:solidFill>
                <a:schemeClr val="accent1"/>
              </a:solidFill>
            </a:ln>
          </p:spPr>
          <p:txBody>
            <a:bodyPr wrap="none" rtlCol="0">
              <a:spAutoFit/>
            </a:bodyPr>
            <a:lstStyle/>
            <a:p>
              <a:pPr marL="342900" indent="-342900">
                <a:buFont typeface="+mj-lt"/>
                <a:buAutoNum type="arabicPeriod"/>
              </a:pPr>
              <a:r>
                <a:rPr lang="en-US" sz="2000" dirty="0"/>
                <a:t>Create a </a:t>
              </a:r>
              <a:r>
                <a:rPr lang="en-US" sz="2000" dirty="0" err="1"/>
                <a:t>linux</a:t>
              </a:r>
              <a:r>
                <a:rPr lang="en-US" sz="2000" dirty="0"/>
                <a:t> </a:t>
              </a:r>
              <a:r>
                <a:rPr lang="en-US" sz="2000" dirty="0">
                  <a:solidFill>
                    <a:srgbClr val="2C895B"/>
                  </a:solidFill>
                </a:rPr>
                <a:t>process</a:t>
              </a:r>
            </a:p>
            <a:p>
              <a:pPr marL="342900" indent="-342900">
                <a:buFont typeface="+mj-lt"/>
                <a:buAutoNum type="arabicPeriod"/>
              </a:pPr>
              <a:r>
                <a:rPr lang="en-US" sz="2000" dirty="0"/>
                <a:t>Load into memory &amp; Execute </a:t>
              </a:r>
              <a:r>
                <a:rPr lang="en-US" sz="2000" dirty="0" err="1"/>
                <a:t>a.out</a:t>
              </a:r>
              <a:endParaRPr lang="en-US" sz="2000" dirty="0"/>
            </a:p>
          </p:txBody>
        </p:sp>
        <p:sp>
          <p:nvSpPr>
            <p:cNvPr id="37" name="Line 14">
              <a:extLst>
                <a:ext uri="{FF2B5EF4-FFF2-40B4-BE49-F238E27FC236}">
                  <a16:creationId xmlns:a16="http://schemas.microsoft.com/office/drawing/2014/main" id="{675A8331-9A00-D948-B1D8-2A67657C4BB4}"/>
                </a:ext>
              </a:extLst>
            </p:cNvPr>
            <p:cNvSpPr>
              <a:spLocks noChangeShapeType="1"/>
            </p:cNvSpPr>
            <p:nvPr>
              <p:custDataLst>
                <p:tags r:id="rId6"/>
              </p:custDataLst>
            </p:nvPr>
          </p:nvSpPr>
          <p:spPr bwMode="auto">
            <a:xfrm flipH="1" flipV="1">
              <a:off x="2138363" y="6009932"/>
              <a:ext cx="2920235" cy="18369"/>
            </a:xfrm>
            <a:prstGeom prst="line">
              <a:avLst/>
            </a:prstGeom>
            <a:noFill/>
            <a:ln w="28575">
              <a:solidFill>
                <a:srgbClr val="7030A0"/>
              </a:solidFill>
              <a:round/>
              <a:headEnd/>
              <a:tailEnd type="triangle" w="med" len="med"/>
            </a:ln>
            <a:effectLst/>
          </p:spPr>
          <p:txBody>
            <a:bodyPr wrap="square" lIns="90487" tIns="44450" rIns="90487" bIns="44450">
              <a:spAutoFit/>
            </a:bodyPr>
            <a:lstStyle/>
            <a:p>
              <a:endParaRPr lang="en-US" b="1" dirty="0">
                <a:latin typeface="Calibri" panose="020F0502020204030204" pitchFamily="34" charset="0"/>
                <a:ea typeface="CMU Bright" panose="02000603000000000000" pitchFamily="2" charset="0"/>
                <a:cs typeface="Calibri" panose="020F0502020204030204" pitchFamily="34" charset="0"/>
              </a:endParaRPr>
            </a:p>
          </p:txBody>
        </p:sp>
      </p:grpSp>
      <p:grpSp>
        <p:nvGrpSpPr>
          <p:cNvPr id="3" name="Group 2">
            <a:extLst>
              <a:ext uri="{FF2B5EF4-FFF2-40B4-BE49-F238E27FC236}">
                <a16:creationId xmlns:a16="http://schemas.microsoft.com/office/drawing/2014/main" id="{E2AE0764-861B-F241-9AE2-C30B36B3B021}"/>
              </a:ext>
            </a:extLst>
          </p:cNvPr>
          <p:cNvGrpSpPr/>
          <p:nvPr/>
        </p:nvGrpSpPr>
        <p:grpSpPr>
          <a:xfrm>
            <a:off x="2382910" y="4795121"/>
            <a:ext cx="9497851" cy="1883588"/>
            <a:chOff x="2382910" y="4795121"/>
            <a:chExt cx="9497851" cy="1883588"/>
          </a:xfrm>
        </p:grpSpPr>
        <p:grpSp>
          <p:nvGrpSpPr>
            <p:cNvPr id="34" name="Group 33">
              <a:extLst>
                <a:ext uri="{FF2B5EF4-FFF2-40B4-BE49-F238E27FC236}">
                  <a16:creationId xmlns:a16="http://schemas.microsoft.com/office/drawing/2014/main" id="{66E13437-E3EF-AD48-A665-9B773671B45B}"/>
                </a:ext>
              </a:extLst>
            </p:cNvPr>
            <p:cNvGrpSpPr/>
            <p:nvPr/>
          </p:nvGrpSpPr>
          <p:grpSpPr>
            <a:xfrm>
              <a:off x="5132099" y="4795121"/>
              <a:ext cx="6748662" cy="1883588"/>
              <a:chOff x="5420007" y="4027467"/>
              <a:chExt cx="6748662" cy="1883588"/>
            </a:xfrm>
          </p:grpSpPr>
          <p:sp>
            <p:nvSpPr>
              <p:cNvPr id="9" name="Rectangle 8">
                <a:extLst>
                  <a:ext uri="{FF2B5EF4-FFF2-40B4-BE49-F238E27FC236}">
                    <a16:creationId xmlns:a16="http://schemas.microsoft.com/office/drawing/2014/main" id="{58C356C5-96AA-FB4F-AA95-858CAF3A1D2B}"/>
                  </a:ext>
                </a:extLst>
              </p:cNvPr>
              <p:cNvSpPr>
                <a:spLocks noChangeArrowheads="1"/>
              </p:cNvSpPr>
              <p:nvPr>
                <p:custDataLst>
                  <p:tags r:id="rId4"/>
                </p:custDataLst>
              </p:nvPr>
            </p:nvSpPr>
            <p:spPr bwMode="auto">
              <a:xfrm>
                <a:off x="6185264" y="4705638"/>
                <a:ext cx="1805539" cy="366767"/>
              </a:xfrm>
              <a:prstGeom prst="rect">
                <a:avLst/>
              </a:prstGeom>
              <a:noFill/>
              <a:ln w="12700">
                <a:noFill/>
                <a:miter lim="800000"/>
                <a:headEnd/>
                <a:tailEnd/>
              </a:ln>
              <a:effectLst/>
            </p:spPr>
            <p:txBody>
              <a:bodyPr wrap="square" lIns="90487" tIns="44450" rIns="90487" bIns="44450">
                <a:spAutoFit/>
              </a:bodyPr>
              <a:lstStyle/>
              <a:p>
                <a:pPr algn="r">
                  <a:lnSpc>
                    <a:spcPct val="100000"/>
                  </a:lnSpc>
                </a:pPr>
                <a:r>
                  <a:rPr lang="en-US" b="1" dirty="0" err="1">
                    <a:solidFill>
                      <a:srgbClr val="FF0000"/>
                    </a:solidFill>
                    <a:latin typeface="Calibri" panose="020F0502020204030204" pitchFamily="34" charset="0"/>
                    <a:ea typeface="CMU Bright" panose="02000603000000000000" pitchFamily="2" charset="0"/>
                    <a:cs typeface="Calibri" panose="020F0502020204030204" pitchFamily="34" charset="0"/>
                  </a:rPr>
                  <a:t>ld</a:t>
                </a:r>
                <a:r>
                  <a:rPr lang="en-US" b="1" dirty="0">
                    <a:solidFill>
                      <a:srgbClr val="FF0000"/>
                    </a:solidFill>
                    <a:latin typeface="Calibri" panose="020F0502020204030204" pitchFamily="34" charset="0"/>
                    <a:ea typeface="CMU Bright" panose="02000603000000000000" pitchFamily="2" charset="0"/>
                    <a:cs typeface="Calibri" panose="020F0502020204030204" pitchFamily="34" charset="0"/>
                  </a:rPr>
                  <a:t> Linkage Editor</a:t>
                </a:r>
              </a:p>
            </p:txBody>
          </p:sp>
          <p:sp>
            <p:nvSpPr>
              <p:cNvPr id="11" name="Line 14">
                <a:extLst>
                  <a:ext uri="{FF2B5EF4-FFF2-40B4-BE49-F238E27FC236}">
                    <a16:creationId xmlns:a16="http://schemas.microsoft.com/office/drawing/2014/main" id="{9EB74499-3CC1-7448-A5D0-D55E9F106201}"/>
                  </a:ext>
                </a:extLst>
              </p:cNvPr>
              <p:cNvSpPr>
                <a:spLocks noChangeShapeType="1"/>
              </p:cNvSpPr>
              <p:nvPr>
                <p:custDataLst>
                  <p:tags r:id="rId5"/>
                </p:custDataLst>
              </p:nvPr>
            </p:nvSpPr>
            <p:spPr bwMode="auto">
              <a:xfrm>
                <a:off x="6206301" y="4027467"/>
                <a:ext cx="7966" cy="1071635"/>
              </a:xfrm>
              <a:prstGeom prst="line">
                <a:avLst/>
              </a:prstGeom>
              <a:noFill/>
              <a:ln w="28575">
                <a:solidFill>
                  <a:srgbClr val="FF0000"/>
                </a:solidFill>
                <a:round/>
                <a:headEnd/>
                <a:tailEnd type="triangle" w="med" len="med"/>
              </a:ln>
              <a:effectLst/>
            </p:spPr>
            <p:txBody>
              <a:bodyPr wrap="square" lIns="90487" tIns="44450" rIns="90487" bIns="44450">
                <a:spAutoFit/>
              </a:bodyPr>
              <a:lstStyle/>
              <a:p>
                <a:endParaRPr lang="en-US" b="1" dirty="0">
                  <a:latin typeface="Calibri" panose="020F0502020204030204" pitchFamily="34" charset="0"/>
                  <a:ea typeface="CMU Bright" panose="02000603000000000000" pitchFamily="2" charset="0"/>
                  <a:cs typeface="Calibri" panose="020F0502020204030204" pitchFamily="34" charset="0"/>
                </a:endParaRPr>
              </a:p>
            </p:txBody>
          </p:sp>
          <p:sp>
            <p:nvSpPr>
              <p:cNvPr id="23" name="Rounded Rectangle 22">
                <a:extLst>
                  <a:ext uri="{FF2B5EF4-FFF2-40B4-BE49-F238E27FC236}">
                    <a16:creationId xmlns:a16="http://schemas.microsoft.com/office/drawing/2014/main" id="{BBEF53DF-8AA2-9643-BFAD-14D5691E5F77}"/>
                  </a:ext>
                </a:extLst>
              </p:cNvPr>
              <p:cNvSpPr/>
              <p:nvPr/>
            </p:nvSpPr>
            <p:spPr bwMode="auto">
              <a:xfrm>
                <a:off x="5420007" y="5077993"/>
                <a:ext cx="1639663" cy="833050"/>
              </a:xfrm>
              <a:prstGeom prst="roundRect">
                <a:avLst/>
              </a:prstGeom>
              <a:solidFill>
                <a:srgbClr val="FFCCCC"/>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b="1" dirty="0">
                  <a:solidFill>
                    <a:schemeClr val="tx1">
                      <a:lumMod val="50000"/>
                    </a:schemeClr>
                  </a:solidFill>
                  <a:latin typeface="Courier New" panose="02070309020205020404" pitchFamily="49" charset="0"/>
                  <a:ea typeface="Calibri" charset="0"/>
                  <a:cs typeface="Courier New" panose="02070309020205020404" pitchFamily="49"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US" sz="2000" b="1" dirty="0" err="1">
                    <a:solidFill>
                      <a:schemeClr val="tx1">
                        <a:lumMod val="50000"/>
                      </a:schemeClr>
                    </a:solidFill>
                    <a:latin typeface="Courier New" panose="02070309020205020404" pitchFamily="49" charset="0"/>
                    <a:ea typeface="Calibri" charset="0"/>
                    <a:cs typeface="Courier New" panose="02070309020205020404" pitchFamily="49" charset="0"/>
                  </a:rPr>
                  <a:t>a.out</a:t>
                </a:r>
                <a:endParaRPr lang="en-US" sz="2000" b="1" dirty="0">
                  <a:solidFill>
                    <a:schemeClr val="tx1">
                      <a:lumMod val="50000"/>
                    </a:schemeClr>
                  </a:solidFill>
                  <a:latin typeface="Courier New" panose="02070309020205020404" pitchFamily="49" charset="0"/>
                  <a:ea typeface="Calibri" charset="0"/>
                  <a:cs typeface="Courier New" panose="02070309020205020404" pitchFamily="49" charset="0"/>
                </a:endParaRPr>
              </a:p>
              <a:p>
                <a:pPr marL="0" marR="0" indent="0" algn="ctr" defTabSz="914400" rtl="0" eaLnBrk="0" fontAlgn="base" latinLnBrk="0" hangingPunct="0">
                  <a:lnSpc>
                    <a:spcPct val="100000"/>
                  </a:lnSpc>
                  <a:spcBef>
                    <a:spcPct val="0"/>
                  </a:spcBef>
                  <a:spcAft>
                    <a:spcPct val="0"/>
                  </a:spcAft>
                  <a:buClrTx/>
                  <a:buSzTx/>
                  <a:buFontTx/>
                  <a:buNone/>
                  <a:tabLst/>
                </a:pPr>
                <a:endParaRPr lang="en-US" sz="2000" b="1" dirty="0">
                  <a:solidFill>
                    <a:schemeClr val="tx1">
                      <a:lumMod val="50000"/>
                    </a:schemeClr>
                  </a:solidFill>
                  <a:latin typeface="Courier New" panose="02070309020205020404" pitchFamily="49" charset="0"/>
                  <a:ea typeface="Calibri" charset="0"/>
                  <a:cs typeface="Courier New" panose="02070309020205020404" pitchFamily="49" charset="0"/>
                </a:endParaRPr>
              </a:p>
            </p:txBody>
          </p:sp>
          <p:sp>
            <p:nvSpPr>
              <p:cNvPr id="38" name="TextBox 37">
                <a:extLst>
                  <a:ext uri="{FF2B5EF4-FFF2-40B4-BE49-F238E27FC236}">
                    <a16:creationId xmlns:a16="http://schemas.microsoft.com/office/drawing/2014/main" id="{EE6F68AC-E384-7942-BE94-5ECE3CA2704C}"/>
                  </a:ext>
                </a:extLst>
              </p:cNvPr>
              <p:cNvSpPr txBox="1"/>
              <p:nvPr/>
            </p:nvSpPr>
            <p:spPr>
              <a:xfrm>
                <a:off x="7071950" y="5264724"/>
                <a:ext cx="5096719" cy="646331"/>
              </a:xfrm>
              <a:prstGeom prst="rect">
                <a:avLst/>
              </a:prstGeom>
              <a:solidFill>
                <a:schemeClr val="accent4">
                  <a:lumMod val="20000"/>
                  <a:lumOff val="80000"/>
                </a:schemeClr>
              </a:solidFill>
              <a:ln>
                <a:solidFill>
                  <a:schemeClr val="accent1"/>
                </a:solidFill>
              </a:ln>
            </p:spPr>
            <p:txBody>
              <a:bodyPr wrap="square" rtlCol="0">
                <a:spAutoFit/>
              </a:bodyPr>
              <a:lstStyle/>
              <a:p>
                <a:r>
                  <a:rPr lang="en-US" b="1" dirty="0">
                    <a:solidFill>
                      <a:schemeClr val="tx1">
                        <a:lumMod val="50000"/>
                      </a:schemeClr>
                    </a:solidFill>
                  </a:rPr>
                  <a:t>Links in already compiled standard c library</a:t>
                </a:r>
              </a:p>
              <a:p>
                <a:r>
                  <a:rPr lang="en-US" b="1" dirty="0">
                    <a:solidFill>
                      <a:schemeClr val="tx1">
                        <a:lumMod val="50000"/>
                      </a:schemeClr>
                    </a:solidFill>
                  </a:rPr>
                  <a:t>Executable in machine code file</a:t>
                </a:r>
              </a:p>
            </p:txBody>
          </p:sp>
        </p:grpSp>
        <p:sp>
          <p:nvSpPr>
            <p:cNvPr id="39" name="Rounded Rectangle 38">
              <a:extLst>
                <a:ext uri="{FF2B5EF4-FFF2-40B4-BE49-F238E27FC236}">
                  <a16:creationId xmlns:a16="http://schemas.microsoft.com/office/drawing/2014/main" id="{C44AF26D-ED26-8F47-9317-E22A39749370}"/>
                </a:ext>
              </a:extLst>
            </p:cNvPr>
            <p:cNvSpPr/>
            <p:nvPr/>
          </p:nvSpPr>
          <p:spPr bwMode="auto">
            <a:xfrm>
              <a:off x="2382910" y="6289722"/>
              <a:ext cx="1639663" cy="365760"/>
            </a:xfrm>
            <a:prstGeom prst="roundRect">
              <a:avLst/>
            </a:prstGeom>
            <a:solidFill>
              <a:srgbClr val="2C895B"/>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err="1">
                  <a:solidFill>
                    <a:schemeClr val="bg1"/>
                  </a:solidFill>
                  <a:latin typeface="Courier New" panose="02070309020205020404" pitchFamily="49" charset="0"/>
                  <a:ea typeface="Calibri" charset="0"/>
                  <a:cs typeface="Courier New" panose="02070309020205020404" pitchFamily="49" charset="0"/>
                </a:rPr>
                <a:t>libc</a:t>
              </a:r>
              <a:endParaRPr lang="en-US" sz="2000" b="1" dirty="0">
                <a:solidFill>
                  <a:schemeClr val="bg1"/>
                </a:solidFill>
                <a:latin typeface="Courier New" panose="02070309020205020404" pitchFamily="49" charset="0"/>
                <a:ea typeface="Calibri" charset="0"/>
                <a:cs typeface="Courier New" panose="02070309020205020404" pitchFamily="49" charset="0"/>
              </a:endParaRPr>
            </a:p>
          </p:txBody>
        </p:sp>
        <p:sp>
          <p:nvSpPr>
            <p:cNvPr id="41" name="Line 14">
              <a:extLst>
                <a:ext uri="{FF2B5EF4-FFF2-40B4-BE49-F238E27FC236}">
                  <a16:creationId xmlns:a16="http://schemas.microsoft.com/office/drawing/2014/main" id="{57527BDB-D223-0B47-88BF-A16C9DF364E3}"/>
                </a:ext>
              </a:extLst>
            </p:cNvPr>
            <p:cNvSpPr>
              <a:spLocks noChangeShapeType="1"/>
            </p:cNvSpPr>
            <p:nvPr>
              <p:custDataLst>
                <p:tags r:id="rId3"/>
              </p:custDataLst>
            </p:nvPr>
          </p:nvSpPr>
          <p:spPr bwMode="auto">
            <a:xfrm flipV="1">
              <a:off x="4031179" y="6472588"/>
              <a:ext cx="1044635" cy="13"/>
            </a:xfrm>
            <a:prstGeom prst="line">
              <a:avLst/>
            </a:prstGeom>
            <a:noFill/>
            <a:ln w="28575">
              <a:solidFill>
                <a:srgbClr val="2C895B"/>
              </a:solidFill>
              <a:round/>
              <a:headEnd/>
              <a:tailEnd type="triangle" w="med" len="med"/>
            </a:ln>
            <a:effectLst/>
          </p:spPr>
          <p:txBody>
            <a:bodyPr wrap="square" lIns="90487" tIns="44450" rIns="90487" bIns="44450">
              <a:spAutoFit/>
            </a:bodyPr>
            <a:lstStyle/>
            <a:p>
              <a:endParaRPr lang="en-US" b="1" dirty="0">
                <a:latin typeface="Calibri" panose="020F0502020204030204" pitchFamily="34" charset="0"/>
                <a:ea typeface="CMU Bright" panose="02000603000000000000" pitchFamily="2" charset="0"/>
                <a:cs typeface="Calibri" panose="020F0502020204030204" pitchFamily="34" charset="0"/>
              </a:endParaRPr>
            </a:p>
          </p:txBody>
        </p:sp>
      </p:grpSp>
      <p:sp>
        <p:nvSpPr>
          <p:cNvPr id="44" name="Rectangle 2">
            <a:extLst>
              <a:ext uri="{FF2B5EF4-FFF2-40B4-BE49-F238E27FC236}">
                <a16:creationId xmlns:a16="http://schemas.microsoft.com/office/drawing/2014/main" id="{156C6A21-F285-974C-95FC-C57E84284ED5}"/>
              </a:ext>
            </a:extLst>
          </p:cNvPr>
          <p:cNvSpPr>
            <a:spLocks noChangeArrowheads="1"/>
          </p:cNvSpPr>
          <p:nvPr>
            <p:custDataLst>
              <p:tags r:id="rId1"/>
            </p:custDataLst>
          </p:nvPr>
        </p:nvSpPr>
        <p:spPr bwMode="auto">
          <a:xfrm>
            <a:off x="9188578" y="3017626"/>
            <a:ext cx="2762915" cy="2893100"/>
          </a:xfrm>
          <a:prstGeom prst="rect">
            <a:avLst/>
          </a:prstGeom>
          <a:solidFill>
            <a:schemeClr val="accent4">
              <a:lumMod val="20000"/>
              <a:lumOff val="80000"/>
            </a:schemeClr>
          </a:solidFill>
          <a:ln w="12700">
            <a:solidFill>
              <a:schemeClr val="accent1"/>
            </a:solidFill>
            <a:miter lim="800000"/>
            <a:headEnd/>
            <a:tailEnd/>
          </a:ln>
          <a:effectLst/>
        </p:spPr>
        <p:txBody>
          <a:bodyPr wrap="square" lIns="90487" tIns="0" rIns="90487" bIns="0" anchor="ctr" anchorCtr="0">
            <a:spAutoFit/>
          </a:bodyPr>
          <a:lstStyle/>
          <a:p>
            <a:pPr algn="ctr">
              <a:lnSpc>
                <a:spcPct val="100000"/>
              </a:lnSpc>
            </a:pPr>
            <a:r>
              <a:rPr lang="en-US" sz="2400" b="1" dirty="0">
                <a:solidFill>
                  <a:schemeClr val="accent1"/>
                </a:solidFill>
                <a:latin typeface="Calibri" panose="020F0502020204030204" pitchFamily="34" charset="0"/>
                <a:ea typeface="CMU Bright" panose="02000603000000000000" pitchFamily="2" charset="0"/>
                <a:cs typeface="Calibri" panose="020F0502020204030204" pitchFamily="34" charset="0"/>
              </a:rPr>
              <a:t>Source to Execution</a:t>
            </a:r>
          </a:p>
          <a:p>
            <a:pPr algn="ctr">
              <a:lnSpc>
                <a:spcPct val="100000"/>
              </a:lnSpc>
            </a:pPr>
            <a:r>
              <a:rPr lang="en-US" sz="2400" b="1" dirty="0">
                <a:solidFill>
                  <a:schemeClr val="accent1"/>
                </a:solidFill>
                <a:latin typeface="Calibri" panose="020F0502020204030204" pitchFamily="34" charset="0"/>
                <a:ea typeface="CMU Bright" panose="02000603000000000000" pitchFamily="2" charset="0"/>
                <a:cs typeface="Calibri" panose="020F0502020204030204" pitchFamily="34" charset="0"/>
              </a:rPr>
              <a:t>Five Step Process</a:t>
            </a:r>
          </a:p>
          <a:p>
            <a:pPr marL="342900" indent="-342900">
              <a:lnSpc>
                <a:spcPct val="100000"/>
              </a:lnSpc>
              <a:buFont typeface="+mj-lt"/>
              <a:buAutoNum type="arabicPeriod"/>
            </a:pPr>
            <a:r>
              <a:rPr lang="en-US" sz="2800" b="1" dirty="0">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Compile</a:t>
            </a:r>
          </a:p>
          <a:p>
            <a:pPr marL="342900" indent="-342900">
              <a:lnSpc>
                <a:spcPct val="100000"/>
              </a:lnSpc>
              <a:buFont typeface="+mj-lt"/>
              <a:buAutoNum type="arabicPeriod"/>
            </a:pPr>
            <a:r>
              <a:rPr lang="en-US" sz="2800" b="1" dirty="0">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Assemble</a:t>
            </a:r>
          </a:p>
          <a:p>
            <a:pPr marL="342900" indent="-342900">
              <a:lnSpc>
                <a:spcPct val="100000"/>
              </a:lnSpc>
              <a:buFont typeface="+mj-lt"/>
              <a:buAutoNum type="arabicPeriod"/>
            </a:pPr>
            <a:r>
              <a:rPr lang="en-US" sz="2800" b="1" dirty="0">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Link</a:t>
            </a:r>
          </a:p>
          <a:p>
            <a:pPr marL="342900" indent="-342900">
              <a:lnSpc>
                <a:spcPct val="100000"/>
              </a:lnSpc>
              <a:buFont typeface="+mj-lt"/>
              <a:buAutoNum type="arabicPeriod"/>
            </a:pPr>
            <a:r>
              <a:rPr lang="en-US" sz="2800" b="1" dirty="0">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Load</a:t>
            </a:r>
          </a:p>
          <a:p>
            <a:pPr marL="342900" indent="-342900">
              <a:lnSpc>
                <a:spcPct val="100000"/>
              </a:lnSpc>
              <a:buFont typeface="+mj-lt"/>
              <a:buAutoNum type="arabicPeriod"/>
            </a:pPr>
            <a:r>
              <a:rPr lang="en-US" sz="2800" b="1" dirty="0">
                <a:solidFill>
                  <a:schemeClr val="tx1">
                    <a:lumMod val="50000"/>
                  </a:schemeClr>
                </a:solidFill>
                <a:latin typeface="Calibri" panose="020F0502020204030204" pitchFamily="34" charset="0"/>
                <a:ea typeface="CMU Bright" panose="02000603000000000000" pitchFamily="2" charset="0"/>
                <a:cs typeface="Calibri" panose="020F0502020204030204" pitchFamily="34" charset="0"/>
              </a:rPr>
              <a:t>Execute</a:t>
            </a:r>
          </a:p>
        </p:txBody>
      </p:sp>
      <p:sp>
        <p:nvSpPr>
          <p:cNvPr id="12" name="Rectangle 11">
            <a:extLst>
              <a:ext uri="{FF2B5EF4-FFF2-40B4-BE49-F238E27FC236}">
                <a16:creationId xmlns:a16="http://schemas.microsoft.com/office/drawing/2014/main" id="{7C47B984-5BAA-9269-874E-9E8D38340FD8}"/>
              </a:ext>
            </a:extLst>
          </p:cNvPr>
          <p:cNvSpPr>
            <a:spLocks noChangeArrowheads="1"/>
          </p:cNvSpPr>
          <p:nvPr>
            <p:custDataLst>
              <p:tags r:id="rId2"/>
            </p:custDataLst>
          </p:nvPr>
        </p:nvSpPr>
        <p:spPr bwMode="auto">
          <a:xfrm>
            <a:off x="5117767" y="1446560"/>
            <a:ext cx="1481505" cy="366767"/>
          </a:xfrm>
          <a:prstGeom prst="rect">
            <a:avLst/>
          </a:prstGeom>
          <a:noFill/>
          <a:ln w="12700">
            <a:noFill/>
            <a:miter lim="800000"/>
            <a:headEnd/>
            <a:tailEnd/>
          </a:ln>
          <a:effectLst/>
        </p:spPr>
        <p:txBody>
          <a:bodyPr wrap="square" lIns="90487" tIns="44450" rIns="90487" bIns="44450">
            <a:spAutoFit/>
          </a:bodyPr>
          <a:lstStyle/>
          <a:p>
            <a:pPr algn="r"/>
            <a:r>
              <a:rPr lang="en-US" b="1" dirty="0" err="1">
                <a:solidFill>
                  <a:srgbClr val="FF0000"/>
                </a:solidFill>
                <a:latin typeface="Calibri" panose="020F0502020204030204" pitchFamily="34" charset="0"/>
                <a:ea typeface="CMU Bright" panose="02000603000000000000" pitchFamily="2" charset="0"/>
                <a:cs typeface="Calibri" panose="020F0502020204030204" pitchFamily="34" charset="0"/>
              </a:rPr>
              <a:t>cpp</a:t>
            </a:r>
            <a:endParaRPr lang="en-US" b="1" dirty="0">
              <a:solidFill>
                <a:srgbClr val="FF0000"/>
              </a:solidFill>
              <a:latin typeface="Calibri" panose="020F0502020204030204" pitchFamily="34" charset="0"/>
              <a:ea typeface="CMU Bright" panose="02000603000000000000" pitchFamily="2" charset="0"/>
              <a:cs typeface="Calibri" panose="020F0502020204030204" pitchFamily="34" charset="0"/>
            </a:endParaRPr>
          </a:p>
        </p:txBody>
      </p:sp>
      <p:sp>
        <p:nvSpPr>
          <p:cNvPr id="22" name="TextBox 21">
            <a:extLst>
              <a:ext uri="{FF2B5EF4-FFF2-40B4-BE49-F238E27FC236}">
                <a16:creationId xmlns:a16="http://schemas.microsoft.com/office/drawing/2014/main" id="{C06E04B3-BD0E-5D88-6D27-9E5EB72257CF}"/>
              </a:ext>
            </a:extLst>
          </p:cNvPr>
          <p:cNvSpPr txBox="1"/>
          <p:nvPr/>
        </p:nvSpPr>
        <p:spPr>
          <a:xfrm>
            <a:off x="7418223" y="613509"/>
            <a:ext cx="3963649" cy="369332"/>
          </a:xfrm>
          <a:prstGeom prst="rect">
            <a:avLst/>
          </a:prstGeom>
          <a:solidFill>
            <a:schemeClr val="accent4">
              <a:lumMod val="20000"/>
              <a:lumOff val="80000"/>
            </a:schemeClr>
          </a:solidFill>
          <a:ln>
            <a:solidFill>
              <a:schemeClr val="accent1"/>
            </a:solidFill>
          </a:ln>
        </p:spPr>
        <p:txBody>
          <a:bodyPr wrap="none" rtlCol="0">
            <a:spAutoFit/>
          </a:bodyPr>
          <a:lstStyle/>
          <a:p>
            <a:r>
              <a:rPr lang="en-US" dirty="0">
                <a:solidFill>
                  <a:schemeClr val="accent6"/>
                </a:solidFill>
              </a:rPr>
              <a:t>% </a:t>
            </a:r>
            <a:r>
              <a:rPr lang="en-US" dirty="0" err="1">
                <a:solidFill>
                  <a:schemeClr val="accent6"/>
                </a:solidFill>
              </a:rPr>
              <a:t>gcc</a:t>
            </a:r>
            <a:r>
              <a:rPr lang="en-US" dirty="0">
                <a:solidFill>
                  <a:schemeClr val="accent6"/>
                </a:solidFill>
              </a:rPr>
              <a:t> –Wall –</a:t>
            </a:r>
            <a:r>
              <a:rPr lang="en-US" dirty="0" err="1">
                <a:solidFill>
                  <a:schemeClr val="accent6"/>
                </a:solidFill>
              </a:rPr>
              <a:t>Wextra</a:t>
            </a:r>
            <a:r>
              <a:rPr lang="en-US" dirty="0">
                <a:solidFill>
                  <a:schemeClr val="accent6"/>
                </a:solidFill>
              </a:rPr>
              <a:t> –</a:t>
            </a:r>
            <a:r>
              <a:rPr lang="en-US" dirty="0" err="1">
                <a:solidFill>
                  <a:schemeClr val="accent6"/>
                </a:solidFill>
              </a:rPr>
              <a:t>Werror</a:t>
            </a:r>
            <a:r>
              <a:rPr lang="en-US" dirty="0">
                <a:solidFill>
                  <a:schemeClr val="accent6"/>
                </a:solidFill>
              </a:rPr>
              <a:t> </a:t>
            </a:r>
            <a:r>
              <a:rPr lang="en-US" dirty="0" err="1">
                <a:solidFill>
                  <a:schemeClr val="accent6"/>
                </a:solidFill>
              </a:rPr>
              <a:t>prog.c</a:t>
            </a:r>
            <a:endParaRPr lang="en-US" dirty="0">
              <a:solidFill>
                <a:schemeClr val="accent6"/>
              </a:solidFill>
            </a:endParaRPr>
          </a:p>
        </p:txBody>
      </p:sp>
    </p:spTree>
    <p:extLst>
      <p:ext uri="{BB962C8B-B14F-4D97-AF65-F5344CB8AC3E}">
        <p14:creationId xmlns:p14="http://schemas.microsoft.com/office/powerpoint/2010/main" val="325493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4" grpId="0" animBg="1"/>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ED76F-8737-9D4F-8551-FEFA7B5860BF}"/>
              </a:ext>
            </a:extLst>
          </p:cNvPr>
          <p:cNvSpPr>
            <a:spLocks noGrp="1"/>
          </p:cNvSpPr>
          <p:nvPr>
            <p:ph type="title"/>
          </p:nvPr>
        </p:nvSpPr>
        <p:spPr>
          <a:xfrm>
            <a:off x="505421" y="119999"/>
            <a:ext cx="10993852" cy="389281"/>
          </a:xfrm>
        </p:spPr>
        <p:txBody>
          <a:bodyPr/>
          <a:lstStyle/>
          <a:p>
            <a:r>
              <a:rPr lang="en-US" dirty="0"/>
              <a:t>Each use of a * operator results in one additional read -2</a:t>
            </a:r>
          </a:p>
        </p:txBody>
      </p:sp>
      <p:sp>
        <p:nvSpPr>
          <p:cNvPr id="3" name="Content Placeholder 2">
            <a:extLst>
              <a:ext uri="{FF2B5EF4-FFF2-40B4-BE49-F238E27FC236}">
                <a16:creationId xmlns:a16="http://schemas.microsoft.com/office/drawing/2014/main" id="{6F163AAC-EE21-A047-9303-12BA3DBA0180}"/>
              </a:ext>
            </a:extLst>
          </p:cNvPr>
          <p:cNvSpPr>
            <a:spLocks noGrp="1"/>
          </p:cNvSpPr>
          <p:nvPr>
            <p:ph sz="quarter" idx="17"/>
          </p:nvPr>
        </p:nvSpPr>
        <p:spPr>
          <a:xfrm>
            <a:off x="230120" y="1066800"/>
            <a:ext cx="11778938" cy="5112327"/>
          </a:xfrm>
          <a:solidFill>
            <a:schemeClr val="accent4">
              <a:lumMod val="20000"/>
              <a:lumOff val="80000"/>
            </a:schemeClr>
          </a:solidFill>
          <a:ln>
            <a:solidFill>
              <a:srgbClr val="0070C0"/>
            </a:solidFill>
          </a:ln>
        </p:spPr>
        <p:txBody>
          <a:bodyPr/>
          <a:lstStyle/>
          <a:p>
            <a:r>
              <a:rPr lang="en-US" sz="2800" dirty="0">
                <a:cs typeface="Consolas" panose="020B0609020204030204" pitchFamily="49" charset="0"/>
              </a:rPr>
              <a:t>Each </a:t>
            </a:r>
            <a:r>
              <a:rPr lang="en-US" sz="2800" dirty="0">
                <a:solidFill>
                  <a:srgbClr val="FF0000"/>
                </a:solidFill>
                <a:cs typeface="Consolas" panose="020B0609020204030204" pitchFamily="49" charset="0"/>
              </a:rPr>
              <a:t>*</a:t>
            </a:r>
            <a:r>
              <a:rPr lang="en-US" sz="2800" dirty="0">
                <a:cs typeface="Consolas" panose="020B0609020204030204" pitchFamily="49" charset="0"/>
              </a:rPr>
              <a:t> when used as a dereference operator in a </a:t>
            </a:r>
            <a:r>
              <a:rPr lang="en-US" sz="2800" dirty="0">
                <a:solidFill>
                  <a:srgbClr val="FF0000"/>
                </a:solidFill>
                <a:cs typeface="Consolas" panose="020B0609020204030204" pitchFamily="49" charset="0"/>
              </a:rPr>
              <a:t>statement</a:t>
            </a:r>
            <a:r>
              <a:rPr lang="en-US" sz="2800" dirty="0">
                <a:cs typeface="Consolas" panose="020B0609020204030204" pitchFamily="49" charset="0"/>
              </a:rPr>
              <a:t> (</a:t>
            </a:r>
            <a:r>
              <a:rPr lang="en-US" sz="2800" dirty="0" err="1">
                <a:solidFill>
                  <a:srgbClr val="F37440"/>
                </a:solidFill>
                <a:cs typeface="Consolas" panose="020B0609020204030204" pitchFamily="49" charset="0"/>
              </a:rPr>
              <a:t>Lside</a:t>
            </a:r>
            <a:r>
              <a:rPr lang="en-US" sz="2800" dirty="0">
                <a:cs typeface="Consolas" panose="020B0609020204030204" pitchFamily="49" charset="0"/>
              </a:rPr>
              <a:t> and </a:t>
            </a:r>
            <a:r>
              <a:rPr lang="en-US" sz="2800" dirty="0" err="1">
                <a:solidFill>
                  <a:srgbClr val="2C895B"/>
                </a:solidFill>
                <a:cs typeface="Consolas" panose="020B0609020204030204" pitchFamily="49" charset="0"/>
              </a:rPr>
              <a:t>Rside</a:t>
            </a:r>
            <a:r>
              <a:rPr lang="en-US" sz="2800" dirty="0">
                <a:cs typeface="Consolas" panose="020B0609020204030204" pitchFamily="49" charset="0"/>
              </a:rPr>
              <a:t>) </a:t>
            </a:r>
            <a:r>
              <a:rPr lang="en-US" sz="2800" dirty="0">
                <a:solidFill>
                  <a:srgbClr val="0070C0"/>
                </a:solidFill>
                <a:cs typeface="Consolas" panose="020B0609020204030204" pitchFamily="49" charset="0"/>
              </a:rPr>
              <a:t>generates an </a:t>
            </a:r>
            <a:r>
              <a:rPr lang="en-US" sz="2800" u="sng" dirty="0">
                <a:solidFill>
                  <a:srgbClr val="0070C0"/>
                </a:solidFill>
                <a:cs typeface="Consolas" panose="020B0609020204030204" pitchFamily="49" charset="0"/>
              </a:rPr>
              <a:t>additional</a:t>
            </a:r>
            <a:r>
              <a:rPr lang="en-US" sz="2800" dirty="0">
                <a:solidFill>
                  <a:srgbClr val="0070C0"/>
                </a:solidFill>
                <a:cs typeface="Consolas" panose="020B0609020204030204" pitchFamily="49" charset="0"/>
              </a:rPr>
              <a:t> read</a:t>
            </a:r>
          </a:p>
        </p:txBody>
      </p:sp>
      <p:sp>
        <p:nvSpPr>
          <p:cNvPr id="8" name="TextBox 7">
            <a:extLst>
              <a:ext uri="{FF2B5EF4-FFF2-40B4-BE49-F238E27FC236}">
                <a16:creationId xmlns:a16="http://schemas.microsoft.com/office/drawing/2014/main" id="{06638C38-1ED1-C44E-8D22-12CAB66E4D9B}"/>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59" name="TextBox 58">
            <a:extLst>
              <a:ext uri="{FF2B5EF4-FFF2-40B4-BE49-F238E27FC236}">
                <a16:creationId xmlns:a16="http://schemas.microsoft.com/office/drawing/2014/main" id="{DF278F84-474D-D44A-8F3E-80691C1A4426}"/>
              </a:ext>
            </a:extLst>
          </p:cNvPr>
          <p:cNvSpPr txBox="1"/>
          <p:nvPr/>
        </p:nvSpPr>
        <p:spPr>
          <a:xfrm>
            <a:off x="7675189" y="1708955"/>
            <a:ext cx="3050061" cy="2308324"/>
          </a:xfrm>
          <a:prstGeom prst="rect">
            <a:avLst/>
          </a:prstGeom>
          <a:solidFill>
            <a:schemeClr val="bg1">
              <a:lumMod val="95000"/>
            </a:schemeClr>
          </a:solidFill>
          <a:ln>
            <a:solidFill>
              <a:srgbClr val="0070C0"/>
            </a:solidFill>
          </a:ln>
        </p:spPr>
        <p:txBody>
          <a:bodyPr wrap="square" rtlCol="0">
            <a:spAutoFit/>
          </a:bodyPr>
          <a:lstStyle/>
          <a:p>
            <a:r>
              <a:rPr lang="en-US" sz="2400" dirty="0">
                <a:solidFill>
                  <a:srgbClr val="0070C0"/>
                </a:solidFill>
                <a:latin typeface="Consolas" panose="020B0609020204030204" pitchFamily="49" charset="0"/>
                <a:cs typeface="Consolas" panose="020B0609020204030204" pitchFamily="49" charset="0"/>
              </a:rPr>
              <a:t>int z = 2, y = 1; int *x;</a:t>
            </a:r>
          </a:p>
          <a:p>
            <a:r>
              <a:rPr lang="en-US" sz="2400" dirty="0">
                <a:solidFill>
                  <a:srgbClr val="0070C0"/>
                </a:solidFill>
                <a:latin typeface="Consolas" panose="020B0609020204030204" pitchFamily="49" charset="0"/>
                <a:cs typeface="Consolas" panose="020B0609020204030204" pitchFamily="49" charset="0"/>
              </a:rPr>
              <a:t>int *w;</a:t>
            </a:r>
          </a:p>
          <a:p>
            <a:r>
              <a:rPr lang="en-US" sz="2400" dirty="0">
                <a:solidFill>
                  <a:srgbClr val="0070C0"/>
                </a:solidFill>
                <a:latin typeface="Consolas" panose="020B0609020204030204" pitchFamily="49" charset="0"/>
                <a:cs typeface="Consolas" panose="020B0609020204030204" pitchFamily="49" charset="0"/>
              </a:rPr>
              <a:t>x = &amp;y;</a:t>
            </a:r>
          </a:p>
          <a:p>
            <a:r>
              <a:rPr lang="en-US" sz="2400" dirty="0">
                <a:solidFill>
                  <a:srgbClr val="0070C0"/>
                </a:solidFill>
                <a:latin typeface="Consolas" panose="020B0609020204030204" pitchFamily="49" charset="0"/>
                <a:cs typeface="Consolas" panose="020B0609020204030204" pitchFamily="49" charset="0"/>
              </a:rPr>
              <a:t>w = &amp;z;</a:t>
            </a:r>
          </a:p>
          <a:p>
            <a:r>
              <a:rPr lang="en-US" sz="2400" dirty="0">
                <a:solidFill>
                  <a:srgbClr val="FF0000"/>
                </a:solidFill>
                <a:latin typeface="Consolas" panose="020B0609020204030204" pitchFamily="49" charset="0"/>
                <a:cs typeface="Consolas" panose="020B0609020204030204" pitchFamily="49" charset="0"/>
              </a:rPr>
              <a:t>*x = *w;</a:t>
            </a:r>
            <a:endParaRPr lang="en-US" sz="2400" dirty="0">
              <a:solidFill>
                <a:srgbClr val="FF0000"/>
              </a:solidFill>
              <a:cs typeface="Consolas" panose="020B0609020204030204" pitchFamily="49" charset="0"/>
            </a:endParaRPr>
          </a:p>
        </p:txBody>
      </p:sp>
      <p:sp>
        <p:nvSpPr>
          <p:cNvPr id="56" name="TextBox 55">
            <a:extLst>
              <a:ext uri="{FF2B5EF4-FFF2-40B4-BE49-F238E27FC236}">
                <a16:creationId xmlns:a16="http://schemas.microsoft.com/office/drawing/2014/main" id="{3821EF3B-2D10-CE41-B5B4-D57BD66022ED}"/>
              </a:ext>
            </a:extLst>
          </p:cNvPr>
          <p:cNvSpPr txBox="1"/>
          <p:nvPr/>
        </p:nvSpPr>
        <p:spPr>
          <a:xfrm>
            <a:off x="1033800" y="2143573"/>
            <a:ext cx="3050062" cy="1569660"/>
          </a:xfrm>
          <a:prstGeom prst="rect">
            <a:avLst/>
          </a:prstGeom>
          <a:solidFill>
            <a:schemeClr val="bg1">
              <a:lumMod val="95000"/>
            </a:schemeClr>
          </a:solidFill>
          <a:ln>
            <a:solidFill>
              <a:srgbClr val="0070C0"/>
            </a:solidFill>
          </a:ln>
        </p:spPr>
        <p:txBody>
          <a:bodyPr wrap="square" rtlCol="0">
            <a:spAutoFit/>
          </a:bodyPr>
          <a:lstStyle/>
          <a:p>
            <a:r>
              <a:rPr lang="en-US" sz="2400" dirty="0">
                <a:solidFill>
                  <a:srgbClr val="0070C0"/>
                </a:solidFill>
                <a:latin typeface="Consolas" panose="020B0609020204030204" pitchFamily="49" charset="0"/>
                <a:cs typeface="Consolas" panose="020B0609020204030204" pitchFamily="49" charset="0"/>
              </a:rPr>
              <a:t>int z = 2, y = 1;</a:t>
            </a:r>
          </a:p>
          <a:p>
            <a:r>
              <a:rPr lang="en-US" sz="2400" dirty="0">
                <a:solidFill>
                  <a:srgbClr val="0070C0"/>
                </a:solidFill>
                <a:latin typeface="Consolas" panose="020B0609020204030204" pitchFamily="49" charset="0"/>
                <a:cs typeface="Consolas" panose="020B0609020204030204" pitchFamily="49" charset="0"/>
              </a:rPr>
              <a:t>int *x;</a:t>
            </a:r>
          </a:p>
          <a:p>
            <a:r>
              <a:rPr lang="en-US" sz="2400" dirty="0">
                <a:solidFill>
                  <a:srgbClr val="0070C0"/>
                </a:solidFill>
                <a:latin typeface="Consolas" panose="020B0609020204030204" pitchFamily="49" charset="0"/>
                <a:cs typeface="Consolas" panose="020B0609020204030204" pitchFamily="49" charset="0"/>
              </a:rPr>
              <a:t>x = &amp;y;</a:t>
            </a:r>
          </a:p>
          <a:p>
            <a:r>
              <a:rPr lang="en-US" sz="2400" dirty="0">
                <a:solidFill>
                  <a:srgbClr val="FF0000"/>
                </a:solidFill>
                <a:latin typeface="Consolas" panose="020B0609020204030204" pitchFamily="49" charset="0"/>
                <a:cs typeface="Consolas" panose="020B0609020204030204" pitchFamily="49" charset="0"/>
              </a:rPr>
              <a:t>*x = z;</a:t>
            </a:r>
            <a:endParaRPr lang="en-US" sz="2400" dirty="0">
              <a:solidFill>
                <a:srgbClr val="FF0000"/>
              </a:solidFill>
              <a:cs typeface="Consolas" panose="020B0609020204030204" pitchFamily="49" charset="0"/>
            </a:endParaRPr>
          </a:p>
        </p:txBody>
      </p:sp>
      <p:grpSp>
        <p:nvGrpSpPr>
          <p:cNvPr id="7" name="Group 6">
            <a:extLst>
              <a:ext uri="{FF2B5EF4-FFF2-40B4-BE49-F238E27FC236}">
                <a16:creationId xmlns:a16="http://schemas.microsoft.com/office/drawing/2014/main" id="{3221155C-BA25-844B-8073-13D11870FFD5}"/>
              </a:ext>
            </a:extLst>
          </p:cNvPr>
          <p:cNvGrpSpPr/>
          <p:nvPr/>
        </p:nvGrpSpPr>
        <p:grpSpPr>
          <a:xfrm>
            <a:off x="666761" y="2263802"/>
            <a:ext cx="4240502" cy="3141797"/>
            <a:chOff x="4235147" y="2974234"/>
            <a:chExt cx="4240502" cy="3141797"/>
          </a:xfrm>
        </p:grpSpPr>
        <p:sp>
          <p:nvSpPr>
            <p:cNvPr id="48" name="TextBox 47">
              <a:extLst>
                <a:ext uri="{FF2B5EF4-FFF2-40B4-BE49-F238E27FC236}">
                  <a16:creationId xmlns:a16="http://schemas.microsoft.com/office/drawing/2014/main" id="{34D56C83-1F37-CB49-805C-598D9F5CF36F}"/>
                </a:ext>
              </a:extLst>
            </p:cNvPr>
            <p:cNvSpPr txBox="1"/>
            <p:nvPr/>
          </p:nvSpPr>
          <p:spPr>
            <a:xfrm>
              <a:off x="4602186" y="4618250"/>
              <a:ext cx="995680" cy="386080"/>
            </a:xfrm>
            <a:prstGeom prst="rect">
              <a:avLst/>
            </a:prstGeom>
            <a:solidFill>
              <a:schemeClr val="bg1">
                <a:lumMod val="95000"/>
              </a:schemeClr>
            </a:solidFill>
            <a:ln>
              <a:solidFill>
                <a:srgbClr val="0070C0"/>
              </a:solidFill>
            </a:ln>
          </p:spPr>
          <p:txBody>
            <a:bodyPr wrap="square" rtlCol="0">
              <a:spAutoFit/>
            </a:bodyPr>
            <a:lstStyle/>
            <a:p>
              <a:endParaRPr lang="en-US" dirty="0"/>
            </a:p>
          </p:txBody>
        </p:sp>
        <p:sp>
          <p:nvSpPr>
            <p:cNvPr id="49" name="TextBox 48">
              <a:extLst>
                <a:ext uri="{FF2B5EF4-FFF2-40B4-BE49-F238E27FC236}">
                  <a16:creationId xmlns:a16="http://schemas.microsoft.com/office/drawing/2014/main" id="{3463FE92-BB16-EB42-8ED2-749625C9F31E}"/>
                </a:ext>
              </a:extLst>
            </p:cNvPr>
            <p:cNvSpPr txBox="1"/>
            <p:nvPr/>
          </p:nvSpPr>
          <p:spPr>
            <a:xfrm>
              <a:off x="4273438" y="4634998"/>
              <a:ext cx="312906" cy="400110"/>
            </a:xfrm>
            <a:prstGeom prst="rect">
              <a:avLst/>
            </a:prstGeom>
            <a:noFill/>
          </p:spPr>
          <p:txBody>
            <a:bodyPr wrap="none" rtlCol="0">
              <a:spAutoFit/>
            </a:bodyPr>
            <a:lstStyle/>
            <a:p>
              <a:r>
                <a:rPr lang="en-US" sz="2000" dirty="0"/>
                <a:t>x</a:t>
              </a:r>
            </a:p>
          </p:txBody>
        </p:sp>
        <p:sp>
          <p:nvSpPr>
            <p:cNvPr id="50" name="TextBox 49">
              <a:extLst>
                <a:ext uri="{FF2B5EF4-FFF2-40B4-BE49-F238E27FC236}">
                  <a16:creationId xmlns:a16="http://schemas.microsoft.com/office/drawing/2014/main" id="{C8F6348C-93C4-0546-8AA1-C8597E7E99C9}"/>
                </a:ext>
              </a:extLst>
            </p:cNvPr>
            <p:cNvSpPr txBox="1"/>
            <p:nvPr/>
          </p:nvSpPr>
          <p:spPr>
            <a:xfrm>
              <a:off x="6691152" y="4604221"/>
              <a:ext cx="995680" cy="430887"/>
            </a:xfrm>
            <a:prstGeom prst="rect">
              <a:avLst/>
            </a:prstGeom>
            <a:solidFill>
              <a:schemeClr val="bg1">
                <a:lumMod val="95000"/>
              </a:schemeClr>
            </a:solidFill>
            <a:ln>
              <a:solidFill>
                <a:srgbClr val="0070C0"/>
              </a:solidFill>
            </a:ln>
          </p:spPr>
          <p:txBody>
            <a:bodyPr wrap="square" rtlCol="0">
              <a:spAutoFit/>
            </a:bodyPr>
            <a:lstStyle/>
            <a:p>
              <a:pPr algn="ctr"/>
              <a:r>
                <a:rPr lang="en-US" sz="2200" dirty="0"/>
                <a:t>2</a:t>
              </a:r>
            </a:p>
          </p:txBody>
        </p:sp>
        <p:cxnSp>
          <p:nvCxnSpPr>
            <p:cNvPr id="51" name="Straight Arrow Connector 50">
              <a:extLst>
                <a:ext uri="{FF2B5EF4-FFF2-40B4-BE49-F238E27FC236}">
                  <a16:creationId xmlns:a16="http://schemas.microsoft.com/office/drawing/2014/main" id="{9D4F271C-829C-DC4F-AAF2-DF1B75384002}"/>
                </a:ext>
              </a:extLst>
            </p:cNvPr>
            <p:cNvCxnSpPr>
              <a:cxnSpLocks/>
              <a:endCxn id="50" idx="1"/>
            </p:cNvCxnSpPr>
            <p:nvPr/>
          </p:nvCxnSpPr>
          <p:spPr>
            <a:xfrm flipV="1">
              <a:off x="5100026" y="4819665"/>
              <a:ext cx="1591126" cy="15388"/>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2762C07-A147-EC47-B208-E628271D94DC}"/>
                </a:ext>
              </a:extLst>
            </p:cNvPr>
            <p:cNvSpPr txBox="1"/>
            <p:nvPr/>
          </p:nvSpPr>
          <p:spPr>
            <a:xfrm>
              <a:off x="4235147" y="5416424"/>
              <a:ext cx="312906" cy="400110"/>
            </a:xfrm>
            <a:prstGeom prst="rect">
              <a:avLst/>
            </a:prstGeom>
            <a:noFill/>
          </p:spPr>
          <p:txBody>
            <a:bodyPr wrap="none" rtlCol="0">
              <a:spAutoFit/>
            </a:bodyPr>
            <a:lstStyle/>
            <a:p>
              <a:r>
                <a:rPr lang="en-US" sz="2000" dirty="0"/>
                <a:t>z</a:t>
              </a:r>
            </a:p>
          </p:txBody>
        </p:sp>
        <p:sp>
          <p:nvSpPr>
            <p:cNvPr id="53" name="TextBox 52">
              <a:extLst>
                <a:ext uri="{FF2B5EF4-FFF2-40B4-BE49-F238E27FC236}">
                  <a16:creationId xmlns:a16="http://schemas.microsoft.com/office/drawing/2014/main" id="{0434D5B4-6697-3041-8593-53124ECC8C28}"/>
                </a:ext>
              </a:extLst>
            </p:cNvPr>
            <p:cNvSpPr txBox="1"/>
            <p:nvPr/>
          </p:nvSpPr>
          <p:spPr>
            <a:xfrm>
              <a:off x="4563895" y="5403206"/>
              <a:ext cx="995680" cy="400110"/>
            </a:xfrm>
            <a:prstGeom prst="rect">
              <a:avLst/>
            </a:prstGeom>
            <a:solidFill>
              <a:schemeClr val="bg1">
                <a:lumMod val="95000"/>
              </a:schemeClr>
            </a:solidFill>
            <a:ln>
              <a:solidFill>
                <a:srgbClr val="0070C0"/>
              </a:solidFill>
            </a:ln>
          </p:spPr>
          <p:txBody>
            <a:bodyPr wrap="square" rtlCol="0">
              <a:spAutoFit/>
            </a:bodyPr>
            <a:lstStyle/>
            <a:p>
              <a:pPr algn="ctr"/>
              <a:r>
                <a:rPr lang="en-US" sz="2000" dirty="0">
                  <a:solidFill>
                    <a:schemeClr val="tx2"/>
                  </a:solidFill>
                </a:rPr>
                <a:t>2</a:t>
              </a:r>
            </a:p>
          </p:txBody>
        </p:sp>
        <p:sp>
          <p:nvSpPr>
            <p:cNvPr id="54" name="Arc 53">
              <a:extLst>
                <a:ext uri="{FF2B5EF4-FFF2-40B4-BE49-F238E27FC236}">
                  <a16:creationId xmlns:a16="http://schemas.microsoft.com/office/drawing/2014/main" id="{71B7EFED-4B67-424A-B882-B50F28F59F80}"/>
                </a:ext>
              </a:extLst>
            </p:cNvPr>
            <p:cNvSpPr/>
            <p:nvPr/>
          </p:nvSpPr>
          <p:spPr>
            <a:xfrm rot="8310007" flipH="1">
              <a:off x="4417066" y="2974234"/>
              <a:ext cx="4058583" cy="2160200"/>
            </a:xfrm>
            <a:prstGeom prst="arc">
              <a:avLst>
                <a:gd name="adj1" fmla="val 11912048"/>
                <a:gd name="adj2" fmla="val 15592969"/>
              </a:avLst>
            </a:prstGeom>
            <a:ln w="34925">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5" name="TextBox 54">
              <a:extLst>
                <a:ext uri="{FF2B5EF4-FFF2-40B4-BE49-F238E27FC236}">
                  <a16:creationId xmlns:a16="http://schemas.microsoft.com/office/drawing/2014/main" id="{F5E75812-FB2B-8640-BCBC-D6A8D5C5CD5D}"/>
                </a:ext>
              </a:extLst>
            </p:cNvPr>
            <p:cNvSpPr txBox="1"/>
            <p:nvPr/>
          </p:nvSpPr>
          <p:spPr>
            <a:xfrm>
              <a:off x="4708576" y="5715921"/>
              <a:ext cx="697627" cy="400110"/>
            </a:xfrm>
            <a:prstGeom prst="rect">
              <a:avLst/>
            </a:prstGeom>
            <a:noFill/>
          </p:spPr>
          <p:txBody>
            <a:bodyPr wrap="none" rtlCol="0">
              <a:spAutoFit/>
            </a:bodyPr>
            <a:lstStyle/>
            <a:p>
              <a:r>
                <a:rPr lang="en-US" sz="2000" dirty="0">
                  <a:solidFill>
                    <a:srgbClr val="FF0000"/>
                  </a:solidFill>
                </a:rPr>
                <a:t>read</a:t>
              </a:r>
            </a:p>
          </p:txBody>
        </p:sp>
        <p:sp>
          <p:nvSpPr>
            <p:cNvPr id="57" name="TextBox 56">
              <a:extLst>
                <a:ext uri="{FF2B5EF4-FFF2-40B4-BE49-F238E27FC236}">
                  <a16:creationId xmlns:a16="http://schemas.microsoft.com/office/drawing/2014/main" id="{8D80912F-E654-5E43-8980-6B87D540B4E4}"/>
                </a:ext>
              </a:extLst>
            </p:cNvPr>
            <p:cNvSpPr txBox="1"/>
            <p:nvPr/>
          </p:nvSpPr>
          <p:spPr>
            <a:xfrm>
              <a:off x="6956029" y="4994098"/>
              <a:ext cx="726481" cy="400110"/>
            </a:xfrm>
            <a:prstGeom prst="rect">
              <a:avLst/>
            </a:prstGeom>
            <a:noFill/>
          </p:spPr>
          <p:txBody>
            <a:bodyPr wrap="none" rtlCol="0">
              <a:spAutoFit/>
            </a:bodyPr>
            <a:lstStyle/>
            <a:p>
              <a:r>
                <a:rPr lang="en-US" sz="2000" dirty="0">
                  <a:solidFill>
                    <a:srgbClr val="FF0000"/>
                  </a:solidFill>
                </a:rPr>
                <a:t>write</a:t>
              </a:r>
            </a:p>
          </p:txBody>
        </p:sp>
        <p:sp>
          <p:nvSpPr>
            <p:cNvPr id="58" name="TextBox 57">
              <a:extLst>
                <a:ext uri="{FF2B5EF4-FFF2-40B4-BE49-F238E27FC236}">
                  <a16:creationId xmlns:a16="http://schemas.microsoft.com/office/drawing/2014/main" id="{CDCFC69F-FC50-9040-B700-0061A77A0A67}"/>
                </a:ext>
              </a:extLst>
            </p:cNvPr>
            <p:cNvSpPr txBox="1"/>
            <p:nvPr/>
          </p:nvSpPr>
          <p:spPr>
            <a:xfrm>
              <a:off x="4681932" y="4916935"/>
              <a:ext cx="1680268" cy="400110"/>
            </a:xfrm>
            <a:prstGeom prst="rect">
              <a:avLst/>
            </a:prstGeom>
            <a:noFill/>
          </p:spPr>
          <p:txBody>
            <a:bodyPr wrap="none" rtlCol="0">
              <a:spAutoFit/>
            </a:bodyPr>
            <a:lstStyle/>
            <a:p>
              <a:r>
                <a:rPr lang="en-US" sz="2000" dirty="0">
                  <a:solidFill>
                    <a:srgbClr val="FF0000"/>
                  </a:solidFill>
                </a:rPr>
                <a:t>read address</a:t>
              </a:r>
            </a:p>
          </p:txBody>
        </p:sp>
        <p:sp>
          <p:nvSpPr>
            <p:cNvPr id="61" name="TextBox 60">
              <a:extLst>
                <a:ext uri="{FF2B5EF4-FFF2-40B4-BE49-F238E27FC236}">
                  <a16:creationId xmlns:a16="http://schemas.microsoft.com/office/drawing/2014/main" id="{44B37CC2-4361-1F45-AB45-C2548F6EC7E1}"/>
                </a:ext>
              </a:extLst>
            </p:cNvPr>
            <p:cNvSpPr txBox="1"/>
            <p:nvPr/>
          </p:nvSpPr>
          <p:spPr>
            <a:xfrm>
              <a:off x="7678074" y="4593988"/>
              <a:ext cx="312906" cy="400110"/>
            </a:xfrm>
            <a:prstGeom prst="rect">
              <a:avLst/>
            </a:prstGeom>
            <a:noFill/>
          </p:spPr>
          <p:txBody>
            <a:bodyPr wrap="none" rtlCol="0">
              <a:spAutoFit/>
            </a:bodyPr>
            <a:lstStyle/>
            <a:p>
              <a:r>
                <a:rPr lang="en-US" sz="2000" dirty="0"/>
                <a:t>y</a:t>
              </a:r>
            </a:p>
          </p:txBody>
        </p:sp>
      </p:grpSp>
      <p:grpSp>
        <p:nvGrpSpPr>
          <p:cNvPr id="9" name="Group 8">
            <a:extLst>
              <a:ext uri="{FF2B5EF4-FFF2-40B4-BE49-F238E27FC236}">
                <a16:creationId xmlns:a16="http://schemas.microsoft.com/office/drawing/2014/main" id="{94101AFF-2066-6046-A048-B7089EC444B2}"/>
              </a:ext>
            </a:extLst>
          </p:cNvPr>
          <p:cNvGrpSpPr/>
          <p:nvPr/>
        </p:nvGrpSpPr>
        <p:grpSpPr>
          <a:xfrm>
            <a:off x="7217296" y="4225374"/>
            <a:ext cx="3803725" cy="1763703"/>
            <a:chOff x="8201749" y="4699138"/>
            <a:chExt cx="3803725" cy="1763703"/>
          </a:xfrm>
        </p:grpSpPr>
        <p:sp>
          <p:nvSpPr>
            <p:cNvPr id="69" name="TextBox 68">
              <a:extLst>
                <a:ext uri="{FF2B5EF4-FFF2-40B4-BE49-F238E27FC236}">
                  <a16:creationId xmlns:a16="http://schemas.microsoft.com/office/drawing/2014/main" id="{DAFE23A6-4D09-1D4B-9877-F4FA955B1120}"/>
                </a:ext>
              </a:extLst>
            </p:cNvPr>
            <p:cNvSpPr txBox="1"/>
            <p:nvPr/>
          </p:nvSpPr>
          <p:spPr>
            <a:xfrm>
              <a:off x="8588205" y="4730910"/>
              <a:ext cx="995680" cy="386080"/>
            </a:xfrm>
            <a:prstGeom prst="rect">
              <a:avLst/>
            </a:prstGeom>
            <a:solidFill>
              <a:schemeClr val="bg1">
                <a:lumMod val="95000"/>
              </a:schemeClr>
            </a:solidFill>
            <a:ln>
              <a:solidFill>
                <a:srgbClr val="0070C0"/>
              </a:solidFill>
            </a:ln>
          </p:spPr>
          <p:txBody>
            <a:bodyPr wrap="square" rtlCol="0">
              <a:spAutoFit/>
            </a:bodyPr>
            <a:lstStyle/>
            <a:p>
              <a:endParaRPr lang="en-US" dirty="0"/>
            </a:p>
          </p:txBody>
        </p:sp>
        <p:sp>
          <p:nvSpPr>
            <p:cNvPr id="70" name="TextBox 69">
              <a:extLst>
                <a:ext uri="{FF2B5EF4-FFF2-40B4-BE49-F238E27FC236}">
                  <a16:creationId xmlns:a16="http://schemas.microsoft.com/office/drawing/2014/main" id="{48F476EB-03A2-5542-892E-0338B47023A0}"/>
                </a:ext>
              </a:extLst>
            </p:cNvPr>
            <p:cNvSpPr txBox="1"/>
            <p:nvPr/>
          </p:nvSpPr>
          <p:spPr>
            <a:xfrm>
              <a:off x="8259457" y="4747658"/>
              <a:ext cx="312906" cy="400110"/>
            </a:xfrm>
            <a:prstGeom prst="rect">
              <a:avLst/>
            </a:prstGeom>
            <a:noFill/>
          </p:spPr>
          <p:txBody>
            <a:bodyPr wrap="none" rtlCol="0">
              <a:spAutoFit/>
            </a:bodyPr>
            <a:lstStyle/>
            <a:p>
              <a:r>
                <a:rPr lang="en-US" sz="2000" dirty="0">
                  <a:solidFill>
                    <a:schemeClr val="tx2"/>
                  </a:solidFill>
                </a:rPr>
                <a:t>x</a:t>
              </a:r>
            </a:p>
          </p:txBody>
        </p:sp>
        <p:sp>
          <p:nvSpPr>
            <p:cNvPr id="71" name="TextBox 70">
              <a:extLst>
                <a:ext uri="{FF2B5EF4-FFF2-40B4-BE49-F238E27FC236}">
                  <a16:creationId xmlns:a16="http://schemas.microsoft.com/office/drawing/2014/main" id="{D24FEB95-BFCA-EB47-B391-8DBA49B61CC9}"/>
                </a:ext>
              </a:extLst>
            </p:cNvPr>
            <p:cNvSpPr txBox="1"/>
            <p:nvPr/>
          </p:nvSpPr>
          <p:spPr>
            <a:xfrm>
              <a:off x="10677171" y="4716881"/>
              <a:ext cx="995680" cy="430887"/>
            </a:xfrm>
            <a:prstGeom prst="rect">
              <a:avLst/>
            </a:prstGeom>
            <a:solidFill>
              <a:schemeClr val="bg1">
                <a:lumMod val="95000"/>
              </a:schemeClr>
            </a:solidFill>
            <a:ln>
              <a:solidFill>
                <a:srgbClr val="0070C0"/>
              </a:solidFill>
            </a:ln>
          </p:spPr>
          <p:txBody>
            <a:bodyPr wrap="square" rtlCol="0">
              <a:spAutoFit/>
            </a:bodyPr>
            <a:lstStyle/>
            <a:p>
              <a:pPr algn="ctr"/>
              <a:r>
                <a:rPr lang="en-US" sz="2200" dirty="0">
                  <a:solidFill>
                    <a:schemeClr val="tx2"/>
                  </a:solidFill>
                </a:rPr>
                <a:t>2</a:t>
              </a:r>
            </a:p>
          </p:txBody>
        </p:sp>
        <p:cxnSp>
          <p:nvCxnSpPr>
            <p:cNvPr id="72" name="Straight Arrow Connector 71">
              <a:extLst>
                <a:ext uri="{FF2B5EF4-FFF2-40B4-BE49-F238E27FC236}">
                  <a16:creationId xmlns:a16="http://schemas.microsoft.com/office/drawing/2014/main" id="{FCAF64F4-BB26-9245-B6EF-07409C49FF3B}"/>
                </a:ext>
              </a:extLst>
            </p:cNvPr>
            <p:cNvCxnSpPr>
              <a:cxnSpLocks/>
              <a:endCxn id="71" idx="1"/>
            </p:cNvCxnSpPr>
            <p:nvPr/>
          </p:nvCxnSpPr>
          <p:spPr>
            <a:xfrm>
              <a:off x="9086045" y="4932325"/>
              <a:ext cx="1591126"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E78613F6-FCE7-E848-9670-750ABF0D6E54}"/>
                </a:ext>
              </a:extLst>
            </p:cNvPr>
            <p:cNvSpPr txBox="1"/>
            <p:nvPr/>
          </p:nvSpPr>
          <p:spPr>
            <a:xfrm>
              <a:off x="11651582" y="5700256"/>
              <a:ext cx="312906" cy="400110"/>
            </a:xfrm>
            <a:prstGeom prst="rect">
              <a:avLst/>
            </a:prstGeom>
            <a:noFill/>
          </p:spPr>
          <p:txBody>
            <a:bodyPr wrap="none" rtlCol="0">
              <a:spAutoFit/>
            </a:bodyPr>
            <a:lstStyle/>
            <a:p>
              <a:r>
                <a:rPr lang="en-US" sz="2000" dirty="0">
                  <a:solidFill>
                    <a:schemeClr val="tx2"/>
                  </a:solidFill>
                </a:rPr>
                <a:t>z</a:t>
              </a:r>
            </a:p>
          </p:txBody>
        </p:sp>
        <p:sp>
          <p:nvSpPr>
            <p:cNvPr id="74" name="TextBox 73">
              <a:extLst>
                <a:ext uri="{FF2B5EF4-FFF2-40B4-BE49-F238E27FC236}">
                  <a16:creationId xmlns:a16="http://schemas.microsoft.com/office/drawing/2014/main" id="{CE6E1F99-25DD-E34E-8283-4E105C129DFC}"/>
                </a:ext>
              </a:extLst>
            </p:cNvPr>
            <p:cNvSpPr txBox="1"/>
            <p:nvPr/>
          </p:nvSpPr>
          <p:spPr>
            <a:xfrm>
              <a:off x="10677171" y="5722577"/>
              <a:ext cx="995680" cy="400110"/>
            </a:xfrm>
            <a:prstGeom prst="rect">
              <a:avLst/>
            </a:prstGeom>
            <a:solidFill>
              <a:schemeClr val="bg1">
                <a:lumMod val="95000"/>
              </a:schemeClr>
            </a:solidFill>
            <a:ln>
              <a:solidFill>
                <a:srgbClr val="0070C0"/>
              </a:solidFill>
            </a:ln>
          </p:spPr>
          <p:txBody>
            <a:bodyPr wrap="square" rtlCol="0">
              <a:spAutoFit/>
            </a:bodyPr>
            <a:lstStyle/>
            <a:p>
              <a:pPr algn="ctr"/>
              <a:r>
                <a:rPr lang="en-US" sz="2000" dirty="0">
                  <a:solidFill>
                    <a:schemeClr val="tx2"/>
                  </a:solidFill>
                </a:rPr>
                <a:t>2</a:t>
              </a:r>
            </a:p>
          </p:txBody>
        </p:sp>
        <p:sp>
          <p:nvSpPr>
            <p:cNvPr id="75" name="TextBox 74">
              <a:extLst>
                <a:ext uri="{FF2B5EF4-FFF2-40B4-BE49-F238E27FC236}">
                  <a16:creationId xmlns:a16="http://schemas.microsoft.com/office/drawing/2014/main" id="{50BAF469-FA33-7948-B483-A3AB6B9A50D2}"/>
                </a:ext>
              </a:extLst>
            </p:cNvPr>
            <p:cNvSpPr txBox="1"/>
            <p:nvPr/>
          </p:nvSpPr>
          <p:spPr>
            <a:xfrm>
              <a:off x="11692568" y="4699138"/>
              <a:ext cx="312906" cy="400110"/>
            </a:xfrm>
            <a:prstGeom prst="rect">
              <a:avLst/>
            </a:prstGeom>
            <a:noFill/>
          </p:spPr>
          <p:txBody>
            <a:bodyPr wrap="none" rtlCol="0">
              <a:spAutoFit/>
            </a:bodyPr>
            <a:lstStyle/>
            <a:p>
              <a:r>
                <a:rPr lang="en-US" sz="2000" dirty="0">
                  <a:solidFill>
                    <a:schemeClr val="tx2"/>
                  </a:solidFill>
                </a:rPr>
                <a:t>y</a:t>
              </a:r>
            </a:p>
          </p:txBody>
        </p:sp>
        <p:sp>
          <p:nvSpPr>
            <p:cNvPr id="76" name="TextBox 75">
              <a:extLst>
                <a:ext uri="{FF2B5EF4-FFF2-40B4-BE49-F238E27FC236}">
                  <a16:creationId xmlns:a16="http://schemas.microsoft.com/office/drawing/2014/main" id="{EB0D7A7B-0AC7-3747-8C7D-669C6400808F}"/>
                </a:ext>
              </a:extLst>
            </p:cNvPr>
            <p:cNvSpPr txBox="1"/>
            <p:nvPr/>
          </p:nvSpPr>
          <p:spPr>
            <a:xfrm>
              <a:off x="8606577" y="5695283"/>
              <a:ext cx="995680" cy="386080"/>
            </a:xfrm>
            <a:prstGeom prst="rect">
              <a:avLst/>
            </a:prstGeom>
            <a:solidFill>
              <a:schemeClr val="bg1">
                <a:lumMod val="95000"/>
              </a:schemeClr>
            </a:solidFill>
            <a:ln>
              <a:solidFill>
                <a:srgbClr val="0070C0"/>
              </a:solidFill>
            </a:ln>
          </p:spPr>
          <p:txBody>
            <a:bodyPr wrap="square" rtlCol="0">
              <a:spAutoFit/>
            </a:bodyPr>
            <a:lstStyle/>
            <a:p>
              <a:endParaRPr lang="en-US" dirty="0"/>
            </a:p>
          </p:txBody>
        </p:sp>
        <p:cxnSp>
          <p:nvCxnSpPr>
            <p:cNvPr id="77" name="Straight Arrow Connector 76">
              <a:extLst>
                <a:ext uri="{FF2B5EF4-FFF2-40B4-BE49-F238E27FC236}">
                  <a16:creationId xmlns:a16="http://schemas.microsoft.com/office/drawing/2014/main" id="{2E170D41-E432-654A-A56E-2467F3070CE3}"/>
                </a:ext>
              </a:extLst>
            </p:cNvPr>
            <p:cNvCxnSpPr>
              <a:cxnSpLocks/>
            </p:cNvCxnSpPr>
            <p:nvPr/>
          </p:nvCxnSpPr>
          <p:spPr>
            <a:xfrm>
              <a:off x="9104417" y="5896698"/>
              <a:ext cx="1591126"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B66AD65-79AE-564A-8055-F5F664468A00}"/>
                </a:ext>
              </a:extLst>
            </p:cNvPr>
            <p:cNvSpPr txBox="1"/>
            <p:nvPr/>
          </p:nvSpPr>
          <p:spPr>
            <a:xfrm>
              <a:off x="8201749" y="5679892"/>
              <a:ext cx="370614" cy="400110"/>
            </a:xfrm>
            <a:prstGeom prst="rect">
              <a:avLst/>
            </a:prstGeom>
            <a:noFill/>
          </p:spPr>
          <p:txBody>
            <a:bodyPr wrap="none" rtlCol="0">
              <a:spAutoFit/>
            </a:bodyPr>
            <a:lstStyle/>
            <a:p>
              <a:r>
                <a:rPr lang="en-US" sz="2000" dirty="0">
                  <a:solidFill>
                    <a:schemeClr val="tx2"/>
                  </a:solidFill>
                </a:rPr>
                <a:t>w</a:t>
              </a:r>
            </a:p>
          </p:txBody>
        </p:sp>
        <p:sp>
          <p:nvSpPr>
            <p:cNvPr id="79" name="TextBox 78">
              <a:extLst>
                <a:ext uri="{FF2B5EF4-FFF2-40B4-BE49-F238E27FC236}">
                  <a16:creationId xmlns:a16="http://schemas.microsoft.com/office/drawing/2014/main" id="{DF09AFBF-8012-7E48-AAAE-280691855379}"/>
                </a:ext>
              </a:extLst>
            </p:cNvPr>
            <p:cNvSpPr txBox="1"/>
            <p:nvPr/>
          </p:nvSpPr>
          <p:spPr>
            <a:xfrm>
              <a:off x="8321500" y="5098359"/>
              <a:ext cx="1680268" cy="400110"/>
            </a:xfrm>
            <a:prstGeom prst="rect">
              <a:avLst/>
            </a:prstGeom>
            <a:noFill/>
          </p:spPr>
          <p:txBody>
            <a:bodyPr wrap="none" rtlCol="0">
              <a:spAutoFit/>
            </a:bodyPr>
            <a:lstStyle/>
            <a:p>
              <a:r>
                <a:rPr lang="en-US" sz="2000" dirty="0">
                  <a:solidFill>
                    <a:srgbClr val="FF0000"/>
                  </a:solidFill>
                </a:rPr>
                <a:t>read address</a:t>
              </a:r>
            </a:p>
          </p:txBody>
        </p:sp>
        <p:sp>
          <p:nvSpPr>
            <p:cNvPr id="80" name="TextBox 79">
              <a:extLst>
                <a:ext uri="{FF2B5EF4-FFF2-40B4-BE49-F238E27FC236}">
                  <a16:creationId xmlns:a16="http://schemas.microsoft.com/office/drawing/2014/main" id="{D55ABD2A-8DDF-2B44-80FA-E9B6DE6B8FA8}"/>
                </a:ext>
              </a:extLst>
            </p:cNvPr>
            <p:cNvSpPr txBox="1"/>
            <p:nvPr/>
          </p:nvSpPr>
          <p:spPr>
            <a:xfrm>
              <a:off x="8321500" y="6062731"/>
              <a:ext cx="1680268" cy="400110"/>
            </a:xfrm>
            <a:prstGeom prst="rect">
              <a:avLst/>
            </a:prstGeom>
            <a:noFill/>
          </p:spPr>
          <p:txBody>
            <a:bodyPr wrap="none" rtlCol="0">
              <a:spAutoFit/>
            </a:bodyPr>
            <a:lstStyle/>
            <a:p>
              <a:r>
                <a:rPr lang="en-US" sz="2000" dirty="0">
                  <a:solidFill>
                    <a:srgbClr val="FF0000"/>
                  </a:solidFill>
                </a:rPr>
                <a:t>read address</a:t>
              </a:r>
            </a:p>
          </p:txBody>
        </p:sp>
        <p:cxnSp>
          <p:nvCxnSpPr>
            <p:cNvPr id="81" name="Straight Arrow Connector 80">
              <a:extLst>
                <a:ext uri="{FF2B5EF4-FFF2-40B4-BE49-F238E27FC236}">
                  <a16:creationId xmlns:a16="http://schemas.microsoft.com/office/drawing/2014/main" id="{CE6A622A-CE28-9743-A383-F315D0B8B123}"/>
                </a:ext>
              </a:extLst>
            </p:cNvPr>
            <p:cNvCxnSpPr>
              <a:cxnSpLocks/>
              <a:stCxn id="74" idx="0"/>
              <a:endCxn id="71" idx="2"/>
            </p:cNvCxnSpPr>
            <p:nvPr/>
          </p:nvCxnSpPr>
          <p:spPr>
            <a:xfrm flipV="1">
              <a:off x="11175011" y="5147768"/>
              <a:ext cx="0" cy="574809"/>
            </a:xfrm>
            <a:prstGeom prst="straightConnector1">
              <a:avLst/>
            </a:prstGeom>
            <a:ln w="412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E11447E1-A014-BF45-8D91-DBC6B6C9BF19}"/>
                </a:ext>
              </a:extLst>
            </p:cNvPr>
            <p:cNvSpPr txBox="1"/>
            <p:nvPr/>
          </p:nvSpPr>
          <p:spPr>
            <a:xfrm>
              <a:off x="10849619" y="6060374"/>
              <a:ext cx="697627" cy="400110"/>
            </a:xfrm>
            <a:prstGeom prst="rect">
              <a:avLst/>
            </a:prstGeom>
            <a:noFill/>
          </p:spPr>
          <p:txBody>
            <a:bodyPr wrap="none" rtlCol="0">
              <a:spAutoFit/>
            </a:bodyPr>
            <a:lstStyle/>
            <a:p>
              <a:r>
                <a:rPr lang="en-US" sz="2000" dirty="0">
                  <a:solidFill>
                    <a:srgbClr val="FF0000"/>
                  </a:solidFill>
                </a:rPr>
                <a:t>read</a:t>
              </a:r>
            </a:p>
          </p:txBody>
        </p:sp>
        <p:sp>
          <p:nvSpPr>
            <p:cNvPr id="83" name="TextBox 82">
              <a:extLst>
                <a:ext uri="{FF2B5EF4-FFF2-40B4-BE49-F238E27FC236}">
                  <a16:creationId xmlns:a16="http://schemas.microsoft.com/office/drawing/2014/main" id="{5F14D180-C23B-6A42-A89B-45374F270C20}"/>
                </a:ext>
              </a:extLst>
            </p:cNvPr>
            <p:cNvSpPr txBox="1"/>
            <p:nvPr/>
          </p:nvSpPr>
          <p:spPr>
            <a:xfrm>
              <a:off x="10462958" y="5076225"/>
              <a:ext cx="726481" cy="400110"/>
            </a:xfrm>
            <a:prstGeom prst="rect">
              <a:avLst/>
            </a:prstGeom>
            <a:noFill/>
          </p:spPr>
          <p:txBody>
            <a:bodyPr wrap="none" rtlCol="0">
              <a:spAutoFit/>
            </a:bodyPr>
            <a:lstStyle/>
            <a:p>
              <a:r>
                <a:rPr lang="en-US" sz="2000" dirty="0">
                  <a:solidFill>
                    <a:srgbClr val="FF0000"/>
                  </a:solidFill>
                </a:rPr>
                <a:t>write</a:t>
              </a:r>
            </a:p>
          </p:txBody>
        </p:sp>
      </p:grpSp>
    </p:spTree>
    <p:extLst>
      <p:ext uri="{BB962C8B-B14F-4D97-AF65-F5344CB8AC3E}">
        <p14:creationId xmlns:p14="http://schemas.microsoft.com/office/powerpoint/2010/main" val="418491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8" grpId="0"/>
      <p:bldP spid="59" grpId="0" animBg="1"/>
      <p:bldP spid="5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ED76F-8737-9D4F-8551-FEFA7B5860BF}"/>
              </a:ext>
            </a:extLst>
          </p:cNvPr>
          <p:cNvSpPr>
            <a:spLocks noGrp="1"/>
          </p:cNvSpPr>
          <p:nvPr>
            <p:ph type="title"/>
          </p:nvPr>
        </p:nvSpPr>
        <p:spPr>
          <a:xfrm>
            <a:off x="505421" y="119999"/>
            <a:ext cx="10515600" cy="389281"/>
          </a:xfrm>
        </p:spPr>
        <p:txBody>
          <a:bodyPr/>
          <a:lstStyle/>
          <a:p>
            <a:r>
              <a:rPr lang="en-US" dirty="0"/>
              <a:t>Recap: </a:t>
            </a:r>
            <a:r>
              <a:rPr lang="en-US" dirty="0" err="1"/>
              <a:t>Lside</a:t>
            </a:r>
            <a:r>
              <a:rPr lang="en-US" dirty="0"/>
              <a:t>, </a:t>
            </a:r>
            <a:r>
              <a:rPr lang="en-US" dirty="0" err="1"/>
              <a:t>Rside</a:t>
            </a:r>
            <a:r>
              <a:rPr lang="en-US" dirty="0"/>
              <a:t>, </a:t>
            </a:r>
            <a:r>
              <a:rPr lang="en-US" dirty="0" err="1"/>
              <a:t>Lvalue</a:t>
            </a:r>
            <a:r>
              <a:rPr lang="en-US" dirty="0"/>
              <a:t>, </a:t>
            </a:r>
            <a:r>
              <a:rPr lang="en-US" dirty="0" err="1"/>
              <a:t>Rvalue</a:t>
            </a:r>
            <a:endParaRPr lang="en-US" dirty="0"/>
          </a:p>
        </p:txBody>
      </p:sp>
      <p:sp>
        <p:nvSpPr>
          <p:cNvPr id="3" name="Content Placeholder 2">
            <a:extLst>
              <a:ext uri="{FF2B5EF4-FFF2-40B4-BE49-F238E27FC236}">
                <a16:creationId xmlns:a16="http://schemas.microsoft.com/office/drawing/2014/main" id="{6F163AAC-EE21-A047-9303-12BA3DBA0180}"/>
              </a:ext>
            </a:extLst>
          </p:cNvPr>
          <p:cNvSpPr>
            <a:spLocks noGrp="1"/>
          </p:cNvSpPr>
          <p:nvPr>
            <p:ph sz="quarter" idx="17"/>
          </p:nvPr>
        </p:nvSpPr>
        <p:spPr>
          <a:xfrm>
            <a:off x="278431" y="580306"/>
            <a:ext cx="11778938" cy="5972885"/>
          </a:xfrm>
          <a:solidFill>
            <a:schemeClr val="accent4">
              <a:lumMod val="20000"/>
              <a:lumOff val="80000"/>
            </a:schemeClr>
          </a:solidFill>
          <a:ln>
            <a:solidFill>
              <a:srgbClr val="0070C0"/>
            </a:solidFill>
          </a:ln>
        </p:spPr>
        <p:txBody>
          <a:bodyPr/>
          <a:lstStyle/>
          <a:p>
            <a:endParaRPr lang="en-US" sz="2400" dirty="0">
              <a:solidFill>
                <a:srgbClr val="0070C0"/>
              </a:solidFill>
              <a:cs typeface="Consolas" panose="020B0609020204030204" pitchFamily="49" charset="0"/>
            </a:endParaRPr>
          </a:p>
          <a:p>
            <a:endParaRPr lang="en-US" sz="2400" dirty="0">
              <a:solidFill>
                <a:srgbClr val="0070C0"/>
              </a:solidFill>
              <a:cs typeface="Consolas" panose="020B0609020204030204" pitchFamily="49" charset="0"/>
            </a:endParaRPr>
          </a:p>
        </p:txBody>
      </p:sp>
      <p:sp>
        <p:nvSpPr>
          <p:cNvPr id="8" name="TextBox 7">
            <a:extLst>
              <a:ext uri="{FF2B5EF4-FFF2-40B4-BE49-F238E27FC236}">
                <a16:creationId xmlns:a16="http://schemas.microsoft.com/office/drawing/2014/main" id="{06638C38-1ED1-C44E-8D22-12CAB66E4D9B}"/>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35" name="TextBox 34">
            <a:extLst>
              <a:ext uri="{FF2B5EF4-FFF2-40B4-BE49-F238E27FC236}">
                <a16:creationId xmlns:a16="http://schemas.microsoft.com/office/drawing/2014/main" id="{739F2FC9-5764-0A48-A38F-89035694DF04}"/>
              </a:ext>
            </a:extLst>
          </p:cNvPr>
          <p:cNvSpPr txBox="1"/>
          <p:nvPr/>
        </p:nvSpPr>
        <p:spPr>
          <a:xfrm>
            <a:off x="1513946" y="1107479"/>
            <a:ext cx="3050061" cy="830997"/>
          </a:xfrm>
          <a:prstGeom prst="rect">
            <a:avLst/>
          </a:prstGeom>
          <a:solidFill>
            <a:schemeClr val="bg1">
              <a:lumMod val="95000"/>
            </a:schemeClr>
          </a:solidFill>
          <a:ln>
            <a:solidFill>
              <a:srgbClr val="0070C0"/>
            </a:solidFill>
          </a:ln>
        </p:spPr>
        <p:txBody>
          <a:bodyPr wrap="square" rtlCol="0">
            <a:spAutoFit/>
          </a:bodyPr>
          <a:lstStyle/>
          <a:p>
            <a:r>
              <a:rPr lang="en-US" sz="2400" dirty="0">
                <a:solidFill>
                  <a:srgbClr val="0070C0"/>
                </a:solidFill>
                <a:latin typeface="Consolas" panose="020B0609020204030204" pitchFamily="49" charset="0"/>
                <a:cs typeface="Consolas" panose="020B0609020204030204" pitchFamily="49" charset="0"/>
              </a:rPr>
              <a:t>int x = 2, y = 1;</a:t>
            </a:r>
          </a:p>
          <a:p>
            <a:r>
              <a:rPr lang="en-US" sz="2400" dirty="0">
                <a:solidFill>
                  <a:srgbClr val="FF0000"/>
                </a:solidFill>
                <a:latin typeface="Consolas" panose="020B0609020204030204" pitchFamily="49" charset="0"/>
                <a:cs typeface="Consolas" panose="020B0609020204030204" pitchFamily="49" charset="0"/>
              </a:rPr>
              <a:t>x = y;</a:t>
            </a:r>
            <a:endParaRPr lang="en-US" sz="2400" dirty="0">
              <a:solidFill>
                <a:srgbClr val="FF0000"/>
              </a:solidFill>
              <a:cs typeface="Consolas" panose="020B0609020204030204" pitchFamily="49" charset="0"/>
            </a:endParaRPr>
          </a:p>
        </p:txBody>
      </p:sp>
      <p:grpSp>
        <p:nvGrpSpPr>
          <p:cNvPr id="4" name="Group 3">
            <a:extLst>
              <a:ext uri="{FF2B5EF4-FFF2-40B4-BE49-F238E27FC236}">
                <a16:creationId xmlns:a16="http://schemas.microsoft.com/office/drawing/2014/main" id="{CF93BBDF-74A9-B546-9005-AB9AE6CA8FB6}"/>
              </a:ext>
            </a:extLst>
          </p:cNvPr>
          <p:cNvGrpSpPr/>
          <p:nvPr/>
        </p:nvGrpSpPr>
        <p:grpSpPr>
          <a:xfrm>
            <a:off x="5104121" y="579582"/>
            <a:ext cx="5724095" cy="2027122"/>
            <a:chOff x="2223992" y="632230"/>
            <a:chExt cx="5724095" cy="2027122"/>
          </a:xfrm>
        </p:grpSpPr>
        <p:sp>
          <p:nvSpPr>
            <p:cNvPr id="18" name="TextBox 17">
              <a:extLst>
                <a:ext uri="{FF2B5EF4-FFF2-40B4-BE49-F238E27FC236}">
                  <a16:creationId xmlns:a16="http://schemas.microsoft.com/office/drawing/2014/main" id="{28FA7A6A-5181-2148-9331-D6168E1D9F64}"/>
                </a:ext>
              </a:extLst>
            </p:cNvPr>
            <p:cNvSpPr txBox="1"/>
            <p:nvPr/>
          </p:nvSpPr>
          <p:spPr>
            <a:xfrm>
              <a:off x="6049972" y="1433422"/>
              <a:ext cx="995680" cy="461665"/>
            </a:xfrm>
            <a:prstGeom prst="rect">
              <a:avLst/>
            </a:prstGeom>
            <a:solidFill>
              <a:schemeClr val="bg1">
                <a:lumMod val="95000"/>
              </a:schemeClr>
            </a:solidFill>
            <a:ln>
              <a:solidFill>
                <a:srgbClr val="0070C0"/>
              </a:solidFill>
            </a:ln>
          </p:spPr>
          <p:txBody>
            <a:bodyPr wrap="square" rtlCol="0">
              <a:spAutoFit/>
            </a:bodyPr>
            <a:lstStyle/>
            <a:p>
              <a:pPr algn="ctr"/>
              <a:r>
                <a:rPr lang="en-US" sz="2400" dirty="0">
                  <a:solidFill>
                    <a:schemeClr val="tx2"/>
                  </a:solidFill>
                </a:rPr>
                <a:t>0x1</a:t>
              </a:r>
            </a:p>
          </p:txBody>
        </p:sp>
        <p:sp>
          <p:nvSpPr>
            <p:cNvPr id="30" name="TextBox 29">
              <a:extLst>
                <a:ext uri="{FF2B5EF4-FFF2-40B4-BE49-F238E27FC236}">
                  <a16:creationId xmlns:a16="http://schemas.microsoft.com/office/drawing/2014/main" id="{CEDEC0BB-D5A7-7141-94E8-B07DAB6BB561}"/>
                </a:ext>
              </a:extLst>
            </p:cNvPr>
            <p:cNvSpPr txBox="1"/>
            <p:nvPr/>
          </p:nvSpPr>
          <p:spPr>
            <a:xfrm>
              <a:off x="2223992" y="632230"/>
              <a:ext cx="5237331" cy="1200329"/>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Constant	 </a:t>
              </a:r>
              <a:r>
                <a:rPr lang="en-US" sz="2400" dirty="0" err="1">
                  <a:solidFill>
                    <a:srgbClr val="0070C0"/>
                  </a:solidFill>
                  <a:latin typeface="Consolas" panose="020B0609020204030204" pitchFamily="49" charset="0"/>
                  <a:cs typeface="Consolas" panose="020B0609020204030204" pitchFamily="49" charset="0"/>
                </a:rPr>
                <a:t>Lvalue</a:t>
              </a:r>
              <a:r>
                <a:rPr lang="en-US" sz="2400" dirty="0">
                  <a:solidFill>
                    <a:srgbClr val="0070C0"/>
                  </a:solidFill>
                  <a:latin typeface="Consolas" panose="020B0609020204030204" pitchFamily="49" charset="0"/>
                  <a:cs typeface="Consolas" panose="020B0609020204030204" pitchFamily="49" charset="0"/>
                </a:rPr>
                <a:t>	</a:t>
              </a:r>
              <a:r>
                <a:rPr lang="en-US" sz="2400" dirty="0" err="1">
                  <a:solidFill>
                    <a:srgbClr val="0070C0"/>
                  </a:solidFill>
                  <a:latin typeface="Consolas" panose="020B0609020204030204" pitchFamily="49" charset="0"/>
                  <a:cs typeface="Consolas" panose="020B0609020204030204" pitchFamily="49" charset="0"/>
                </a:rPr>
                <a:t>Rvalue</a:t>
              </a:r>
              <a:endParaRPr lang="en-US" sz="2400" dirty="0">
                <a:solidFill>
                  <a:srgbClr val="0070C0"/>
                </a:solidFill>
                <a:latin typeface="Consolas" panose="020B0609020204030204" pitchFamily="49" charset="0"/>
                <a:cs typeface="Consolas" panose="020B0609020204030204" pitchFamily="49" charset="0"/>
              </a:endParaRPr>
            </a:p>
            <a:p>
              <a:r>
                <a:rPr lang="en-US" sz="2400" dirty="0">
                  <a:solidFill>
                    <a:srgbClr val="0070C0"/>
                  </a:solidFill>
                  <a:latin typeface="Consolas" panose="020B0609020204030204" pitchFamily="49" charset="0"/>
                  <a:cs typeface="Consolas" panose="020B0609020204030204" pitchFamily="49" charset="0"/>
                </a:rPr>
                <a:t>Var Name	address	Contents</a:t>
              </a:r>
            </a:p>
            <a:p>
              <a:r>
                <a:rPr lang="en-US" sz="2400" dirty="0">
                  <a:solidFill>
                    <a:schemeClr val="tx2"/>
                  </a:solidFill>
                  <a:latin typeface="Consolas" panose="020B0609020204030204" pitchFamily="49" charset="0"/>
                  <a:cs typeface="Consolas" panose="020B0609020204030204" pitchFamily="49" charset="0"/>
                </a:rPr>
                <a:t> y  		  0x108</a:t>
              </a:r>
            </a:p>
          </p:txBody>
        </p:sp>
        <p:sp>
          <p:nvSpPr>
            <p:cNvPr id="31" name="TextBox 30">
              <a:extLst>
                <a:ext uri="{FF2B5EF4-FFF2-40B4-BE49-F238E27FC236}">
                  <a16:creationId xmlns:a16="http://schemas.microsoft.com/office/drawing/2014/main" id="{F3EB16B0-3ABC-4348-829A-C09B9C6DEC1E}"/>
                </a:ext>
              </a:extLst>
            </p:cNvPr>
            <p:cNvSpPr txBox="1"/>
            <p:nvPr/>
          </p:nvSpPr>
          <p:spPr>
            <a:xfrm>
              <a:off x="6049972" y="1991598"/>
              <a:ext cx="995680" cy="461665"/>
            </a:xfrm>
            <a:prstGeom prst="rect">
              <a:avLst/>
            </a:prstGeom>
            <a:solidFill>
              <a:schemeClr val="bg1">
                <a:lumMod val="95000"/>
              </a:schemeClr>
            </a:solidFill>
            <a:ln>
              <a:solidFill>
                <a:srgbClr val="0070C0"/>
              </a:solidFill>
            </a:ln>
          </p:spPr>
          <p:txBody>
            <a:bodyPr wrap="square" rtlCol="0">
              <a:spAutoFit/>
            </a:bodyPr>
            <a:lstStyle/>
            <a:p>
              <a:pPr algn="ctr"/>
              <a:r>
                <a:rPr lang="en-US" sz="2400" dirty="0">
                  <a:solidFill>
                    <a:schemeClr val="tx2"/>
                  </a:solidFill>
                </a:rPr>
                <a:t>0x1</a:t>
              </a:r>
            </a:p>
          </p:txBody>
        </p:sp>
        <p:sp>
          <p:nvSpPr>
            <p:cNvPr id="32" name="TextBox 31">
              <a:extLst>
                <a:ext uri="{FF2B5EF4-FFF2-40B4-BE49-F238E27FC236}">
                  <a16:creationId xmlns:a16="http://schemas.microsoft.com/office/drawing/2014/main" id="{4267C080-B948-454C-BCEE-9E4F6A2064D0}"/>
                </a:ext>
              </a:extLst>
            </p:cNvPr>
            <p:cNvSpPr txBox="1"/>
            <p:nvPr/>
          </p:nvSpPr>
          <p:spPr>
            <a:xfrm>
              <a:off x="2227255" y="1972496"/>
              <a:ext cx="3730508" cy="461665"/>
            </a:xfrm>
            <a:prstGeom prst="rect">
              <a:avLst/>
            </a:prstGeom>
            <a:noFill/>
          </p:spPr>
          <p:txBody>
            <a:bodyPr wrap="none" rtlCol="0">
              <a:spAutoFit/>
            </a:bodyPr>
            <a:lstStyle/>
            <a:p>
              <a:r>
                <a:rPr lang="en-US" sz="2400" dirty="0">
                  <a:solidFill>
                    <a:schemeClr val="tx2"/>
                  </a:solidFill>
                  <a:latin typeface="Consolas" panose="020B0609020204030204" pitchFamily="49" charset="0"/>
                  <a:cs typeface="Consolas" panose="020B0609020204030204" pitchFamily="49" charset="0"/>
                </a:rPr>
                <a:t> x		  0x104   </a:t>
              </a:r>
            </a:p>
          </p:txBody>
        </p:sp>
        <p:sp>
          <p:nvSpPr>
            <p:cNvPr id="33" name="TextBox 32">
              <a:extLst>
                <a:ext uri="{FF2B5EF4-FFF2-40B4-BE49-F238E27FC236}">
                  <a16:creationId xmlns:a16="http://schemas.microsoft.com/office/drawing/2014/main" id="{3CC4BEDD-B48C-494B-AAE0-D77FC775CD14}"/>
                </a:ext>
              </a:extLst>
            </p:cNvPr>
            <p:cNvSpPr txBox="1"/>
            <p:nvPr/>
          </p:nvSpPr>
          <p:spPr>
            <a:xfrm>
              <a:off x="7301756" y="1349366"/>
              <a:ext cx="646331" cy="369332"/>
            </a:xfrm>
            <a:prstGeom prst="rect">
              <a:avLst/>
            </a:prstGeom>
            <a:noFill/>
          </p:spPr>
          <p:txBody>
            <a:bodyPr wrap="none" rtlCol="0">
              <a:spAutoFit/>
            </a:bodyPr>
            <a:lstStyle/>
            <a:p>
              <a:r>
                <a:rPr lang="en-US" dirty="0">
                  <a:solidFill>
                    <a:srgbClr val="FF0000"/>
                  </a:solidFill>
                </a:rPr>
                <a:t>read</a:t>
              </a:r>
            </a:p>
          </p:txBody>
        </p:sp>
        <p:sp>
          <p:nvSpPr>
            <p:cNvPr id="34" name="Arc 33">
              <a:extLst>
                <a:ext uri="{FF2B5EF4-FFF2-40B4-BE49-F238E27FC236}">
                  <a16:creationId xmlns:a16="http://schemas.microsoft.com/office/drawing/2014/main" id="{8094B610-E33E-A242-AFA6-045227E78338}"/>
                </a:ext>
              </a:extLst>
            </p:cNvPr>
            <p:cNvSpPr/>
            <p:nvPr/>
          </p:nvSpPr>
          <p:spPr>
            <a:xfrm flipH="1" flipV="1">
              <a:off x="5266384" y="1578982"/>
              <a:ext cx="2640088" cy="775447"/>
            </a:xfrm>
            <a:prstGeom prst="arc">
              <a:avLst>
                <a:gd name="adj1" fmla="val 8792160"/>
                <a:gd name="adj2" fmla="val 13225474"/>
              </a:avLst>
            </a:prstGeom>
            <a:ln w="34925">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TextBox 44">
              <a:extLst>
                <a:ext uri="{FF2B5EF4-FFF2-40B4-BE49-F238E27FC236}">
                  <a16:creationId xmlns:a16="http://schemas.microsoft.com/office/drawing/2014/main" id="{2D780C10-8758-9442-BF93-2FD13F536FE6}"/>
                </a:ext>
              </a:extLst>
            </p:cNvPr>
            <p:cNvSpPr txBox="1"/>
            <p:nvPr/>
          </p:nvSpPr>
          <p:spPr>
            <a:xfrm>
              <a:off x="7205461" y="2290020"/>
              <a:ext cx="671979" cy="369332"/>
            </a:xfrm>
            <a:prstGeom prst="rect">
              <a:avLst/>
            </a:prstGeom>
            <a:noFill/>
          </p:spPr>
          <p:txBody>
            <a:bodyPr wrap="none" rtlCol="0">
              <a:spAutoFit/>
            </a:bodyPr>
            <a:lstStyle/>
            <a:p>
              <a:r>
                <a:rPr lang="en-US" dirty="0">
                  <a:solidFill>
                    <a:srgbClr val="FF0000"/>
                  </a:solidFill>
                </a:rPr>
                <a:t>write</a:t>
              </a:r>
            </a:p>
          </p:txBody>
        </p:sp>
      </p:grpSp>
      <p:grpSp>
        <p:nvGrpSpPr>
          <p:cNvPr id="23" name="Group 22">
            <a:extLst>
              <a:ext uri="{FF2B5EF4-FFF2-40B4-BE49-F238E27FC236}">
                <a16:creationId xmlns:a16="http://schemas.microsoft.com/office/drawing/2014/main" id="{E5084B05-9444-B24E-BE55-10DFE53A1F68}"/>
              </a:ext>
            </a:extLst>
          </p:cNvPr>
          <p:cNvGrpSpPr/>
          <p:nvPr/>
        </p:nvGrpSpPr>
        <p:grpSpPr>
          <a:xfrm>
            <a:off x="1434431" y="2488828"/>
            <a:ext cx="10232592" cy="3902729"/>
            <a:chOff x="983898" y="2511306"/>
            <a:chExt cx="10232592" cy="3902729"/>
          </a:xfrm>
        </p:grpSpPr>
        <p:sp>
          <p:nvSpPr>
            <p:cNvPr id="63" name="TextBox 62">
              <a:extLst>
                <a:ext uri="{FF2B5EF4-FFF2-40B4-BE49-F238E27FC236}">
                  <a16:creationId xmlns:a16="http://schemas.microsoft.com/office/drawing/2014/main" id="{9712EFD9-3F76-164E-8704-5ABD02A38946}"/>
                </a:ext>
              </a:extLst>
            </p:cNvPr>
            <p:cNvSpPr txBox="1"/>
            <p:nvPr/>
          </p:nvSpPr>
          <p:spPr>
            <a:xfrm>
              <a:off x="4984502" y="3736379"/>
              <a:ext cx="3390672" cy="2677656"/>
            </a:xfrm>
            <a:prstGeom prst="rect">
              <a:avLst/>
            </a:prstGeom>
            <a:noFill/>
          </p:spPr>
          <p:txBody>
            <a:bodyPr wrap="none" rtlCol="0">
              <a:spAutoFit/>
            </a:bodyPr>
            <a:lstStyle/>
            <a:p>
              <a:r>
                <a:rPr lang="en-US" sz="2400" dirty="0">
                  <a:solidFill>
                    <a:schemeClr val="tx2"/>
                  </a:solidFill>
                  <a:latin typeface="Consolas" panose="020B0609020204030204" pitchFamily="49" charset="0"/>
                  <a:cs typeface="Consolas" panose="020B0609020204030204" pitchFamily="49" charset="0"/>
                </a:rPr>
                <a:t>x		0x10c</a:t>
              </a:r>
            </a:p>
            <a:p>
              <a:endParaRPr lang="en-US" sz="2400" dirty="0">
                <a:solidFill>
                  <a:schemeClr val="tx2"/>
                </a:solidFill>
                <a:latin typeface="Consolas" panose="020B0609020204030204" pitchFamily="49" charset="0"/>
                <a:cs typeface="Consolas" panose="020B0609020204030204" pitchFamily="49" charset="0"/>
              </a:endParaRPr>
            </a:p>
            <a:p>
              <a:r>
                <a:rPr lang="en-US" sz="2400" dirty="0">
                  <a:solidFill>
                    <a:schemeClr val="tx2"/>
                  </a:solidFill>
                  <a:latin typeface="Consolas" panose="020B0609020204030204" pitchFamily="49" charset="0"/>
                  <a:cs typeface="Consolas" panose="020B0609020204030204" pitchFamily="49" charset="0"/>
                </a:rPr>
                <a:t>y		</a:t>
              </a:r>
              <a:r>
                <a:rPr lang="en-US" sz="2400" dirty="0">
                  <a:solidFill>
                    <a:schemeClr val="accent3"/>
                  </a:solidFill>
                  <a:latin typeface="Consolas" panose="020B0609020204030204" pitchFamily="49" charset="0"/>
                  <a:cs typeface="Consolas" panose="020B0609020204030204" pitchFamily="49" charset="0"/>
                </a:rPr>
                <a:t>0x108</a:t>
              </a:r>
            </a:p>
            <a:p>
              <a:endParaRPr lang="en-US" sz="2400" dirty="0">
                <a:solidFill>
                  <a:schemeClr val="tx2"/>
                </a:solidFill>
                <a:latin typeface="Consolas" panose="020B0609020204030204" pitchFamily="49" charset="0"/>
                <a:cs typeface="Consolas" panose="020B0609020204030204" pitchFamily="49" charset="0"/>
              </a:endParaRPr>
            </a:p>
            <a:p>
              <a:r>
                <a:rPr lang="en-US" sz="2400" dirty="0">
                  <a:solidFill>
                    <a:schemeClr val="tx2"/>
                  </a:solidFill>
                  <a:latin typeface="Consolas" panose="020B0609020204030204" pitchFamily="49" charset="0"/>
                  <a:cs typeface="Consolas" panose="020B0609020204030204" pitchFamily="49" charset="0"/>
                </a:rPr>
                <a:t>z		</a:t>
              </a:r>
              <a:r>
                <a:rPr lang="en-US" sz="2400" dirty="0">
                  <a:solidFill>
                    <a:schemeClr val="accent1"/>
                  </a:solidFill>
                  <a:latin typeface="Consolas" panose="020B0609020204030204" pitchFamily="49" charset="0"/>
                  <a:cs typeface="Consolas" panose="020B0609020204030204" pitchFamily="49" charset="0"/>
                </a:rPr>
                <a:t>0x104</a:t>
              </a:r>
              <a:r>
                <a:rPr lang="en-US" sz="2400" dirty="0">
                  <a:solidFill>
                    <a:schemeClr val="tx2"/>
                  </a:solidFill>
                  <a:latin typeface="Consolas" panose="020B0609020204030204" pitchFamily="49" charset="0"/>
                  <a:cs typeface="Consolas" panose="020B0609020204030204" pitchFamily="49" charset="0"/>
                </a:rPr>
                <a:t> </a:t>
              </a:r>
            </a:p>
            <a:p>
              <a:endParaRPr lang="en-US" sz="2400" dirty="0">
                <a:solidFill>
                  <a:schemeClr val="tx2"/>
                </a:solidFill>
                <a:latin typeface="Consolas" panose="020B0609020204030204" pitchFamily="49" charset="0"/>
                <a:cs typeface="Consolas" panose="020B0609020204030204" pitchFamily="49" charset="0"/>
              </a:endParaRPr>
            </a:p>
            <a:p>
              <a:r>
                <a:rPr lang="en-US" sz="2400" dirty="0">
                  <a:solidFill>
                    <a:schemeClr val="tx2"/>
                  </a:solidFill>
                  <a:latin typeface="Consolas" panose="020B0609020204030204" pitchFamily="49" charset="0"/>
                  <a:cs typeface="Consolas" panose="020B0609020204030204" pitchFamily="49" charset="0"/>
                </a:rPr>
                <a:t>w		</a:t>
              </a:r>
              <a:r>
                <a:rPr lang="en-US" sz="2400" dirty="0">
                  <a:solidFill>
                    <a:srgbClr val="7030A0"/>
                  </a:solidFill>
                  <a:latin typeface="Consolas" panose="020B0609020204030204" pitchFamily="49" charset="0"/>
                  <a:cs typeface="Consolas" panose="020B0609020204030204" pitchFamily="49" charset="0"/>
                </a:rPr>
                <a:t>0x100</a:t>
              </a:r>
              <a:r>
                <a:rPr lang="en-US" sz="2400" dirty="0">
                  <a:solidFill>
                    <a:schemeClr val="tx2"/>
                  </a:solidFill>
                  <a:latin typeface="Consolas" panose="020B0609020204030204" pitchFamily="49" charset="0"/>
                  <a:cs typeface="Consolas" panose="020B0609020204030204" pitchFamily="49" charset="0"/>
                </a:rPr>
                <a:t>   </a:t>
              </a:r>
            </a:p>
          </p:txBody>
        </p:sp>
        <p:grpSp>
          <p:nvGrpSpPr>
            <p:cNvPr id="22" name="Group 21">
              <a:extLst>
                <a:ext uri="{FF2B5EF4-FFF2-40B4-BE49-F238E27FC236}">
                  <a16:creationId xmlns:a16="http://schemas.microsoft.com/office/drawing/2014/main" id="{9F951E74-92D7-114B-B795-1D92D77AA2B2}"/>
                </a:ext>
              </a:extLst>
            </p:cNvPr>
            <p:cNvGrpSpPr/>
            <p:nvPr/>
          </p:nvGrpSpPr>
          <p:grpSpPr>
            <a:xfrm>
              <a:off x="983898" y="2511306"/>
              <a:ext cx="10232592" cy="3873707"/>
              <a:chOff x="983898" y="2511306"/>
              <a:chExt cx="10232592" cy="3873707"/>
            </a:xfrm>
          </p:grpSpPr>
          <p:sp>
            <p:nvSpPr>
              <p:cNvPr id="59" name="TextBox 58">
                <a:extLst>
                  <a:ext uri="{FF2B5EF4-FFF2-40B4-BE49-F238E27FC236}">
                    <a16:creationId xmlns:a16="http://schemas.microsoft.com/office/drawing/2014/main" id="{DF278F84-474D-D44A-8F3E-80691C1A4426}"/>
                  </a:ext>
                </a:extLst>
              </p:cNvPr>
              <p:cNvSpPr txBox="1"/>
              <p:nvPr/>
            </p:nvSpPr>
            <p:spPr>
              <a:xfrm>
                <a:off x="983898" y="2511306"/>
                <a:ext cx="3050061" cy="2308324"/>
              </a:xfrm>
              <a:prstGeom prst="rect">
                <a:avLst/>
              </a:prstGeom>
              <a:solidFill>
                <a:schemeClr val="bg1">
                  <a:lumMod val="95000"/>
                </a:schemeClr>
              </a:solidFill>
              <a:ln>
                <a:solidFill>
                  <a:srgbClr val="0070C0"/>
                </a:solidFill>
              </a:ln>
            </p:spPr>
            <p:txBody>
              <a:bodyPr wrap="square" rtlCol="0">
                <a:spAutoFit/>
              </a:bodyPr>
              <a:lstStyle/>
              <a:p>
                <a:r>
                  <a:rPr lang="en-US" sz="2400" dirty="0">
                    <a:solidFill>
                      <a:srgbClr val="0070C0"/>
                    </a:solidFill>
                    <a:latin typeface="Consolas" panose="020B0609020204030204" pitchFamily="49" charset="0"/>
                    <a:cs typeface="Consolas" panose="020B0609020204030204" pitchFamily="49" charset="0"/>
                  </a:rPr>
                  <a:t>int z = 2, y = 1; int *x;</a:t>
                </a:r>
              </a:p>
              <a:p>
                <a:r>
                  <a:rPr lang="en-US" sz="2400" dirty="0">
                    <a:solidFill>
                      <a:srgbClr val="0070C0"/>
                    </a:solidFill>
                    <a:latin typeface="Consolas" panose="020B0609020204030204" pitchFamily="49" charset="0"/>
                    <a:cs typeface="Consolas" panose="020B0609020204030204" pitchFamily="49" charset="0"/>
                  </a:rPr>
                  <a:t>int *w;</a:t>
                </a:r>
              </a:p>
              <a:p>
                <a:r>
                  <a:rPr lang="en-US" sz="2400" dirty="0">
                    <a:solidFill>
                      <a:srgbClr val="0070C0"/>
                    </a:solidFill>
                    <a:latin typeface="Consolas" panose="020B0609020204030204" pitchFamily="49" charset="0"/>
                    <a:cs typeface="Consolas" panose="020B0609020204030204" pitchFamily="49" charset="0"/>
                  </a:rPr>
                  <a:t>x = &amp;y;</a:t>
                </a:r>
              </a:p>
              <a:p>
                <a:r>
                  <a:rPr lang="en-US" sz="2400" dirty="0">
                    <a:solidFill>
                      <a:srgbClr val="0070C0"/>
                    </a:solidFill>
                    <a:latin typeface="Consolas" panose="020B0609020204030204" pitchFamily="49" charset="0"/>
                    <a:cs typeface="Consolas" panose="020B0609020204030204" pitchFamily="49" charset="0"/>
                  </a:rPr>
                  <a:t>w = &amp;z;</a:t>
                </a:r>
              </a:p>
              <a:p>
                <a:r>
                  <a:rPr lang="en-US" sz="2400" dirty="0">
                    <a:solidFill>
                      <a:srgbClr val="FF0000"/>
                    </a:solidFill>
                    <a:latin typeface="Consolas" panose="020B0609020204030204" pitchFamily="49" charset="0"/>
                    <a:cs typeface="Consolas" panose="020B0609020204030204" pitchFamily="49" charset="0"/>
                  </a:rPr>
                  <a:t>*x = *w; </a:t>
                </a:r>
              </a:p>
            </p:txBody>
          </p:sp>
          <p:sp>
            <p:nvSpPr>
              <p:cNvPr id="69" name="TextBox 68">
                <a:extLst>
                  <a:ext uri="{FF2B5EF4-FFF2-40B4-BE49-F238E27FC236}">
                    <a16:creationId xmlns:a16="http://schemas.microsoft.com/office/drawing/2014/main" id="{DAFE23A6-4D09-1D4B-9877-F4FA955B1120}"/>
                  </a:ext>
                </a:extLst>
              </p:cNvPr>
              <p:cNvSpPr txBox="1"/>
              <p:nvPr/>
            </p:nvSpPr>
            <p:spPr>
              <a:xfrm>
                <a:off x="8370624" y="3800842"/>
                <a:ext cx="995680" cy="369332"/>
              </a:xfrm>
              <a:prstGeom prst="rect">
                <a:avLst/>
              </a:prstGeom>
              <a:solidFill>
                <a:schemeClr val="bg1">
                  <a:lumMod val="95000"/>
                </a:schemeClr>
              </a:solidFill>
              <a:ln>
                <a:solidFill>
                  <a:srgbClr val="0070C0"/>
                </a:solidFill>
              </a:ln>
            </p:spPr>
            <p:txBody>
              <a:bodyPr wrap="square" rtlCol="0">
                <a:spAutoFit/>
              </a:bodyPr>
              <a:lstStyle/>
              <a:p>
                <a:r>
                  <a:rPr lang="en-US" dirty="0">
                    <a:solidFill>
                      <a:schemeClr val="accent3"/>
                    </a:solidFill>
                  </a:rPr>
                  <a:t>0x108</a:t>
                </a:r>
              </a:p>
            </p:txBody>
          </p:sp>
          <p:sp>
            <p:nvSpPr>
              <p:cNvPr id="71" name="TextBox 70">
                <a:extLst>
                  <a:ext uri="{FF2B5EF4-FFF2-40B4-BE49-F238E27FC236}">
                    <a16:creationId xmlns:a16="http://schemas.microsoft.com/office/drawing/2014/main" id="{D24FEB95-BFCA-EB47-B391-8DBA49B61CC9}"/>
                  </a:ext>
                </a:extLst>
              </p:cNvPr>
              <p:cNvSpPr txBox="1"/>
              <p:nvPr/>
            </p:nvSpPr>
            <p:spPr>
              <a:xfrm>
                <a:off x="8374718" y="4508098"/>
                <a:ext cx="995680" cy="369332"/>
              </a:xfrm>
              <a:prstGeom prst="rect">
                <a:avLst/>
              </a:prstGeom>
              <a:solidFill>
                <a:schemeClr val="bg1">
                  <a:lumMod val="95000"/>
                </a:schemeClr>
              </a:solidFill>
              <a:ln>
                <a:solidFill>
                  <a:srgbClr val="0070C0"/>
                </a:solidFill>
              </a:ln>
            </p:spPr>
            <p:txBody>
              <a:bodyPr wrap="square" rtlCol="0">
                <a:spAutoFit/>
              </a:bodyPr>
              <a:lstStyle/>
              <a:p>
                <a:pPr algn="ctr"/>
                <a:r>
                  <a:rPr lang="en-US" dirty="0">
                    <a:solidFill>
                      <a:schemeClr val="tx2"/>
                    </a:solidFill>
                  </a:rPr>
                  <a:t>0x1</a:t>
                </a:r>
              </a:p>
            </p:txBody>
          </p:sp>
          <p:sp>
            <p:nvSpPr>
              <p:cNvPr id="74" name="TextBox 73">
                <a:extLst>
                  <a:ext uri="{FF2B5EF4-FFF2-40B4-BE49-F238E27FC236}">
                    <a16:creationId xmlns:a16="http://schemas.microsoft.com/office/drawing/2014/main" id="{CE6E1F99-25DD-E34E-8283-4E105C129DFC}"/>
                  </a:ext>
                </a:extLst>
              </p:cNvPr>
              <p:cNvSpPr txBox="1"/>
              <p:nvPr/>
            </p:nvSpPr>
            <p:spPr>
              <a:xfrm>
                <a:off x="8374718" y="5234493"/>
                <a:ext cx="995680" cy="400110"/>
              </a:xfrm>
              <a:prstGeom prst="rect">
                <a:avLst/>
              </a:prstGeom>
              <a:solidFill>
                <a:schemeClr val="bg1">
                  <a:lumMod val="95000"/>
                </a:schemeClr>
              </a:solidFill>
              <a:ln>
                <a:solidFill>
                  <a:srgbClr val="0070C0"/>
                </a:solidFill>
              </a:ln>
            </p:spPr>
            <p:txBody>
              <a:bodyPr wrap="square" rtlCol="0">
                <a:spAutoFit/>
              </a:bodyPr>
              <a:lstStyle/>
              <a:p>
                <a:pPr algn="ctr"/>
                <a:r>
                  <a:rPr lang="en-US" sz="2000" dirty="0">
                    <a:solidFill>
                      <a:srgbClr val="F37440"/>
                    </a:solidFill>
                  </a:rPr>
                  <a:t>0x2</a:t>
                </a:r>
              </a:p>
            </p:txBody>
          </p:sp>
          <p:sp>
            <p:nvSpPr>
              <p:cNvPr id="76" name="TextBox 75">
                <a:extLst>
                  <a:ext uri="{FF2B5EF4-FFF2-40B4-BE49-F238E27FC236}">
                    <a16:creationId xmlns:a16="http://schemas.microsoft.com/office/drawing/2014/main" id="{EB0D7A7B-0AC7-3747-8C7D-669C6400808F}"/>
                  </a:ext>
                </a:extLst>
              </p:cNvPr>
              <p:cNvSpPr txBox="1"/>
              <p:nvPr/>
            </p:nvSpPr>
            <p:spPr>
              <a:xfrm>
                <a:off x="8374718" y="5978526"/>
                <a:ext cx="995680" cy="369332"/>
              </a:xfrm>
              <a:prstGeom prst="rect">
                <a:avLst/>
              </a:prstGeom>
              <a:solidFill>
                <a:schemeClr val="bg1">
                  <a:lumMod val="95000"/>
                </a:schemeClr>
              </a:solidFill>
              <a:ln>
                <a:solidFill>
                  <a:srgbClr val="0070C0"/>
                </a:solidFill>
              </a:ln>
            </p:spPr>
            <p:txBody>
              <a:bodyPr wrap="square" rtlCol="0">
                <a:spAutoFit/>
              </a:bodyPr>
              <a:lstStyle/>
              <a:p>
                <a:r>
                  <a:rPr lang="en-US" dirty="0">
                    <a:solidFill>
                      <a:schemeClr val="accent1"/>
                    </a:solidFill>
                  </a:rPr>
                  <a:t>0x104</a:t>
                </a:r>
              </a:p>
            </p:txBody>
          </p:sp>
          <p:cxnSp>
            <p:nvCxnSpPr>
              <p:cNvPr id="77" name="Straight Arrow Connector 76">
                <a:extLst>
                  <a:ext uri="{FF2B5EF4-FFF2-40B4-BE49-F238E27FC236}">
                    <a16:creationId xmlns:a16="http://schemas.microsoft.com/office/drawing/2014/main" id="{2E170D41-E432-654A-A56E-2467F3070CE3}"/>
                  </a:ext>
                </a:extLst>
              </p:cNvPr>
              <p:cNvCxnSpPr>
                <a:cxnSpLocks/>
                <a:stCxn id="69" idx="2"/>
                <a:endCxn id="71" idx="0"/>
              </p:cNvCxnSpPr>
              <p:nvPr/>
            </p:nvCxnSpPr>
            <p:spPr>
              <a:xfrm>
                <a:off x="8868464" y="4170174"/>
                <a:ext cx="4094" cy="33792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F09AFBF-8012-7E48-AAAE-280691855379}"/>
                  </a:ext>
                </a:extLst>
              </p:cNvPr>
              <p:cNvSpPr txBox="1"/>
              <p:nvPr/>
            </p:nvSpPr>
            <p:spPr>
              <a:xfrm>
                <a:off x="9366304" y="3745535"/>
                <a:ext cx="1850186" cy="400110"/>
              </a:xfrm>
              <a:prstGeom prst="rect">
                <a:avLst/>
              </a:prstGeom>
              <a:noFill/>
            </p:spPr>
            <p:txBody>
              <a:bodyPr wrap="none" rtlCol="0">
                <a:spAutoFit/>
              </a:bodyPr>
              <a:lstStyle/>
              <a:p>
                <a:r>
                  <a:rPr lang="en-US" sz="2000" dirty="0">
                    <a:solidFill>
                      <a:srgbClr val="FF0000"/>
                    </a:solidFill>
                  </a:rPr>
                  <a:t>read (address)</a:t>
                </a:r>
              </a:p>
            </p:txBody>
          </p:sp>
          <p:sp>
            <p:nvSpPr>
              <p:cNvPr id="80" name="TextBox 79">
                <a:extLst>
                  <a:ext uri="{FF2B5EF4-FFF2-40B4-BE49-F238E27FC236}">
                    <a16:creationId xmlns:a16="http://schemas.microsoft.com/office/drawing/2014/main" id="{D55ABD2A-8DDF-2B44-80FA-E9B6DE6B8FA8}"/>
                  </a:ext>
                </a:extLst>
              </p:cNvPr>
              <p:cNvSpPr txBox="1"/>
              <p:nvPr/>
            </p:nvSpPr>
            <p:spPr>
              <a:xfrm>
                <a:off x="9370398" y="5215354"/>
                <a:ext cx="697627" cy="400110"/>
              </a:xfrm>
              <a:prstGeom prst="rect">
                <a:avLst/>
              </a:prstGeom>
              <a:noFill/>
            </p:spPr>
            <p:txBody>
              <a:bodyPr wrap="none" rtlCol="0">
                <a:spAutoFit/>
              </a:bodyPr>
              <a:lstStyle/>
              <a:p>
                <a:r>
                  <a:rPr lang="en-US" sz="2000" dirty="0">
                    <a:solidFill>
                      <a:srgbClr val="FF0000"/>
                    </a:solidFill>
                  </a:rPr>
                  <a:t>read</a:t>
                </a:r>
              </a:p>
            </p:txBody>
          </p:sp>
          <p:cxnSp>
            <p:nvCxnSpPr>
              <p:cNvPr id="81" name="Straight Arrow Connector 80">
                <a:extLst>
                  <a:ext uri="{FF2B5EF4-FFF2-40B4-BE49-F238E27FC236}">
                    <a16:creationId xmlns:a16="http://schemas.microsoft.com/office/drawing/2014/main" id="{CE6A622A-CE28-9743-A383-F315D0B8B123}"/>
                  </a:ext>
                </a:extLst>
              </p:cNvPr>
              <p:cNvCxnSpPr>
                <a:cxnSpLocks/>
                <a:endCxn id="71" idx="2"/>
              </p:cNvCxnSpPr>
              <p:nvPr/>
            </p:nvCxnSpPr>
            <p:spPr>
              <a:xfrm flipV="1">
                <a:off x="8864371" y="4877430"/>
                <a:ext cx="8187" cy="357015"/>
              </a:xfrm>
              <a:prstGeom prst="straightConnector1">
                <a:avLst/>
              </a:prstGeom>
              <a:ln w="412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E11447E1-A014-BF45-8D91-DBC6B6C9BF19}"/>
                  </a:ext>
                </a:extLst>
              </p:cNvPr>
              <p:cNvSpPr txBox="1"/>
              <p:nvPr/>
            </p:nvSpPr>
            <p:spPr>
              <a:xfrm>
                <a:off x="9366304" y="5984903"/>
                <a:ext cx="1850186" cy="400110"/>
              </a:xfrm>
              <a:prstGeom prst="rect">
                <a:avLst/>
              </a:prstGeom>
              <a:noFill/>
            </p:spPr>
            <p:txBody>
              <a:bodyPr wrap="none" rtlCol="0">
                <a:spAutoFit/>
              </a:bodyPr>
              <a:lstStyle/>
              <a:p>
                <a:r>
                  <a:rPr lang="en-US" sz="2000" dirty="0">
                    <a:solidFill>
                      <a:srgbClr val="FF0000"/>
                    </a:solidFill>
                  </a:rPr>
                  <a:t>read (address)</a:t>
                </a:r>
              </a:p>
            </p:txBody>
          </p:sp>
          <p:sp>
            <p:nvSpPr>
              <p:cNvPr id="83" name="TextBox 82">
                <a:extLst>
                  <a:ext uri="{FF2B5EF4-FFF2-40B4-BE49-F238E27FC236}">
                    <a16:creationId xmlns:a16="http://schemas.microsoft.com/office/drawing/2014/main" id="{5F14D180-C23B-6A42-A89B-45374F270C20}"/>
                  </a:ext>
                </a:extLst>
              </p:cNvPr>
              <p:cNvSpPr txBox="1"/>
              <p:nvPr/>
            </p:nvSpPr>
            <p:spPr>
              <a:xfrm>
                <a:off x="9457640" y="4492800"/>
                <a:ext cx="726481" cy="400110"/>
              </a:xfrm>
              <a:prstGeom prst="rect">
                <a:avLst/>
              </a:prstGeom>
              <a:noFill/>
            </p:spPr>
            <p:txBody>
              <a:bodyPr wrap="none" rtlCol="0">
                <a:spAutoFit/>
              </a:bodyPr>
              <a:lstStyle/>
              <a:p>
                <a:r>
                  <a:rPr lang="en-US" sz="2000" dirty="0">
                    <a:solidFill>
                      <a:srgbClr val="FF0000"/>
                    </a:solidFill>
                  </a:rPr>
                  <a:t>write</a:t>
                </a:r>
              </a:p>
            </p:txBody>
          </p:sp>
          <p:sp>
            <p:nvSpPr>
              <p:cNvPr id="62" name="TextBox 61">
                <a:extLst>
                  <a:ext uri="{FF2B5EF4-FFF2-40B4-BE49-F238E27FC236}">
                    <a16:creationId xmlns:a16="http://schemas.microsoft.com/office/drawing/2014/main" id="{9FB66713-DE26-424D-9332-E433B7A5C8C4}"/>
                  </a:ext>
                </a:extLst>
              </p:cNvPr>
              <p:cNvSpPr txBox="1"/>
              <p:nvPr/>
            </p:nvSpPr>
            <p:spPr>
              <a:xfrm>
                <a:off x="4845844" y="3049771"/>
                <a:ext cx="5724644" cy="830997"/>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Constant	 </a:t>
                </a:r>
                <a:r>
                  <a:rPr lang="en-US" sz="2400" dirty="0" err="1">
                    <a:solidFill>
                      <a:srgbClr val="0070C0"/>
                    </a:solidFill>
                    <a:latin typeface="Consolas" panose="020B0609020204030204" pitchFamily="49" charset="0"/>
                    <a:cs typeface="Consolas" panose="020B0609020204030204" pitchFamily="49" charset="0"/>
                  </a:rPr>
                  <a:t>Lvalue</a:t>
                </a:r>
                <a:r>
                  <a:rPr lang="en-US" sz="2400" dirty="0">
                    <a:solidFill>
                      <a:srgbClr val="0070C0"/>
                    </a:solidFill>
                    <a:latin typeface="Consolas" panose="020B0609020204030204" pitchFamily="49" charset="0"/>
                    <a:cs typeface="Consolas" panose="020B0609020204030204" pitchFamily="49" charset="0"/>
                  </a:rPr>
                  <a:t>   </a:t>
                </a:r>
                <a:r>
                  <a:rPr lang="en-US" sz="2400" dirty="0" err="1">
                    <a:solidFill>
                      <a:srgbClr val="0070C0"/>
                    </a:solidFill>
                    <a:latin typeface="Consolas" panose="020B0609020204030204" pitchFamily="49" charset="0"/>
                    <a:cs typeface="Consolas" panose="020B0609020204030204" pitchFamily="49" charset="0"/>
                  </a:rPr>
                  <a:t>Rvalue</a:t>
                </a:r>
                <a:r>
                  <a:rPr lang="en-US" sz="2400" dirty="0">
                    <a:solidFill>
                      <a:srgbClr val="0070C0"/>
                    </a:solidFill>
                    <a:latin typeface="Consolas" panose="020B0609020204030204" pitchFamily="49" charset="0"/>
                    <a:cs typeface="Consolas" panose="020B0609020204030204" pitchFamily="49" charset="0"/>
                  </a:rPr>
                  <a:t>		</a:t>
                </a:r>
              </a:p>
              <a:p>
                <a:r>
                  <a:rPr lang="en-US" sz="2400" dirty="0">
                    <a:solidFill>
                      <a:srgbClr val="0070C0"/>
                    </a:solidFill>
                    <a:latin typeface="Consolas" panose="020B0609020204030204" pitchFamily="49" charset="0"/>
                    <a:cs typeface="Consolas" panose="020B0609020204030204" pitchFamily="49" charset="0"/>
                  </a:rPr>
                  <a:t>Var Name	address  Contents</a:t>
                </a:r>
              </a:p>
            </p:txBody>
          </p:sp>
          <p:cxnSp>
            <p:nvCxnSpPr>
              <p:cNvPr id="84" name="Straight Arrow Connector 83">
                <a:extLst>
                  <a:ext uri="{FF2B5EF4-FFF2-40B4-BE49-F238E27FC236}">
                    <a16:creationId xmlns:a16="http://schemas.microsoft.com/office/drawing/2014/main" id="{E27AAB67-0898-F744-BFE9-81BFC2DF44D9}"/>
                  </a:ext>
                </a:extLst>
              </p:cNvPr>
              <p:cNvCxnSpPr>
                <a:cxnSpLocks/>
                <a:endCxn id="74" idx="2"/>
              </p:cNvCxnSpPr>
              <p:nvPr/>
            </p:nvCxnSpPr>
            <p:spPr>
              <a:xfrm flipH="1" flipV="1">
                <a:off x="8872558" y="5634603"/>
                <a:ext cx="680" cy="33494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grpSp>
      </p:grpSp>
      <p:sp>
        <p:nvSpPr>
          <p:cNvPr id="85" name="TextBox 84">
            <a:extLst>
              <a:ext uri="{FF2B5EF4-FFF2-40B4-BE49-F238E27FC236}">
                <a16:creationId xmlns:a16="http://schemas.microsoft.com/office/drawing/2014/main" id="{BEC5EDF5-A8CE-0146-9013-1C2F56664B4D}"/>
              </a:ext>
            </a:extLst>
          </p:cNvPr>
          <p:cNvSpPr txBox="1"/>
          <p:nvPr/>
        </p:nvSpPr>
        <p:spPr>
          <a:xfrm>
            <a:off x="847622" y="4994752"/>
            <a:ext cx="3974165" cy="1200329"/>
          </a:xfrm>
          <a:prstGeom prst="rect">
            <a:avLst/>
          </a:prstGeom>
          <a:solidFill>
            <a:schemeClr val="bg1">
              <a:lumMod val="95000"/>
            </a:schemeClr>
          </a:solidFill>
          <a:ln>
            <a:solidFill>
              <a:srgbClr val="0070C0"/>
            </a:solidFill>
          </a:ln>
        </p:spPr>
        <p:txBody>
          <a:bodyPr wrap="none" rtlCol="0">
            <a:spAutoFit/>
          </a:bodyPr>
          <a:lstStyle/>
          <a:p>
            <a:r>
              <a:rPr lang="en-US" sz="2400" dirty="0">
                <a:solidFill>
                  <a:schemeClr val="tx2"/>
                </a:solidFill>
                <a:latin typeface="Consolas" panose="020B0609020204030204" pitchFamily="49" charset="0"/>
                <a:cs typeface="Consolas" panose="020B0609020204030204" pitchFamily="49" charset="0"/>
              </a:rPr>
              <a:t>*x on </a:t>
            </a:r>
            <a:r>
              <a:rPr lang="en-US" sz="2400" dirty="0" err="1">
                <a:solidFill>
                  <a:schemeClr val="tx2"/>
                </a:solidFill>
                <a:latin typeface="Consolas" panose="020B0609020204030204" pitchFamily="49" charset="0"/>
                <a:cs typeface="Consolas" panose="020B0609020204030204" pitchFamily="49" charset="0"/>
              </a:rPr>
              <a:t>Lside</a:t>
            </a:r>
            <a:r>
              <a:rPr lang="en-US" sz="2400" dirty="0">
                <a:solidFill>
                  <a:schemeClr val="tx2"/>
                </a:solidFill>
                <a:latin typeface="Consolas" panose="020B0609020204030204" pitchFamily="49" charset="0"/>
                <a:cs typeface="Consolas" panose="020B0609020204030204" pitchFamily="49" charset="0"/>
              </a:rPr>
              <a:t> is	</a:t>
            </a:r>
            <a:r>
              <a:rPr lang="en-US" sz="2400" dirty="0">
                <a:solidFill>
                  <a:schemeClr val="accent3"/>
                </a:solidFill>
                <a:latin typeface="Consolas" panose="020B0609020204030204" pitchFamily="49" charset="0"/>
                <a:cs typeface="Consolas" panose="020B0609020204030204" pitchFamily="49" charset="0"/>
              </a:rPr>
              <a:t>0x108</a:t>
            </a:r>
          </a:p>
          <a:p>
            <a:r>
              <a:rPr lang="en-US" sz="2400" dirty="0">
                <a:solidFill>
                  <a:schemeClr val="tx2"/>
                </a:solidFill>
                <a:latin typeface="Consolas" panose="020B0609020204030204" pitchFamily="49" charset="0"/>
                <a:cs typeface="Consolas" panose="020B0609020204030204" pitchFamily="49" charset="0"/>
              </a:rPr>
              <a:t> w on </a:t>
            </a:r>
            <a:r>
              <a:rPr lang="en-US" sz="2400" dirty="0" err="1">
                <a:solidFill>
                  <a:schemeClr val="tx2"/>
                </a:solidFill>
                <a:latin typeface="Consolas" panose="020B0609020204030204" pitchFamily="49" charset="0"/>
                <a:cs typeface="Consolas" panose="020B0609020204030204" pitchFamily="49" charset="0"/>
              </a:rPr>
              <a:t>Rside</a:t>
            </a:r>
            <a:r>
              <a:rPr lang="en-US" sz="2400" dirty="0">
                <a:solidFill>
                  <a:schemeClr val="tx2"/>
                </a:solidFill>
                <a:latin typeface="Consolas" panose="020B0609020204030204" pitchFamily="49" charset="0"/>
                <a:cs typeface="Consolas" panose="020B0609020204030204" pitchFamily="49" charset="0"/>
              </a:rPr>
              <a:t> is	</a:t>
            </a:r>
            <a:r>
              <a:rPr lang="en-US" sz="2400" dirty="0">
                <a:solidFill>
                  <a:srgbClr val="7030A0"/>
                </a:solidFill>
                <a:latin typeface="Consolas" panose="020B0609020204030204" pitchFamily="49" charset="0"/>
                <a:cs typeface="Consolas" panose="020B0609020204030204" pitchFamily="49" charset="0"/>
              </a:rPr>
              <a:t>0x100</a:t>
            </a:r>
            <a:r>
              <a:rPr lang="en-US" sz="2400" dirty="0">
                <a:solidFill>
                  <a:schemeClr val="tx2"/>
                </a:solidFill>
                <a:latin typeface="Consolas" panose="020B0609020204030204" pitchFamily="49" charset="0"/>
                <a:cs typeface="Consolas" panose="020B0609020204030204" pitchFamily="49" charset="0"/>
              </a:rPr>
              <a:t> </a:t>
            </a:r>
          </a:p>
          <a:p>
            <a:r>
              <a:rPr lang="en-US" sz="2400" dirty="0">
                <a:solidFill>
                  <a:schemeClr val="tx2"/>
                </a:solidFill>
                <a:latin typeface="Consolas" panose="020B0609020204030204" pitchFamily="49" charset="0"/>
                <a:cs typeface="Consolas" panose="020B0609020204030204" pitchFamily="49" charset="0"/>
              </a:rPr>
              <a:t>*w on </a:t>
            </a:r>
            <a:r>
              <a:rPr lang="en-US" sz="2400" dirty="0" err="1">
                <a:solidFill>
                  <a:schemeClr val="tx2"/>
                </a:solidFill>
                <a:latin typeface="Consolas" panose="020B0609020204030204" pitchFamily="49" charset="0"/>
                <a:cs typeface="Consolas" panose="020B0609020204030204" pitchFamily="49" charset="0"/>
              </a:rPr>
              <a:t>Rside</a:t>
            </a:r>
            <a:r>
              <a:rPr lang="en-US" sz="2400" dirty="0">
                <a:solidFill>
                  <a:schemeClr val="tx2"/>
                </a:solidFill>
                <a:latin typeface="Consolas" panose="020B0609020204030204" pitchFamily="49" charset="0"/>
                <a:cs typeface="Consolas" panose="020B0609020204030204" pitchFamily="49" charset="0"/>
              </a:rPr>
              <a:t> is	</a:t>
            </a:r>
            <a:r>
              <a:rPr lang="en-US" sz="2400" dirty="0">
                <a:solidFill>
                  <a:srgbClr val="F37440"/>
                </a:solidFill>
                <a:latin typeface="Consolas" panose="020B0609020204030204" pitchFamily="49" charset="0"/>
                <a:cs typeface="Consolas" panose="020B0609020204030204" pitchFamily="49" charset="0"/>
              </a:rPr>
              <a:t>2</a:t>
            </a:r>
            <a:r>
              <a:rPr lang="en-US" sz="2400" dirty="0">
                <a:solidFill>
                  <a:schemeClr val="tx2"/>
                </a:solidFill>
                <a:latin typeface="Consolas" panose="020B0609020204030204" pitchFamily="49" charset="0"/>
                <a:cs typeface="Consolas" panose="020B0609020204030204" pitchFamily="49" charset="0"/>
              </a:rPr>
              <a:t>  </a:t>
            </a:r>
          </a:p>
        </p:txBody>
      </p:sp>
      <p:sp>
        <p:nvSpPr>
          <p:cNvPr id="6" name="TextBox 5">
            <a:extLst>
              <a:ext uri="{FF2B5EF4-FFF2-40B4-BE49-F238E27FC236}">
                <a16:creationId xmlns:a16="http://schemas.microsoft.com/office/drawing/2014/main" id="{0A6F82A8-2C08-AD65-B2FF-0F6D16A48D06}"/>
              </a:ext>
            </a:extLst>
          </p:cNvPr>
          <p:cNvSpPr txBox="1"/>
          <p:nvPr/>
        </p:nvSpPr>
        <p:spPr>
          <a:xfrm>
            <a:off x="8825251" y="4479747"/>
            <a:ext cx="995680" cy="400110"/>
          </a:xfrm>
          <a:prstGeom prst="rect">
            <a:avLst/>
          </a:prstGeom>
          <a:solidFill>
            <a:schemeClr val="bg1">
              <a:lumMod val="95000"/>
            </a:schemeClr>
          </a:solidFill>
          <a:ln>
            <a:solidFill>
              <a:srgbClr val="0070C0"/>
            </a:solidFill>
          </a:ln>
        </p:spPr>
        <p:txBody>
          <a:bodyPr wrap="square" rtlCol="0">
            <a:spAutoFit/>
          </a:bodyPr>
          <a:lstStyle/>
          <a:p>
            <a:pPr algn="ctr"/>
            <a:r>
              <a:rPr lang="en-US" sz="2000" dirty="0">
                <a:solidFill>
                  <a:srgbClr val="F37440"/>
                </a:solidFill>
              </a:rPr>
              <a:t>0x2</a:t>
            </a:r>
          </a:p>
        </p:txBody>
      </p:sp>
    </p:spTree>
    <p:extLst>
      <p:ext uri="{BB962C8B-B14F-4D97-AF65-F5344CB8AC3E}">
        <p14:creationId xmlns:p14="http://schemas.microsoft.com/office/powerpoint/2010/main" val="105237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47E2-09ED-1E46-B02E-AF1AC64A196C}"/>
              </a:ext>
            </a:extLst>
          </p:cNvPr>
          <p:cNvSpPr>
            <a:spLocks noGrp="1"/>
          </p:cNvSpPr>
          <p:nvPr>
            <p:ph type="title"/>
          </p:nvPr>
        </p:nvSpPr>
        <p:spPr>
          <a:xfrm>
            <a:off x="587482" y="60803"/>
            <a:ext cx="10515600" cy="483738"/>
          </a:xfrm>
        </p:spPr>
        <p:txBody>
          <a:bodyPr/>
          <a:lstStyle/>
          <a:p>
            <a:r>
              <a:rPr lang="en-US" dirty="0"/>
              <a:t>Background: Different Ways to Pass Parameters</a:t>
            </a:r>
          </a:p>
        </p:txBody>
      </p:sp>
      <p:sp>
        <p:nvSpPr>
          <p:cNvPr id="3" name="Content Placeholder 2">
            <a:extLst>
              <a:ext uri="{FF2B5EF4-FFF2-40B4-BE49-F238E27FC236}">
                <a16:creationId xmlns:a16="http://schemas.microsoft.com/office/drawing/2014/main" id="{75794ED4-8AB6-1B4C-9C88-2F897F6D3E01}"/>
              </a:ext>
            </a:extLst>
          </p:cNvPr>
          <p:cNvSpPr>
            <a:spLocks noGrp="1"/>
          </p:cNvSpPr>
          <p:nvPr>
            <p:ph sz="quarter" idx="17"/>
          </p:nvPr>
        </p:nvSpPr>
        <p:spPr>
          <a:xfrm>
            <a:off x="587482" y="1057241"/>
            <a:ext cx="10768559" cy="4908771"/>
          </a:xfrm>
          <a:solidFill>
            <a:schemeClr val="accent4">
              <a:lumMod val="20000"/>
              <a:lumOff val="80000"/>
            </a:schemeClr>
          </a:solidFill>
          <a:ln>
            <a:solidFill>
              <a:srgbClr val="0070C0"/>
            </a:solidFill>
          </a:ln>
        </p:spPr>
        <p:txBody>
          <a:bodyPr/>
          <a:lstStyle/>
          <a:p>
            <a:pPr>
              <a:lnSpc>
                <a:spcPct val="100000"/>
              </a:lnSpc>
              <a:spcBef>
                <a:spcPts val="1800"/>
              </a:spcBef>
            </a:pPr>
            <a:r>
              <a:rPr lang="en-US" sz="2400" b="1" dirty="0">
                <a:solidFill>
                  <a:srgbClr val="0070C0"/>
                </a:solidFill>
              </a:rPr>
              <a:t>Call-by-reference (or pass by reference)</a:t>
            </a:r>
          </a:p>
          <a:p>
            <a:pPr lvl="1"/>
            <a:r>
              <a:rPr lang="en-US" sz="2400" dirty="0"/>
              <a:t>Parameter in the called function is an </a:t>
            </a:r>
            <a:r>
              <a:rPr lang="en-US" sz="2400" b="1" i="1" u="sng" dirty="0"/>
              <a:t>alias</a:t>
            </a:r>
            <a:r>
              <a:rPr lang="en-US" sz="2400" dirty="0"/>
              <a:t> (</a:t>
            </a:r>
            <a:r>
              <a:rPr lang="en-US" sz="2400" dirty="0">
                <a:solidFill>
                  <a:schemeClr val="accent5"/>
                </a:solidFill>
              </a:rPr>
              <a:t>references the same memory location</a:t>
            </a:r>
            <a:r>
              <a:rPr lang="en-US" sz="2400" dirty="0"/>
              <a:t>) for the supplied argument</a:t>
            </a:r>
          </a:p>
          <a:p>
            <a:pPr lvl="1"/>
            <a:r>
              <a:rPr lang="en-US" sz="2400" dirty="0"/>
              <a:t>Modifying the parameter modifies the calling argument</a:t>
            </a:r>
          </a:p>
          <a:p>
            <a:pPr marL="0" indent="0">
              <a:lnSpc>
                <a:spcPct val="100000"/>
              </a:lnSpc>
              <a:spcBef>
                <a:spcPts val="1800"/>
              </a:spcBef>
              <a:buNone/>
            </a:pPr>
            <a:r>
              <a:rPr lang="en-US" sz="2400" b="1" dirty="0">
                <a:solidFill>
                  <a:schemeClr val="accent5"/>
                </a:solidFill>
              </a:rPr>
              <a:t>Call-by-value</a:t>
            </a:r>
            <a:r>
              <a:rPr lang="en-US" sz="2400" dirty="0">
                <a:solidFill>
                  <a:schemeClr val="accent5"/>
                </a:solidFill>
              </a:rPr>
              <a:t>  (or pass by value) (C)</a:t>
            </a:r>
            <a:endParaRPr lang="en-US" sz="2400" dirty="0"/>
          </a:p>
          <a:p>
            <a:pPr lvl="1"/>
            <a:r>
              <a:rPr lang="en-US" sz="2400" dirty="0"/>
              <a:t>What </a:t>
            </a:r>
            <a:r>
              <a:rPr lang="en-US" sz="2400" b="1" dirty="0">
                <a:solidFill>
                  <a:schemeClr val="accent3"/>
                </a:solidFill>
              </a:rPr>
              <a:t>Called</a:t>
            </a:r>
            <a:r>
              <a:rPr lang="en-US" sz="2400" dirty="0"/>
              <a:t> Function Does</a:t>
            </a:r>
          </a:p>
          <a:p>
            <a:pPr lvl="2"/>
            <a:r>
              <a:rPr lang="en-US" sz="2400" dirty="0">
                <a:solidFill>
                  <a:schemeClr val="accent1"/>
                </a:solidFill>
              </a:rPr>
              <a:t>Passed Parameters </a:t>
            </a:r>
            <a:r>
              <a:rPr lang="en-US" sz="2400" dirty="0">
                <a:solidFill>
                  <a:schemeClr val="tx2"/>
                </a:solidFill>
              </a:rPr>
              <a:t>are used </a:t>
            </a:r>
            <a:r>
              <a:rPr lang="en-US" sz="2400" dirty="0">
                <a:solidFill>
                  <a:schemeClr val="accent1"/>
                </a:solidFill>
              </a:rPr>
              <a:t>like local variables</a:t>
            </a:r>
          </a:p>
          <a:p>
            <a:pPr lvl="2"/>
            <a:r>
              <a:rPr lang="en-US" sz="2400" dirty="0">
                <a:solidFill>
                  <a:srgbClr val="F37440"/>
                </a:solidFill>
              </a:rPr>
              <a:t>Modifying </a:t>
            </a:r>
            <a:r>
              <a:rPr lang="en-US" sz="2400" dirty="0">
                <a:solidFill>
                  <a:schemeClr val="tx2"/>
                </a:solidFill>
              </a:rPr>
              <a:t>the</a:t>
            </a:r>
            <a:r>
              <a:rPr lang="en-US" sz="2400" dirty="0">
                <a:solidFill>
                  <a:srgbClr val="F37440"/>
                </a:solidFill>
              </a:rPr>
              <a:t> passed parameter </a:t>
            </a:r>
            <a:r>
              <a:rPr lang="en-US" sz="2400" dirty="0">
                <a:solidFill>
                  <a:schemeClr val="tx2"/>
                </a:solidFill>
              </a:rPr>
              <a:t>in the </a:t>
            </a:r>
            <a:r>
              <a:rPr lang="en-US" sz="2400" dirty="0">
                <a:solidFill>
                  <a:srgbClr val="F37440"/>
                </a:solidFill>
              </a:rPr>
              <a:t>function </a:t>
            </a:r>
            <a:r>
              <a:rPr lang="en-US" sz="2400" dirty="0">
                <a:solidFill>
                  <a:schemeClr val="tx2"/>
                </a:solidFill>
              </a:rPr>
              <a:t>is</a:t>
            </a:r>
            <a:r>
              <a:rPr lang="en-US" sz="2400" dirty="0">
                <a:solidFill>
                  <a:srgbClr val="F37440"/>
                </a:solidFill>
              </a:rPr>
              <a:t> allowed </a:t>
            </a:r>
            <a:r>
              <a:rPr lang="en-US" sz="2400" dirty="0">
                <a:solidFill>
                  <a:schemeClr val="tx2"/>
                </a:solidFill>
              </a:rPr>
              <a:t>just like a</a:t>
            </a:r>
            <a:r>
              <a:rPr lang="en-US" sz="2400" dirty="0">
                <a:solidFill>
                  <a:srgbClr val="F37440"/>
                </a:solidFill>
              </a:rPr>
              <a:t> </a:t>
            </a:r>
            <a:r>
              <a:rPr lang="en-US" sz="2400" dirty="0">
                <a:solidFill>
                  <a:srgbClr val="2C895B"/>
                </a:solidFill>
              </a:rPr>
              <a:t>local variable</a:t>
            </a:r>
          </a:p>
          <a:p>
            <a:pPr lvl="2"/>
            <a:r>
              <a:rPr lang="en-US" sz="2400" dirty="0"/>
              <a:t>So, writing to the parameter, </a:t>
            </a:r>
            <a:r>
              <a:rPr lang="en-US" sz="2400" b="1" i="1" u="sng" dirty="0"/>
              <a:t>only</a:t>
            </a:r>
            <a:r>
              <a:rPr lang="en-US" sz="2400" dirty="0"/>
              <a:t> </a:t>
            </a:r>
            <a:r>
              <a:rPr lang="en-US" sz="2400" dirty="0">
                <a:solidFill>
                  <a:srgbClr val="F37440"/>
                </a:solidFill>
              </a:rPr>
              <a:t>changes the </a:t>
            </a:r>
            <a:r>
              <a:rPr lang="en-US" sz="2400" b="1" i="1" u="sng" dirty="0">
                <a:solidFill>
                  <a:srgbClr val="F37440"/>
                </a:solidFill>
              </a:rPr>
              <a:t>copy</a:t>
            </a:r>
            <a:endParaRPr lang="en-US" sz="2400" b="1" i="1" u="sng" dirty="0"/>
          </a:p>
          <a:p>
            <a:pPr marL="344487" indent="-342900"/>
            <a:r>
              <a:rPr lang="en-US" sz="2400" dirty="0"/>
              <a:t>The </a:t>
            </a:r>
            <a:r>
              <a:rPr lang="en-US" sz="2400" dirty="0">
                <a:solidFill>
                  <a:srgbClr val="0070C0"/>
                </a:solidFill>
              </a:rPr>
              <a:t>return value from a function</a:t>
            </a:r>
            <a:r>
              <a:rPr lang="en-US" sz="2400" dirty="0"/>
              <a:t> in C is </a:t>
            </a:r>
            <a:r>
              <a:rPr lang="en-US" sz="2400" b="1" dirty="0">
                <a:solidFill>
                  <a:srgbClr val="0070C0"/>
                </a:solidFill>
              </a:rPr>
              <a:t>by value </a:t>
            </a:r>
          </a:p>
        </p:txBody>
      </p:sp>
      <p:sp>
        <p:nvSpPr>
          <p:cNvPr id="4" name="TextBox 3">
            <a:extLst>
              <a:ext uri="{FF2B5EF4-FFF2-40B4-BE49-F238E27FC236}">
                <a16:creationId xmlns:a16="http://schemas.microsoft.com/office/drawing/2014/main" id="{B355811C-1355-8E4E-B727-D2182601E8AA}"/>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221096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animBg="1"/>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169F5-11D1-D44B-9C4A-5E36B3CC5B79}"/>
              </a:ext>
            </a:extLst>
          </p:cNvPr>
          <p:cNvSpPr>
            <a:spLocks noGrp="1"/>
          </p:cNvSpPr>
          <p:nvPr>
            <p:ph type="title"/>
          </p:nvPr>
        </p:nvSpPr>
        <p:spPr>
          <a:xfrm>
            <a:off x="537476" y="49088"/>
            <a:ext cx="10515600" cy="508125"/>
          </a:xfrm>
        </p:spPr>
        <p:txBody>
          <a:bodyPr/>
          <a:lstStyle/>
          <a:p>
            <a:r>
              <a:rPr lang="en-US" dirty="0"/>
              <a:t>Example Using Output Parameters</a:t>
            </a:r>
          </a:p>
        </p:txBody>
      </p:sp>
      <p:sp>
        <p:nvSpPr>
          <p:cNvPr id="4" name="Rounded Rectangle 3">
            <a:extLst>
              <a:ext uri="{FF2B5EF4-FFF2-40B4-BE49-F238E27FC236}">
                <a16:creationId xmlns:a16="http://schemas.microsoft.com/office/drawing/2014/main" id="{A69261F3-51BB-5949-B2A3-245D47A9417B}"/>
              </a:ext>
            </a:extLst>
          </p:cNvPr>
          <p:cNvSpPr/>
          <p:nvPr/>
        </p:nvSpPr>
        <p:spPr bwMode="auto">
          <a:xfrm>
            <a:off x="2401755" y="825884"/>
            <a:ext cx="4801763" cy="5162312"/>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solidFill>
                  <a:schemeClr val="accent5"/>
                </a:solidFill>
                <a:latin typeface="Consolas" panose="020B0609020204030204" pitchFamily="49" charset="0"/>
                <a:cs typeface="Consolas" panose="020B0609020204030204" pitchFamily="49" charset="0"/>
              </a:rPr>
              <a:t>void </a:t>
            </a:r>
            <a:r>
              <a:rPr lang="en-US" sz="2000" dirty="0" err="1">
                <a:solidFill>
                  <a:schemeClr val="accent5"/>
                </a:solidFill>
                <a:latin typeface="Consolas" panose="020B0609020204030204" pitchFamily="49" charset="0"/>
                <a:cs typeface="Consolas" panose="020B0609020204030204" pitchFamily="49" charset="0"/>
              </a:rPr>
              <a:t>inc</a:t>
            </a:r>
            <a:r>
              <a:rPr lang="en-US" sz="2000" dirty="0">
                <a:solidFill>
                  <a:schemeClr val="tx2"/>
                </a:solidFill>
                <a:latin typeface="Consolas" panose="020B0609020204030204" pitchFamily="49" charset="0"/>
                <a:cs typeface="Consolas" panose="020B0609020204030204" pitchFamily="49" charset="0"/>
              </a:rPr>
              <a:t>(int </a:t>
            </a:r>
            <a:r>
              <a:rPr lang="en-US" sz="2000" dirty="0">
                <a:solidFill>
                  <a:schemeClr val="accent5"/>
                </a:solidFill>
                <a:latin typeface="Consolas" panose="020B0609020204030204" pitchFamily="49" charset="0"/>
                <a:cs typeface="Consolas" panose="020B0609020204030204" pitchFamily="49" charset="0"/>
              </a:rPr>
              <a:t>*p</a:t>
            </a:r>
            <a:r>
              <a:rPr lang="en-US" sz="2000" dirty="0">
                <a:latin typeface="Consolas" panose="020B0609020204030204" pitchFamily="49" charset="0"/>
                <a:cs typeface="Consolas" panose="020B0609020204030204" pitchFamily="49" charset="0"/>
              </a:rPr>
              <a:t>);</a:t>
            </a:r>
          </a:p>
          <a:p>
            <a:r>
              <a:rPr lang="en-US" sz="2000" dirty="0">
                <a:solidFill>
                  <a:schemeClr val="tx2"/>
                </a:solidFill>
                <a:latin typeface="Consolas" panose="020B0609020204030204" pitchFamily="49" charset="0"/>
                <a:cs typeface="Consolas" panose="020B0609020204030204" pitchFamily="49" charset="0"/>
              </a:rPr>
              <a:t>int </a:t>
            </a:r>
          </a:p>
          <a:p>
            <a:r>
              <a:rPr lang="en-US" sz="2000" dirty="0">
                <a:solidFill>
                  <a:schemeClr val="tx2"/>
                </a:solidFill>
                <a:latin typeface="Consolas" panose="020B0609020204030204" pitchFamily="49" charset="0"/>
                <a:cs typeface="Consolas" panose="020B0609020204030204" pitchFamily="49" charset="0"/>
              </a:rPr>
              <a:t>main(void)</a:t>
            </a:r>
          </a:p>
          <a:p>
            <a:r>
              <a:rPr lang="en-US" sz="2000" dirty="0">
                <a:solidFill>
                  <a:schemeClr val="tx2"/>
                </a:solidFill>
                <a:latin typeface="Consolas" panose="020B0609020204030204" pitchFamily="49" charset="0"/>
                <a:cs typeface="Consolas" panose="020B0609020204030204" pitchFamily="49" charset="0"/>
              </a:rPr>
              <a:t>{</a:t>
            </a:r>
          </a:p>
          <a:p>
            <a:r>
              <a:rPr lang="en-US" sz="2000" dirty="0">
                <a:solidFill>
                  <a:schemeClr val="tx2"/>
                </a:solidFill>
                <a:latin typeface="Consolas" panose="020B0609020204030204" pitchFamily="49" charset="0"/>
                <a:cs typeface="Consolas" panose="020B0609020204030204" pitchFamily="49" charset="0"/>
              </a:rPr>
              <a:t>    int x = 5; </a:t>
            </a:r>
          </a:p>
          <a:p>
            <a:r>
              <a:rPr lang="en-US" sz="2000" dirty="0">
                <a:latin typeface="Consolas" panose="020B0609020204030204" pitchFamily="49" charset="0"/>
                <a:cs typeface="Consolas" panose="020B0609020204030204" pitchFamily="49" charset="0"/>
              </a:rPr>
              <a:t>    </a:t>
            </a:r>
            <a:r>
              <a:rPr lang="en-US" sz="2000" dirty="0" err="1">
                <a:solidFill>
                  <a:schemeClr val="accent5"/>
                </a:solidFill>
                <a:latin typeface="Consolas" panose="020B0609020204030204" pitchFamily="49" charset="0"/>
                <a:cs typeface="Consolas" panose="020B0609020204030204" pitchFamily="49" charset="0"/>
              </a:rPr>
              <a:t>inc</a:t>
            </a:r>
            <a:r>
              <a:rPr lang="en-US" sz="2000" dirty="0">
                <a:latin typeface="Consolas" panose="020B0609020204030204" pitchFamily="49" charset="0"/>
                <a:cs typeface="Consolas" panose="020B0609020204030204" pitchFamily="49" charset="0"/>
              </a:rPr>
              <a:t>(</a:t>
            </a:r>
            <a:r>
              <a:rPr lang="en-US" sz="2000" dirty="0">
                <a:solidFill>
                  <a:schemeClr val="accent5"/>
                </a:solidFill>
                <a:latin typeface="Consolas" panose="020B0609020204030204" pitchFamily="49" charset="0"/>
                <a:cs typeface="Consolas" panose="020B0609020204030204" pitchFamily="49" charset="0"/>
              </a:rPr>
              <a:t>&amp;x</a:t>
            </a:r>
            <a:r>
              <a:rPr lang="en-US" sz="2000" dirty="0">
                <a:latin typeface="Consolas" panose="020B0609020204030204" pitchFamily="49" charset="0"/>
                <a:cs typeface="Consolas" panose="020B0609020204030204" pitchFamily="49" charset="0"/>
              </a:rPr>
              <a:t>); </a:t>
            </a:r>
          </a:p>
          <a:p>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printf</a:t>
            </a:r>
            <a:r>
              <a:rPr lang="en-US" sz="2000" dirty="0">
                <a:solidFill>
                  <a:schemeClr val="tx2"/>
                </a:solidFill>
                <a:latin typeface="Consolas" panose="020B0609020204030204" pitchFamily="49" charset="0"/>
                <a:cs typeface="Consolas" panose="020B0609020204030204" pitchFamily="49" charset="0"/>
              </a:rPr>
              <a:t>("%d\n", x); </a:t>
            </a:r>
          </a:p>
          <a:p>
            <a:r>
              <a:rPr lang="en-US" sz="2000" dirty="0">
                <a:solidFill>
                  <a:schemeClr val="tx2"/>
                </a:solidFill>
                <a:latin typeface="Consolas" panose="020B0609020204030204" pitchFamily="49" charset="0"/>
                <a:cs typeface="Consolas" panose="020B0609020204030204" pitchFamily="49" charset="0"/>
              </a:rPr>
              <a:t>    return EXIT_SUCCESS; </a:t>
            </a:r>
          </a:p>
          <a:p>
            <a:r>
              <a:rPr lang="en-US" sz="2000" dirty="0">
                <a:solidFill>
                  <a:schemeClr val="tx2"/>
                </a:solidFill>
                <a:latin typeface="Consolas" panose="020B0609020204030204" pitchFamily="49" charset="0"/>
                <a:cs typeface="Consolas" panose="020B0609020204030204" pitchFamily="49" charset="0"/>
              </a:rPr>
              <a:t>}</a:t>
            </a:r>
          </a:p>
          <a:p>
            <a:endParaRPr lang="en-US" sz="2000" dirty="0">
              <a:latin typeface="Consolas" panose="020B0609020204030204" pitchFamily="49" charset="0"/>
              <a:cs typeface="Consolas" panose="020B0609020204030204" pitchFamily="49" charset="0"/>
            </a:endParaRPr>
          </a:p>
          <a:p>
            <a:r>
              <a:rPr lang="en-US" sz="2000" dirty="0">
                <a:solidFill>
                  <a:schemeClr val="accent5"/>
                </a:solidFill>
                <a:latin typeface="Consolas" panose="020B0609020204030204" pitchFamily="49" charset="0"/>
                <a:cs typeface="Consolas" panose="020B0609020204030204" pitchFamily="49" charset="0"/>
              </a:rPr>
              <a:t>void </a:t>
            </a:r>
          </a:p>
          <a:p>
            <a:r>
              <a:rPr lang="en-US" sz="2000" dirty="0" err="1">
                <a:solidFill>
                  <a:schemeClr val="accent5"/>
                </a:solidFill>
                <a:latin typeface="Consolas" panose="020B0609020204030204" pitchFamily="49" charset="0"/>
                <a:cs typeface="Consolas" panose="020B0609020204030204" pitchFamily="49" charset="0"/>
              </a:rPr>
              <a:t>inc</a:t>
            </a:r>
            <a:r>
              <a:rPr lang="en-US" sz="2000" dirty="0">
                <a:latin typeface="Consolas" panose="020B0609020204030204" pitchFamily="49" charset="0"/>
                <a:cs typeface="Consolas" panose="020B0609020204030204" pitchFamily="49" charset="0"/>
              </a:rPr>
              <a:t>(</a:t>
            </a:r>
            <a:r>
              <a:rPr lang="en-US" sz="2000" dirty="0">
                <a:solidFill>
                  <a:schemeClr val="tx2"/>
                </a:solidFill>
                <a:latin typeface="Consolas" panose="020B0609020204030204" pitchFamily="49" charset="0"/>
                <a:cs typeface="Consolas" panose="020B0609020204030204" pitchFamily="49" charset="0"/>
              </a:rPr>
              <a:t>int</a:t>
            </a:r>
            <a:r>
              <a:rPr lang="en-US" sz="2000" dirty="0">
                <a:latin typeface="Consolas" panose="020B0609020204030204" pitchFamily="49" charset="0"/>
                <a:cs typeface="Consolas" panose="020B0609020204030204" pitchFamily="49" charset="0"/>
              </a:rPr>
              <a:t> </a:t>
            </a:r>
            <a:r>
              <a:rPr lang="en-US" sz="2000" dirty="0">
                <a:solidFill>
                  <a:schemeClr val="accent5"/>
                </a:solidFill>
                <a:latin typeface="Consolas" panose="020B0609020204030204" pitchFamily="49" charset="0"/>
                <a:cs typeface="Consolas" panose="020B0609020204030204" pitchFamily="49" charset="0"/>
              </a:rPr>
              <a:t>*p</a:t>
            </a:r>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 </a:t>
            </a:r>
          </a:p>
          <a:p>
            <a:r>
              <a:rPr lang="en-US" sz="2000" dirty="0">
                <a:solidFill>
                  <a:schemeClr val="tx2"/>
                </a:solidFill>
                <a:latin typeface="Consolas" panose="020B0609020204030204" pitchFamily="49" charset="0"/>
                <a:cs typeface="Consolas" panose="020B0609020204030204" pitchFamily="49" charset="0"/>
              </a:rPr>
              <a:t>    if (p != NULL)</a:t>
            </a:r>
          </a:p>
          <a:p>
            <a:r>
              <a:rPr lang="en-US" sz="2000" dirty="0">
                <a:latin typeface="Consolas" panose="020B0609020204030204" pitchFamily="49" charset="0"/>
                <a:cs typeface="Consolas" panose="020B0609020204030204" pitchFamily="49" charset="0"/>
              </a:rPr>
              <a:t>        </a:t>
            </a:r>
            <a:r>
              <a:rPr lang="en-US" sz="2000" dirty="0">
                <a:solidFill>
                  <a:schemeClr val="accent5"/>
                </a:solidFill>
                <a:latin typeface="Consolas" panose="020B0609020204030204" pitchFamily="49" charset="0"/>
                <a:cs typeface="Consolas" panose="020B0609020204030204" pitchFamily="49" charset="0"/>
              </a:rPr>
              <a:t>*p </a:t>
            </a:r>
            <a:r>
              <a:rPr lang="en-US" sz="2000" dirty="0">
                <a:solidFill>
                  <a:schemeClr val="tx2"/>
                </a:solidFill>
                <a:latin typeface="Consolas" panose="020B0609020204030204" pitchFamily="49" charset="0"/>
                <a:cs typeface="Consolas" panose="020B0609020204030204" pitchFamily="49" charset="0"/>
              </a:rPr>
              <a:t>+= 1; </a:t>
            </a:r>
            <a:r>
              <a:rPr lang="en-US" sz="2000" dirty="0">
                <a:latin typeface="Consolas" panose="020B0609020204030204" pitchFamily="49" charset="0"/>
                <a:cs typeface="Consolas" panose="020B0609020204030204" pitchFamily="49" charset="0"/>
              </a:rPr>
              <a:t>	</a:t>
            </a:r>
            <a:r>
              <a:rPr lang="en-US" sz="2000" i="1" dirty="0">
                <a:solidFill>
                  <a:srgbClr val="2C895B"/>
                </a:solidFill>
                <a:latin typeface="Consolas" panose="020B0609020204030204" pitchFamily="49" charset="0"/>
                <a:cs typeface="Consolas" panose="020B0609020204030204" pitchFamily="49" charset="0"/>
              </a:rPr>
              <a:t>// or (*p)++</a:t>
            </a:r>
          </a:p>
          <a:p>
            <a:r>
              <a:rPr lang="en-US" sz="2000" dirty="0">
                <a:latin typeface="Consolas" panose="020B0609020204030204" pitchFamily="49" charset="0"/>
                <a:cs typeface="Consolas" panose="020B0609020204030204" pitchFamily="49" charset="0"/>
              </a:rPr>
              <a:t>} </a:t>
            </a:r>
          </a:p>
        </p:txBody>
      </p:sp>
      <p:sp>
        <p:nvSpPr>
          <p:cNvPr id="33" name="Rectangle 32">
            <a:extLst>
              <a:ext uri="{FF2B5EF4-FFF2-40B4-BE49-F238E27FC236}">
                <a16:creationId xmlns:a16="http://schemas.microsoft.com/office/drawing/2014/main" id="{EE2CEC80-D698-0A4B-9924-94E88A6F1139}"/>
              </a:ext>
            </a:extLst>
          </p:cNvPr>
          <p:cNvSpPr/>
          <p:nvPr/>
        </p:nvSpPr>
        <p:spPr>
          <a:xfrm>
            <a:off x="9241110" y="4240641"/>
            <a:ext cx="645128" cy="46166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C895B"/>
              </a:solidFill>
            </a:endParaRPr>
          </a:p>
        </p:txBody>
      </p:sp>
      <p:sp>
        <p:nvSpPr>
          <p:cNvPr id="28" name="Content Placeholder 27">
            <a:extLst>
              <a:ext uri="{FF2B5EF4-FFF2-40B4-BE49-F238E27FC236}">
                <a16:creationId xmlns:a16="http://schemas.microsoft.com/office/drawing/2014/main" id="{AF23AF13-97D6-7F41-A452-003239D270E7}"/>
              </a:ext>
            </a:extLst>
          </p:cNvPr>
          <p:cNvSpPr>
            <a:spLocks noGrp="1"/>
          </p:cNvSpPr>
          <p:nvPr>
            <p:ph sz="quarter" idx="17"/>
          </p:nvPr>
        </p:nvSpPr>
        <p:spPr>
          <a:xfrm>
            <a:off x="7622933" y="369303"/>
            <a:ext cx="3679452" cy="1489354"/>
          </a:xfrm>
          <a:solidFill>
            <a:schemeClr val="accent4">
              <a:lumMod val="20000"/>
              <a:lumOff val="80000"/>
            </a:schemeClr>
          </a:solidFill>
          <a:ln>
            <a:solidFill>
              <a:srgbClr val="0070C0"/>
            </a:solidFill>
          </a:ln>
        </p:spPr>
        <p:txBody>
          <a:bodyPr/>
          <a:lstStyle/>
          <a:p>
            <a:pPr marL="0" indent="0">
              <a:buNone/>
            </a:pPr>
            <a:r>
              <a:rPr lang="en-US" b="1" dirty="0">
                <a:solidFill>
                  <a:srgbClr val="0070C0"/>
                </a:solidFill>
              </a:rPr>
              <a:t>At the Call to </a:t>
            </a:r>
            <a:r>
              <a:rPr lang="en-US" b="1" dirty="0" err="1">
                <a:solidFill>
                  <a:srgbClr val="0070C0"/>
                </a:solidFill>
              </a:rPr>
              <a:t>inc</a:t>
            </a:r>
            <a:r>
              <a:rPr lang="en-US" b="1" dirty="0">
                <a:solidFill>
                  <a:srgbClr val="0070C0"/>
                </a:solidFill>
              </a:rPr>
              <a:t>() in main() </a:t>
            </a:r>
          </a:p>
          <a:p>
            <a:pPr marL="342900" indent="-342900">
              <a:buAutoNum type="arabicPeriod"/>
            </a:pPr>
            <a:r>
              <a:rPr lang="en-US" dirty="0">
                <a:solidFill>
                  <a:srgbClr val="0070C0"/>
                </a:solidFill>
              </a:rPr>
              <a:t>Allocate space for p </a:t>
            </a:r>
          </a:p>
          <a:p>
            <a:pPr marL="342900" indent="-342900">
              <a:buAutoNum type="arabicPeriod"/>
            </a:pPr>
            <a:r>
              <a:rPr lang="en-US" dirty="0">
                <a:solidFill>
                  <a:srgbClr val="0070C0"/>
                </a:solidFill>
              </a:rPr>
              <a:t>Copy x's address into p</a:t>
            </a:r>
          </a:p>
        </p:txBody>
      </p:sp>
      <p:grpSp>
        <p:nvGrpSpPr>
          <p:cNvPr id="46" name="Group 45">
            <a:extLst>
              <a:ext uri="{FF2B5EF4-FFF2-40B4-BE49-F238E27FC236}">
                <a16:creationId xmlns:a16="http://schemas.microsoft.com/office/drawing/2014/main" id="{9D372088-D15D-CB45-9CC9-24572E5860F2}"/>
              </a:ext>
            </a:extLst>
          </p:cNvPr>
          <p:cNvGrpSpPr/>
          <p:nvPr/>
        </p:nvGrpSpPr>
        <p:grpSpPr>
          <a:xfrm>
            <a:off x="183526" y="2211281"/>
            <a:ext cx="2909454" cy="707886"/>
            <a:chOff x="277091" y="1892853"/>
            <a:chExt cx="2909454" cy="707886"/>
          </a:xfrm>
        </p:grpSpPr>
        <p:sp>
          <p:nvSpPr>
            <p:cNvPr id="40" name="TextBox 39">
              <a:extLst>
                <a:ext uri="{FF2B5EF4-FFF2-40B4-BE49-F238E27FC236}">
                  <a16:creationId xmlns:a16="http://schemas.microsoft.com/office/drawing/2014/main" id="{CE2A970E-ACAF-4F4D-BBF2-3A8BBA3A6BE5}"/>
                </a:ext>
              </a:extLst>
            </p:cNvPr>
            <p:cNvSpPr txBox="1"/>
            <p:nvPr/>
          </p:nvSpPr>
          <p:spPr>
            <a:xfrm>
              <a:off x="277091" y="1892853"/>
              <a:ext cx="2117321" cy="707886"/>
            </a:xfrm>
            <a:prstGeom prst="rect">
              <a:avLst/>
            </a:prstGeom>
            <a:solidFill>
              <a:schemeClr val="accent4">
                <a:lumMod val="20000"/>
                <a:lumOff val="80000"/>
              </a:schemeClr>
            </a:solidFill>
            <a:ln w="28575">
              <a:solidFill>
                <a:schemeClr val="accent1">
                  <a:shade val="50000"/>
                </a:schemeClr>
              </a:solidFill>
            </a:ln>
          </p:spPr>
          <p:txBody>
            <a:bodyPr wrap="square" rtlCol="0">
              <a:spAutoFit/>
            </a:bodyPr>
            <a:lstStyle/>
            <a:p>
              <a:r>
                <a:rPr lang="en-US" sz="2000" dirty="0">
                  <a:solidFill>
                    <a:srgbClr val="0070C0"/>
                  </a:solidFill>
                </a:rPr>
                <a:t>Pass the address of x (&amp;x)</a:t>
              </a:r>
            </a:p>
          </p:txBody>
        </p:sp>
        <p:sp>
          <p:nvSpPr>
            <p:cNvPr id="45" name="Right Arrow 44">
              <a:extLst>
                <a:ext uri="{FF2B5EF4-FFF2-40B4-BE49-F238E27FC236}">
                  <a16:creationId xmlns:a16="http://schemas.microsoft.com/office/drawing/2014/main" id="{EDECF591-52C9-764F-8F59-DF7A67C34B65}"/>
                </a:ext>
              </a:extLst>
            </p:cNvPr>
            <p:cNvSpPr/>
            <p:nvPr/>
          </p:nvSpPr>
          <p:spPr>
            <a:xfrm>
              <a:off x="2394412" y="2215783"/>
              <a:ext cx="792133" cy="2117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1CAC69F9-EF4E-104D-97A5-DD97F09B2F41}"/>
              </a:ext>
            </a:extLst>
          </p:cNvPr>
          <p:cNvGrpSpPr/>
          <p:nvPr/>
        </p:nvGrpSpPr>
        <p:grpSpPr>
          <a:xfrm>
            <a:off x="98707" y="4121528"/>
            <a:ext cx="2363558" cy="1015663"/>
            <a:chOff x="277091" y="1861840"/>
            <a:chExt cx="2363558" cy="1015663"/>
          </a:xfrm>
        </p:grpSpPr>
        <p:sp>
          <p:nvSpPr>
            <p:cNvPr id="57" name="TextBox 56">
              <a:extLst>
                <a:ext uri="{FF2B5EF4-FFF2-40B4-BE49-F238E27FC236}">
                  <a16:creationId xmlns:a16="http://schemas.microsoft.com/office/drawing/2014/main" id="{D2268082-05D1-EA4A-BE5F-1E92D93EF2E5}"/>
                </a:ext>
              </a:extLst>
            </p:cNvPr>
            <p:cNvSpPr txBox="1"/>
            <p:nvPr/>
          </p:nvSpPr>
          <p:spPr>
            <a:xfrm>
              <a:off x="277091" y="1861840"/>
              <a:ext cx="1965679" cy="1015663"/>
            </a:xfrm>
            <a:prstGeom prst="rect">
              <a:avLst/>
            </a:prstGeom>
            <a:solidFill>
              <a:schemeClr val="accent4">
                <a:lumMod val="20000"/>
                <a:lumOff val="80000"/>
              </a:schemeClr>
            </a:solidFill>
            <a:ln w="28575">
              <a:solidFill>
                <a:schemeClr val="accent1">
                  <a:shade val="50000"/>
                </a:schemeClr>
              </a:solidFill>
            </a:ln>
          </p:spPr>
          <p:txBody>
            <a:bodyPr wrap="square" rtlCol="0">
              <a:spAutoFit/>
            </a:bodyPr>
            <a:lstStyle/>
            <a:p>
              <a:r>
                <a:rPr lang="en-US" sz="2000" dirty="0">
                  <a:solidFill>
                    <a:srgbClr val="0070C0"/>
                  </a:solidFill>
                </a:rPr>
                <a:t>Receive an address copy (int *p)</a:t>
              </a:r>
            </a:p>
          </p:txBody>
        </p:sp>
        <p:sp>
          <p:nvSpPr>
            <p:cNvPr id="58" name="Right Arrow 57">
              <a:extLst>
                <a:ext uri="{FF2B5EF4-FFF2-40B4-BE49-F238E27FC236}">
                  <a16:creationId xmlns:a16="http://schemas.microsoft.com/office/drawing/2014/main" id="{202A6F91-7CEB-3141-B99A-E09E3DBF0A64}"/>
                </a:ext>
              </a:extLst>
            </p:cNvPr>
            <p:cNvSpPr/>
            <p:nvPr/>
          </p:nvSpPr>
          <p:spPr>
            <a:xfrm>
              <a:off x="2251323" y="2157812"/>
              <a:ext cx="389326" cy="2117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F6CE0025-8436-1348-B006-2EEE7A64B780}"/>
              </a:ext>
            </a:extLst>
          </p:cNvPr>
          <p:cNvGrpSpPr/>
          <p:nvPr/>
        </p:nvGrpSpPr>
        <p:grpSpPr>
          <a:xfrm>
            <a:off x="8689776" y="1975056"/>
            <a:ext cx="1370783" cy="464174"/>
            <a:chOff x="2508381" y="2624894"/>
            <a:chExt cx="1370783" cy="464174"/>
          </a:xfrm>
        </p:grpSpPr>
        <p:grpSp>
          <p:nvGrpSpPr>
            <p:cNvPr id="35" name="Group 34">
              <a:extLst>
                <a:ext uri="{FF2B5EF4-FFF2-40B4-BE49-F238E27FC236}">
                  <a16:creationId xmlns:a16="http://schemas.microsoft.com/office/drawing/2014/main" id="{9A0E344E-FFB9-3A4C-A7E0-B23807EED39E}"/>
                </a:ext>
              </a:extLst>
            </p:cNvPr>
            <p:cNvGrpSpPr/>
            <p:nvPr/>
          </p:nvGrpSpPr>
          <p:grpSpPr>
            <a:xfrm>
              <a:off x="2508381" y="2624894"/>
              <a:ext cx="1204322" cy="464174"/>
              <a:chOff x="9337153" y="205743"/>
              <a:chExt cx="1204322" cy="464174"/>
            </a:xfrm>
          </p:grpSpPr>
          <p:sp>
            <p:nvSpPr>
              <p:cNvPr id="37" name="TextBox 36">
                <a:extLst>
                  <a:ext uri="{FF2B5EF4-FFF2-40B4-BE49-F238E27FC236}">
                    <a16:creationId xmlns:a16="http://schemas.microsoft.com/office/drawing/2014/main" id="{654B3B67-34B2-674A-9B68-BF697ECC355B}"/>
                  </a:ext>
                </a:extLst>
              </p:cNvPr>
              <p:cNvSpPr txBox="1"/>
              <p:nvPr/>
            </p:nvSpPr>
            <p:spPr>
              <a:xfrm>
                <a:off x="9337153" y="208252"/>
                <a:ext cx="438159" cy="461665"/>
              </a:xfrm>
              <a:prstGeom prst="rect">
                <a:avLst/>
              </a:prstGeom>
              <a:solidFill>
                <a:schemeClr val="accent4">
                  <a:lumMod val="20000"/>
                  <a:lumOff val="80000"/>
                </a:schemeClr>
              </a:solidFill>
              <a:ln w="28575">
                <a:solidFill>
                  <a:srgbClr val="0070C0"/>
                </a:solidFill>
              </a:ln>
            </p:spPr>
            <p:txBody>
              <a:bodyPr wrap="square" rtlCol="0">
                <a:spAutoFit/>
              </a:bodyPr>
              <a:lstStyle/>
              <a:p>
                <a:r>
                  <a:rPr lang="en-US" sz="2400" dirty="0"/>
                  <a:t>x</a:t>
                </a:r>
              </a:p>
            </p:txBody>
          </p:sp>
          <p:sp>
            <p:nvSpPr>
              <p:cNvPr id="38" name="Rectangle 37">
                <a:extLst>
                  <a:ext uri="{FF2B5EF4-FFF2-40B4-BE49-F238E27FC236}">
                    <a16:creationId xmlns:a16="http://schemas.microsoft.com/office/drawing/2014/main" id="{5CD20D98-80D1-ED46-B690-7056E7ABDC3A}"/>
                  </a:ext>
                </a:extLst>
              </p:cNvPr>
              <p:cNvSpPr/>
              <p:nvPr/>
            </p:nvSpPr>
            <p:spPr>
              <a:xfrm>
                <a:off x="9889580" y="205743"/>
                <a:ext cx="651895" cy="46166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6" name="TextBox 35">
              <a:extLst>
                <a:ext uri="{FF2B5EF4-FFF2-40B4-BE49-F238E27FC236}">
                  <a16:creationId xmlns:a16="http://schemas.microsoft.com/office/drawing/2014/main" id="{978093DF-E04E-2242-8780-75EA506869C7}"/>
                </a:ext>
              </a:extLst>
            </p:cNvPr>
            <p:cNvSpPr txBox="1"/>
            <p:nvPr/>
          </p:nvSpPr>
          <p:spPr>
            <a:xfrm>
              <a:off x="3278916" y="2680420"/>
              <a:ext cx="60024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5</a:t>
              </a:r>
              <a:endParaRPr lang="en-US" sz="2000" dirty="0"/>
            </a:p>
          </p:txBody>
        </p:sp>
      </p:grpSp>
      <p:sp>
        <p:nvSpPr>
          <p:cNvPr id="31" name="TextBox 30">
            <a:extLst>
              <a:ext uri="{FF2B5EF4-FFF2-40B4-BE49-F238E27FC236}">
                <a16:creationId xmlns:a16="http://schemas.microsoft.com/office/drawing/2014/main" id="{8991F4E7-105A-5B4D-B7B8-F54152574A26}"/>
              </a:ext>
            </a:extLst>
          </p:cNvPr>
          <p:cNvSpPr txBox="1"/>
          <p:nvPr/>
        </p:nvSpPr>
        <p:spPr>
          <a:xfrm>
            <a:off x="9143440" y="4317584"/>
            <a:ext cx="871326" cy="307777"/>
          </a:xfrm>
          <a:prstGeom prst="rect">
            <a:avLst/>
          </a:prstGeom>
          <a:noFill/>
        </p:spPr>
        <p:txBody>
          <a:bodyPr wrap="square" rtlCol="0">
            <a:spAutoFit/>
          </a:bodyPr>
          <a:lstStyle/>
          <a:p>
            <a:r>
              <a:rPr lang="en-US" sz="1400" b="1" dirty="0">
                <a:solidFill>
                  <a:srgbClr val="C00000"/>
                </a:solidFill>
                <a:latin typeface="Courier New" panose="02070309020205020404" pitchFamily="49" charset="0"/>
                <a:cs typeface="Courier New" panose="02070309020205020404" pitchFamily="49" charset="0"/>
              </a:rPr>
              <a:t>0x1014</a:t>
            </a:r>
          </a:p>
        </p:txBody>
      </p:sp>
      <p:sp>
        <p:nvSpPr>
          <p:cNvPr id="66" name="Rectangle 65">
            <a:extLst>
              <a:ext uri="{FF2B5EF4-FFF2-40B4-BE49-F238E27FC236}">
                <a16:creationId xmlns:a16="http://schemas.microsoft.com/office/drawing/2014/main" id="{5B87E96A-8D44-9D4C-A524-8CF1AFE2FB6F}"/>
              </a:ext>
            </a:extLst>
          </p:cNvPr>
          <p:cNvSpPr/>
          <p:nvPr/>
        </p:nvSpPr>
        <p:spPr>
          <a:xfrm>
            <a:off x="9241111" y="3778977"/>
            <a:ext cx="645128" cy="46166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3" name="Rectangle 72">
            <a:extLst>
              <a:ext uri="{FF2B5EF4-FFF2-40B4-BE49-F238E27FC236}">
                <a16:creationId xmlns:a16="http://schemas.microsoft.com/office/drawing/2014/main" id="{A303F0AC-5715-B147-9CB7-F8DDA744EAC8}"/>
              </a:ext>
            </a:extLst>
          </p:cNvPr>
          <p:cNvSpPr/>
          <p:nvPr/>
        </p:nvSpPr>
        <p:spPr>
          <a:xfrm>
            <a:off x="9241110" y="3335199"/>
            <a:ext cx="645128" cy="46166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7" name="Rectangle 76">
            <a:extLst>
              <a:ext uri="{FF2B5EF4-FFF2-40B4-BE49-F238E27FC236}">
                <a16:creationId xmlns:a16="http://schemas.microsoft.com/office/drawing/2014/main" id="{244CB3C9-594B-F94A-9CC6-F7E5E159FC41}"/>
              </a:ext>
            </a:extLst>
          </p:cNvPr>
          <p:cNvSpPr/>
          <p:nvPr/>
        </p:nvSpPr>
        <p:spPr>
          <a:xfrm>
            <a:off x="9241110" y="2890985"/>
            <a:ext cx="645128" cy="46166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0" name="Rectangle 79">
            <a:extLst>
              <a:ext uri="{FF2B5EF4-FFF2-40B4-BE49-F238E27FC236}">
                <a16:creationId xmlns:a16="http://schemas.microsoft.com/office/drawing/2014/main" id="{B572AE0E-8617-4A45-AE72-6B2B3677992D}"/>
              </a:ext>
            </a:extLst>
          </p:cNvPr>
          <p:cNvSpPr/>
          <p:nvPr/>
        </p:nvSpPr>
        <p:spPr>
          <a:xfrm>
            <a:off x="9247878" y="2420595"/>
            <a:ext cx="645128" cy="46166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8" name="TextBox 87">
            <a:extLst>
              <a:ext uri="{FF2B5EF4-FFF2-40B4-BE49-F238E27FC236}">
                <a16:creationId xmlns:a16="http://schemas.microsoft.com/office/drawing/2014/main" id="{775C80C6-14C1-C34C-88D5-78F9F9A1E283}"/>
              </a:ext>
            </a:extLst>
          </p:cNvPr>
          <p:cNvSpPr txBox="1"/>
          <p:nvPr/>
        </p:nvSpPr>
        <p:spPr>
          <a:xfrm>
            <a:off x="9310666" y="4747244"/>
            <a:ext cx="1616789" cy="369332"/>
          </a:xfrm>
          <a:prstGeom prst="rect">
            <a:avLst/>
          </a:prstGeom>
          <a:noFill/>
        </p:spPr>
        <p:txBody>
          <a:bodyPr wrap="none" rtlCol="0">
            <a:spAutoFit/>
          </a:bodyPr>
          <a:lstStyle/>
          <a:p>
            <a:r>
              <a:rPr lang="en-US" dirty="0">
                <a:solidFill>
                  <a:srgbClr val="0070C0"/>
                </a:solidFill>
              </a:rPr>
              <a:t>Word address</a:t>
            </a:r>
          </a:p>
        </p:txBody>
      </p:sp>
      <p:sp>
        <p:nvSpPr>
          <p:cNvPr id="89" name="TextBox 88">
            <a:extLst>
              <a:ext uri="{FF2B5EF4-FFF2-40B4-BE49-F238E27FC236}">
                <a16:creationId xmlns:a16="http://schemas.microsoft.com/office/drawing/2014/main" id="{B338B85E-690A-E047-8F40-E869717F7285}"/>
              </a:ext>
            </a:extLst>
          </p:cNvPr>
          <p:cNvSpPr txBox="1"/>
          <p:nvPr/>
        </p:nvSpPr>
        <p:spPr>
          <a:xfrm>
            <a:off x="9828358" y="4408523"/>
            <a:ext cx="941283" cy="369332"/>
          </a:xfrm>
          <a:prstGeom prst="rect">
            <a:avLst/>
          </a:prstGeom>
          <a:noFill/>
        </p:spPr>
        <p:txBody>
          <a:bodyPr wrap="none" rtlCol="0">
            <a:spAutoFit/>
          </a:bodyPr>
          <a:lstStyle/>
          <a:p>
            <a:r>
              <a:rPr lang="en-US" dirty="0">
                <a:solidFill>
                  <a:schemeClr val="accent3"/>
                </a:solidFill>
              </a:rPr>
              <a:t>0x1000</a:t>
            </a:r>
          </a:p>
        </p:txBody>
      </p:sp>
      <p:sp>
        <p:nvSpPr>
          <p:cNvPr id="90" name="TextBox 89">
            <a:extLst>
              <a:ext uri="{FF2B5EF4-FFF2-40B4-BE49-F238E27FC236}">
                <a16:creationId xmlns:a16="http://schemas.microsoft.com/office/drawing/2014/main" id="{D94F9A52-F1FB-7541-8DF7-EA8816FE32A0}"/>
              </a:ext>
            </a:extLst>
          </p:cNvPr>
          <p:cNvSpPr txBox="1"/>
          <p:nvPr/>
        </p:nvSpPr>
        <p:spPr>
          <a:xfrm>
            <a:off x="9828013" y="3922784"/>
            <a:ext cx="941283" cy="369332"/>
          </a:xfrm>
          <a:prstGeom prst="rect">
            <a:avLst/>
          </a:prstGeom>
          <a:noFill/>
        </p:spPr>
        <p:txBody>
          <a:bodyPr wrap="none" rtlCol="0">
            <a:spAutoFit/>
          </a:bodyPr>
          <a:lstStyle/>
          <a:p>
            <a:r>
              <a:rPr lang="en-US" dirty="0">
                <a:solidFill>
                  <a:schemeClr val="accent3"/>
                </a:solidFill>
              </a:rPr>
              <a:t>0x1004</a:t>
            </a:r>
          </a:p>
        </p:txBody>
      </p:sp>
      <p:sp>
        <p:nvSpPr>
          <p:cNvPr id="91" name="TextBox 90">
            <a:extLst>
              <a:ext uri="{FF2B5EF4-FFF2-40B4-BE49-F238E27FC236}">
                <a16:creationId xmlns:a16="http://schemas.microsoft.com/office/drawing/2014/main" id="{C04DC029-BAA2-FF47-A884-4005410BB38B}"/>
              </a:ext>
            </a:extLst>
          </p:cNvPr>
          <p:cNvSpPr txBox="1"/>
          <p:nvPr/>
        </p:nvSpPr>
        <p:spPr>
          <a:xfrm>
            <a:off x="9816819" y="3485244"/>
            <a:ext cx="941283" cy="369332"/>
          </a:xfrm>
          <a:prstGeom prst="rect">
            <a:avLst/>
          </a:prstGeom>
          <a:noFill/>
        </p:spPr>
        <p:txBody>
          <a:bodyPr wrap="none" rtlCol="0">
            <a:spAutoFit/>
          </a:bodyPr>
          <a:lstStyle/>
          <a:p>
            <a:r>
              <a:rPr lang="en-US" dirty="0">
                <a:solidFill>
                  <a:schemeClr val="accent3"/>
                </a:solidFill>
              </a:rPr>
              <a:t>0x1008</a:t>
            </a:r>
          </a:p>
        </p:txBody>
      </p:sp>
      <p:sp>
        <p:nvSpPr>
          <p:cNvPr id="92" name="TextBox 91">
            <a:extLst>
              <a:ext uri="{FF2B5EF4-FFF2-40B4-BE49-F238E27FC236}">
                <a16:creationId xmlns:a16="http://schemas.microsoft.com/office/drawing/2014/main" id="{4BFD5CE2-7EF8-1D4A-9FAF-738A3B617AFB}"/>
              </a:ext>
            </a:extLst>
          </p:cNvPr>
          <p:cNvSpPr txBox="1"/>
          <p:nvPr/>
        </p:nvSpPr>
        <p:spPr>
          <a:xfrm>
            <a:off x="9816819" y="3047704"/>
            <a:ext cx="928459" cy="369332"/>
          </a:xfrm>
          <a:prstGeom prst="rect">
            <a:avLst/>
          </a:prstGeom>
          <a:noFill/>
        </p:spPr>
        <p:txBody>
          <a:bodyPr wrap="none" rtlCol="0">
            <a:spAutoFit/>
          </a:bodyPr>
          <a:lstStyle/>
          <a:p>
            <a:r>
              <a:rPr lang="en-US" dirty="0">
                <a:solidFill>
                  <a:schemeClr val="accent3"/>
                </a:solidFill>
              </a:rPr>
              <a:t>0x100c</a:t>
            </a:r>
          </a:p>
        </p:txBody>
      </p:sp>
      <p:sp>
        <p:nvSpPr>
          <p:cNvPr id="93" name="TextBox 92">
            <a:extLst>
              <a:ext uri="{FF2B5EF4-FFF2-40B4-BE49-F238E27FC236}">
                <a16:creationId xmlns:a16="http://schemas.microsoft.com/office/drawing/2014/main" id="{652B8DFC-6ECE-744D-B180-D12280CCD895}"/>
              </a:ext>
            </a:extLst>
          </p:cNvPr>
          <p:cNvSpPr txBox="1"/>
          <p:nvPr/>
        </p:nvSpPr>
        <p:spPr>
          <a:xfrm>
            <a:off x="9828013" y="2607948"/>
            <a:ext cx="941283" cy="369332"/>
          </a:xfrm>
          <a:prstGeom prst="rect">
            <a:avLst/>
          </a:prstGeom>
          <a:noFill/>
        </p:spPr>
        <p:txBody>
          <a:bodyPr wrap="none" rtlCol="0">
            <a:spAutoFit/>
          </a:bodyPr>
          <a:lstStyle/>
          <a:p>
            <a:r>
              <a:rPr lang="en-US" dirty="0">
                <a:solidFill>
                  <a:schemeClr val="accent3"/>
                </a:solidFill>
              </a:rPr>
              <a:t>0x1010</a:t>
            </a:r>
          </a:p>
        </p:txBody>
      </p:sp>
      <p:sp>
        <p:nvSpPr>
          <p:cNvPr id="94" name="TextBox 93">
            <a:extLst>
              <a:ext uri="{FF2B5EF4-FFF2-40B4-BE49-F238E27FC236}">
                <a16:creationId xmlns:a16="http://schemas.microsoft.com/office/drawing/2014/main" id="{E616771B-0066-B345-BED1-144A94710A91}"/>
              </a:ext>
            </a:extLst>
          </p:cNvPr>
          <p:cNvSpPr txBox="1"/>
          <p:nvPr/>
        </p:nvSpPr>
        <p:spPr>
          <a:xfrm>
            <a:off x="9845555" y="2138101"/>
            <a:ext cx="941283" cy="369332"/>
          </a:xfrm>
          <a:prstGeom prst="rect">
            <a:avLst/>
          </a:prstGeom>
          <a:noFill/>
        </p:spPr>
        <p:txBody>
          <a:bodyPr wrap="none" rtlCol="0">
            <a:spAutoFit/>
          </a:bodyPr>
          <a:lstStyle/>
          <a:p>
            <a:r>
              <a:rPr lang="en-US" dirty="0">
                <a:solidFill>
                  <a:srgbClr val="C00000"/>
                </a:solidFill>
              </a:rPr>
              <a:t>0x1014</a:t>
            </a:r>
          </a:p>
        </p:txBody>
      </p:sp>
      <p:sp>
        <p:nvSpPr>
          <p:cNvPr id="97" name="TextBox 96">
            <a:extLst>
              <a:ext uri="{FF2B5EF4-FFF2-40B4-BE49-F238E27FC236}">
                <a16:creationId xmlns:a16="http://schemas.microsoft.com/office/drawing/2014/main" id="{1FE3C85C-F042-2341-AC37-85FBC4AC3829}"/>
              </a:ext>
            </a:extLst>
          </p:cNvPr>
          <p:cNvSpPr txBox="1"/>
          <p:nvPr/>
        </p:nvSpPr>
        <p:spPr>
          <a:xfrm>
            <a:off x="8674883" y="4273684"/>
            <a:ext cx="438159" cy="461665"/>
          </a:xfrm>
          <a:prstGeom prst="rect">
            <a:avLst/>
          </a:prstGeom>
          <a:solidFill>
            <a:schemeClr val="accent4">
              <a:lumMod val="20000"/>
              <a:lumOff val="80000"/>
            </a:schemeClr>
          </a:solidFill>
          <a:ln w="28575">
            <a:solidFill>
              <a:srgbClr val="0070C0"/>
            </a:solidFill>
          </a:ln>
        </p:spPr>
        <p:txBody>
          <a:bodyPr wrap="square" rtlCol="0">
            <a:spAutoFit/>
          </a:bodyPr>
          <a:lstStyle/>
          <a:p>
            <a:r>
              <a:rPr lang="en-US" sz="2400" dirty="0"/>
              <a:t>p</a:t>
            </a:r>
          </a:p>
        </p:txBody>
      </p:sp>
      <p:grpSp>
        <p:nvGrpSpPr>
          <p:cNvPr id="98" name="Group 97">
            <a:extLst>
              <a:ext uri="{FF2B5EF4-FFF2-40B4-BE49-F238E27FC236}">
                <a16:creationId xmlns:a16="http://schemas.microsoft.com/office/drawing/2014/main" id="{78E545CC-8671-0249-9F43-0C6573FDE866}"/>
              </a:ext>
            </a:extLst>
          </p:cNvPr>
          <p:cNvGrpSpPr/>
          <p:nvPr/>
        </p:nvGrpSpPr>
        <p:grpSpPr>
          <a:xfrm rot="16200000" flipV="1">
            <a:off x="7131988" y="3065512"/>
            <a:ext cx="2455088" cy="579356"/>
            <a:chOff x="463997" y="5610183"/>
            <a:chExt cx="3578026" cy="330946"/>
          </a:xfrm>
        </p:grpSpPr>
        <p:sp>
          <p:nvSpPr>
            <p:cNvPr id="99" name="Bent-Up Arrow 98">
              <a:extLst>
                <a:ext uri="{FF2B5EF4-FFF2-40B4-BE49-F238E27FC236}">
                  <a16:creationId xmlns:a16="http://schemas.microsoft.com/office/drawing/2014/main" id="{0B4E2E14-B16E-EC4E-8F1F-73B097D48EFB}"/>
                </a:ext>
              </a:extLst>
            </p:cNvPr>
            <p:cNvSpPr/>
            <p:nvPr/>
          </p:nvSpPr>
          <p:spPr>
            <a:xfrm>
              <a:off x="463997" y="5610183"/>
              <a:ext cx="3578026" cy="328868"/>
            </a:xfrm>
            <a:prstGeom prst="bentUpArrow">
              <a:avLst>
                <a:gd name="adj1" fmla="val 6886"/>
                <a:gd name="adj2" fmla="val 15935"/>
                <a:gd name="adj3" fmla="val 2641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8D026674-03B7-3C4B-95B4-D532DBF8C0D7}"/>
                </a:ext>
              </a:extLst>
            </p:cNvPr>
            <p:cNvSpPr/>
            <p:nvPr/>
          </p:nvSpPr>
          <p:spPr>
            <a:xfrm>
              <a:off x="463998" y="5612261"/>
              <a:ext cx="45719" cy="32886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84A449BA-AE90-A84D-A15C-2EA07D3DD9C0}"/>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1" name="TextBox 40">
            <a:extLst>
              <a:ext uri="{FF2B5EF4-FFF2-40B4-BE49-F238E27FC236}">
                <a16:creationId xmlns:a16="http://schemas.microsoft.com/office/drawing/2014/main" id="{D99277E3-2770-AB4D-A10E-12EA7FC76060}"/>
              </a:ext>
            </a:extLst>
          </p:cNvPr>
          <p:cNvSpPr txBox="1"/>
          <p:nvPr/>
        </p:nvSpPr>
        <p:spPr>
          <a:xfrm>
            <a:off x="9440957" y="2007282"/>
            <a:ext cx="375862" cy="400110"/>
          </a:xfrm>
          <a:prstGeom prst="rect">
            <a:avLst/>
          </a:prstGeom>
          <a:solidFill>
            <a:schemeClr val="bg1"/>
          </a:solidFill>
        </p:spPr>
        <p:txBody>
          <a:bodyPr wrap="square" rtlCol="0">
            <a:spAutoFit/>
          </a:bodyPr>
          <a:lstStyle/>
          <a:p>
            <a:r>
              <a:rPr lang="en-US" sz="2000" b="1" dirty="0">
                <a:solidFill>
                  <a:srgbClr val="7030A0"/>
                </a:solidFill>
                <a:latin typeface="Courier New" panose="02070309020205020404" pitchFamily="49" charset="0"/>
                <a:cs typeface="Courier New" panose="02070309020205020404" pitchFamily="49" charset="0"/>
              </a:rPr>
              <a:t>6</a:t>
            </a:r>
            <a:endParaRPr lang="en-US" sz="2000" dirty="0">
              <a:solidFill>
                <a:srgbClr val="7030A0"/>
              </a:solidFill>
            </a:endParaRPr>
          </a:p>
        </p:txBody>
      </p:sp>
      <p:grpSp>
        <p:nvGrpSpPr>
          <p:cNvPr id="43" name="Group 42">
            <a:extLst>
              <a:ext uri="{FF2B5EF4-FFF2-40B4-BE49-F238E27FC236}">
                <a16:creationId xmlns:a16="http://schemas.microsoft.com/office/drawing/2014/main" id="{B4159932-B7F0-3C44-9A20-DD094236225F}"/>
              </a:ext>
            </a:extLst>
          </p:cNvPr>
          <p:cNvGrpSpPr/>
          <p:nvPr/>
        </p:nvGrpSpPr>
        <p:grpSpPr>
          <a:xfrm>
            <a:off x="2810217" y="5611933"/>
            <a:ext cx="2308426" cy="1134898"/>
            <a:chOff x="211615" y="1544503"/>
            <a:chExt cx="2308426" cy="1134898"/>
          </a:xfrm>
        </p:grpSpPr>
        <p:sp>
          <p:nvSpPr>
            <p:cNvPr id="44" name="TextBox 43">
              <a:extLst>
                <a:ext uri="{FF2B5EF4-FFF2-40B4-BE49-F238E27FC236}">
                  <a16:creationId xmlns:a16="http://schemas.microsoft.com/office/drawing/2014/main" id="{2F2B6225-3B44-4044-BE41-5344FCB7F16E}"/>
                </a:ext>
              </a:extLst>
            </p:cNvPr>
            <p:cNvSpPr txBox="1"/>
            <p:nvPr/>
          </p:nvSpPr>
          <p:spPr>
            <a:xfrm>
              <a:off x="211615" y="1971515"/>
              <a:ext cx="2308426" cy="707886"/>
            </a:xfrm>
            <a:prstGeom prst="rect">
              <a:avLst/>
            </a:prstGeom>
            <a:solidFill>
              <a:schemeClr val="accent4">
                <a:lumMod val="20000"/>
                <a:lumOff val="80000"/>
              </a:schemeClr>
            </a:solidFill>
            <a:ln w="28575">
              <a:solidFill>
                <a:schemeClr val="accent1">
                  <a:shade val="50000"/>
                </a:schemeClr>
              </a:solidFill>
            </a:ln>
          </p:spPr>
          <p:txBody>
            <a:bodyPr wrap="square" rtlCol="0">
              <a:spAutoFit/>
            </a:bodyPr>
            <a:lstStyle/>
            <a:p>
              <a:r>
                <a:rPr lang="en-US" sz="2000" dirty="0">
                  <a:solidFill>
                    <a:srgbClr val="0070C0"/>
                  </a:solidFill>
                </a:rPr>
                <a:t>Write to the output variable (*p)</a:t>
              </a:r>
            </a:p>
          </p:txBody>
        </p:sp>
        <p:sp>
          <p:nvSpPr>
            <p:cNvPr id="47" name="Right Arrow 46">
              <a:extLst>
                <a:ext uri="{FF2B5EF4-FFF2-40B4-BE49-F238E27FC236}">
                  <a16:creationId xmlns:a16="http://schemas.microsoft.com/office/drawing/2014/main" id="{8EB97D3C-FAF3-8D40-8818-0DBAB486AA7D}"/>
                </a:ext>
              </a:extLst>
            </p:cNvPr>
            <p:cNvSpPr/>
            <p:nvPr/>
          </p:nvSpPr>
          <p:spPr>
            <a:xfrm rot="16200000">
              <a:off x="1065267" y="1633268"/>
              <a:ext cx="389326" cy="2117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Content Placeholder 27">
            <a:extLst>
              <a:ext uri="{FF2B5EF4-FFF2-40B4-BE49-F238E27FC236}">
                <a16:creationId xmlns:a16="http://schemas.microsoft.com/office/drawing/2014/main" id="{5C9AD1BD-039B-1787-4ED3-F86C6EF74749}"/>
              </a:ext>
            </a:extLst>
          </p:cNvPr>
          <p:cNvSpPr txBox="1">
            <a:spLocks/>
          </p:cNvSpPr>
          <p:nvPr/>
        </p:nvSpPr>
        <p:spPr>
          <a:xfrm>
            <a:off x="7815690" y="5209662"/>
            <a:ext cx="3626396" cy="1489354"/>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lumMod val="50000"/>
                  </a:schemeClr>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lumMod val="50000"/>
                  </a:schemeClr>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lumMod val="50000"/>
                  </a:schemeClr>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lumMod val="50000"/>
                  </a:schemeClr>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b="1" dirty="0">
                <a:solidFill>
                  <a:srgbClr val="0070C0"/>
                </a:solidFill>
              </a:rPr>
              <a:t>With a pointer to X</a:t>
            </a:r>
            <a:r>
              <a:rPr lang="en-US" sz="1800" dirty="0">
                <a:solidFill>
                  <a:srgbClr val="0070C0"/>
                </a:solidFill>
              </a:rPr>
              <a:t>, </a:t>
            </a:r>
          </a:p>
          <a:p>
            <a:pPr marL="0" indent="0">
              <a:lnSpc>
                <a:spcPct val="100000"/>
              </a:lnSpc>
              <a:buFont typeface="Arial" panose="020B0604020202020204" pitchFamily="34" charset="0"/>
              <a:buNone/>
            </a:pPr>
            <a:r>
              <a:rPr lang="en-US" sz="1800" dirty="0" err="1">
                <a:solidFill>
                  <a:srgbClr val="0070C0"/>
                </a:solidFill>
              </a:rPr>
              <a:t>inc</a:t>
            </a:r>
            <a:r>
              <a:rPr lang="en-US" sz="1800" dirty="0">
                <a:solidFill>
                  <a:srgbClr val="0070C0"/>
                </a:solidFill>
              </a:rPr>
              <a:t>() can change x in main() </a:t>
            </a:r>
          </a:p>
          <a:p>
            <a:pPr marL="0" indent="0">
              <a:lnSpc>
                <a:spcPct val="100000"/>
              </a:lnSpc>
              <a:buFont typeface="Arial" panose="020B0604020202020204" pitchFamily="34" charset="0"/>
              <a:buNone/>
            </a:pPr>
            <a:r>
              <a:rPr lang="en-US" sz="1800" dirty="0">
                <a:solidFill>
                  <a:srgbClr val="0070C0"/>
                </a:solidFill>
              </a:rPr>
              <a:t>this is called a side effect</a:t>
            </a:r>
          </a:p>
          <a:p>
            <a:pPr marL="0" indent="0">
              <a:lnSpc>
                <a:spcPct val="100000"/>
              </a:lnSpc>
              <a:buFont typeface="Arial" panose="020B0604020202020204" pitchFamily="34" charset="0"/>
              <a:buNone/>
            </a:pPr>
            <a:r>
              <a:rPr lang="en-US" sz="1800" dirty="0">
                <a:solidFill>
                  <a:srgbClr val="0070C0"/>
                </a:solidFill>
              </a:rPr>
              <a:t>p just like any other local variable </a:t>
            </a:r>
            <a:endParaRPr lang="en-US" sz="1800" b="1" dirty="0">
              <a:solidFill>
                <a:srgbClr val="0070C0"/>
              </a:solidFill>
            </a:endParaRPr>
          </a:p>
        </p:txBody>
      </p:sp>
    </p:spTree>
    <p:extLst>
      <p:ext uri="{BB962C8B-B14F-4D97-AF65-F5344CB8AC3E}">
        <p14:creationId xmlns:p14="http://schemas.microsoft.com/office/powerpoint/2010/main" val="219548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P spid="31" grpId="0"/>
      <p:bldP spid="97" grpId="0" animBg="1"/>
      <p:bldP spid="39" grpId="0"/>
      <p:bldP spid="41"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9FFA9-9C72-BE4A-80F1-D1A7E2AB7FBA}"/>
              </a:ext>
            </a:extLst>
          </p:cNvPr>
          <p:cNvSpPr>
            <a:spLocks noGrp="1"/>
          </p:cNvSpPr>
          <p:nvPr>
            <p:ph type="title"/>
          </p:nvPr>
        </p:nvSpPr>
        <p:spPr>
          <a:xfrm>
            <a:off x="567070" y="31085"/>
            <a:ext cx="10515600" cy="515207"/>
          </a:xfrm>
        </p:spPr>
        <p:txBody>
          <a:bodyPr/>
          <a:lstStyle/>
          <a:p>
            <a:r>
              <a:rPr lang="en-US" dirty="0"/>
              <a:t>Arrays As Parameters: What is the size of the array?</a:t>
            </a:r>
          </a:p>
        </p:txBody>
      </p:sp>
      <p:sp>
        <p:nvSpPr>
          <p:cNvPr id="3" name="Content Placeholder 2">
            <a:extLst>
              <a:ext uri="{FF2B5EF4-FFF2-40B4-BE49-F238E27FC236}">
                <a16:creationId xmlns:a16="http://schemas.microsoft.com/office/drawing/2014/main" id="{D181331D-5EC2-9F45-ADAA-79C33B9257B1}"/>
              </a:ext>
            </a:extLst>
          </p:cNvPr>
          <p:cNvSpPr>
            <a:spLocks noGrp="1"/>
          </p:cNvSpPr>
          <p:nvPr>
            <p:ph sz="quarter" idx="17"/>
          </p:nvPr>
        </p:nvSpPr>
        <p:spPr>
          <a:xfrm>
            <a:off x="179800" y="546292"/>
            <a:ext cx="11927778" cy="928191"/>
          </a:xfrm>
          <a:solidFill>
            <a:schemeClr val="accent4">
              <a:lumMod val="20000"/>
              <a:lumOff val="80000"/>
            </a:schemeClr>
          </a:solidFill>
          <a:ln>
            <a:solidFill>
              <a:srgbClr val="0070C0"/>
            </a:solidFill>
          </a:ln>
        </p:spPr>
        <p:txBody>
          <a:bodyPr/>
          <a:lstStyle/>
          <a:p>
            <a:r>
              <a:rPr lang="en-US" dirty="0">
                <a:solidFill>
                  <a:schemeClr val="accent1"/>
                </a:solidFill>
              </a:rPr>
              <a:t>It’s tricky to use arrays as parameters, as </a:t>
            </a:r>
            <a:r>
              <a:rPr lang="en-US" b="1" dirty="0">
                <a:solidFill>
                  <a:schemeClr val="accent1"/>
                </a:solidFill>
              </a:rPr>
              <a:t>they are passed as pointers to the start of the array</a:t>
            </a:r>
          </a:p>
          <a:p>
            <a:pPr lvl="1"/>
            <a:r>
              <a:rPr lang="en-US" dirty="0"/>
              <a:t>In C, </a:t>
            </a:r>
            <a:r>
              <a:rPr lang="en-US" b="1" u="sng" dirty="0">
                <a:solidFill>
                  <a:schemeClr val="accent5"/>
                </a:solidFill>
              </a:rPr>
              <a:t>Arrays do not know their own size</a:t>
            </a:r>
            <a:r>
              <a:rPr lang="en-US" b="1" dirty="0">
                <a:solidFill>
                  <a:schemeClr val="accent5"/>
                </a:solidFill>
              </a:rPr>
              <a:t> </a:t>
            </a:r>
            <a:r>
              <a:rPr lang="en-US" dirty="0"/>
              <a:t>and at runtime there is </a:t>
            </a:r>
            <a:r>
              <a:rPr lang="en-US" dirty="0">
                <a:solidFill>
                  <a:schemeClr val="accent5"/>
                </a:solidFill>
              </a:rPr>
              <a:t>no “bounds” checking on indexes</a:t>
            </a:r>
          </a:p>
          <a:p>
            <a:pPr marL="0" indent="0">
              <a:buNone/>
            </a:pPr>
            <a:endParaRPr lang="en-US" dirty="0"/>
          </a:p>
        </p:txBody>
      </p:sp>
      <p:sp>
        <p:nvSpPr>
          <p:cNvPr id="4" name="Rounded Rectangle 3">
            <a:extLst>
              <a:ext uri="{FF2B5EF4-FFF2-40B4-BE49-F238E27FC236}">
                <a16:creationId xmlns:a16="http://schemas.microsoft.com/office/drawing/2014/main" id="{85610FE6-F618-1F45-A0C8-D6A6E55B0F1C}"/>
              </a:ext>
            </a:extLst>
          </p:cNvPr>
          <p:cNvSpPr/>
          <p:nvPr/>
        </p:nvSpPr>
        <p:spPr bwMode="auto">
          <a:xfrm>
            <a:off x="1640076" y="1567747"/>
            <a:ext cx="7910651" cy="4973084"/>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0" rIns="91440" bIns="45720" numCol="1" rtlCol="0" anchor="t" anchorCtr="0" compatLnSpc="1">
            <a:prstTxWarp prst="textNoShape">
              <a:avLst/>
            </a:prstTxWarp>
            <a:noAutofit/>
          </a:bodyPr>
          <a:lstStyle/>
          <a:p>
            <a:r>
              <a:rPr lang="en-US" dirty="0">
                <a:latin typeface="Consolas" panose="020B0609020204030204" pitchFamily="49" charset="0"/>
                <a:cs typeface="Consolas" panose="020B0609020204030204" pitchFamily="49" charset="0"/>
              </a:rPr>
              <a:t>int </a:t>
            </a:r>
            <a:r>
              <a:rPr lang="en-US" dirty="0" err="1">
                <a:latin typeface="Consolas" panose="020B0609020204030204" pitchFamily="49" charset="0"/>
                <a:cs typeface="Consolas" panose="020B0609020204030204" pitchFamily="49" charset="0"/>
              </a:rPr>
              <a:t>sumAll</a:t>
            </a:r>
            <a:r>
              <a:rPr lang="en-US" dirty="0">
                <a:latin typeface="Consolas" panose="020B0609020204030204" pitchFamily="49" charset="0"/>
                <a:cs typeface="Consolas" panose="020B0609020204030204" pitchFamily="49" charset="0"/>
              </a:rPr>
              <a:t>(int a[]);</a:t>
            </a:r>
          </a:p>
          <a:p>
            <a:endParaRPr lang="en-US" sz="1200"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int main(void) </a:t>
            </a:r>
          </a:p>
          <a:p>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int numb[] = {9, 8, 1, 9, 5};</a:t>
            </a:r>
          </a:p>
          <a:p>
            <a:r>
              <a:rPr lang="en-US" dirty="0">
                <a:latin typeface="Consolas" panose="020B0609020204030204" pitchFamily="49" charset="0"/>
                <a:cs typeface="Consolas" panose="020B0609020204030204" pitchFamily="49" charset="0"/>
              </a:rPr>
              <a:t>  int sum = </a:t>
            </a:r>
            <a:r>
              <a:rPr lang="en-US" dirty="0" err="1">
                <a:solidFill>
                  <a:schemeClr val="accent5"/>
                </a:solidFill>
                <a:latin typeface="Consolas" panose="020B0609020204030204" pitchFamily="49" charset="0"/>
                <a:cs typeface="Consolas" panose="020B0609020204030204" pitchFamily="49" charset="0"/>
              </a:rPr>
              <a:t>sumAll</a:t>
            </a:r>
            <a:r>
              <a:rPr lang="en-US" dirty="0">
                <a:solidFill>
                  <a:schemeClr val="accent5"/>
                </a:solidFill>
                <a:latin typeface="Consolas" panose="020B0609020204030204" pitchFamily="49" charset="0"/>
                <a:cs typeface="Consolas" panose="020B0609020204030204" pitchFamily="49" charset="0"/>
              </a:rPr>
              <a:t>(numb);</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return EXIT_SUCCESS;</a:t>
            </a:r>
          </a:p>
          <a:p>
            <a:r>
              <a:rPr lang="en-US" dirty="0">
                <a:latin typeface="Consolas" panose="020B0609020204030204" pitchFamily="49" charset="0"/>
                <a:cs typeface="Consolas" panose="020B0609020204030204" pitchFamily="49" charset="0"/>
              </a:rPr>
              <a:t>}</a:t>
            </a:r>
          </a:p>
          <a:p>
            <a:endParaRPr lang="en-US" sz="1200" dirty="0">
              <a:latin typeface="Consolas" panose="020B0609020204030204" pitchFamily="49" charset="0"/>
              <a:cs typeface="Consolas" panose="020B0609020204030204" pitchFamily="49" charset="0"/>
            </a:endParaRPr>
          </a:p>
          <a:p>
            <a:r>
              <a:rPr lang="en-US" dirty="0">
                <a:solidFill>
                  <a:schemeClr val="accent5"/>
                </a:solidFill>
                <a:latin typeface="Consolas" panose="020B0609020204030204" pitchFamily="49" charset="0"/>
                <a:cs typeface="Consolas" panose="020B0609020204030204" pitchFamily="49" charset="0"/>
              </a:rPr>
              <a:t>int </a:t>
            </a:r>
            <a:r>
              <a:rPr lang="en-US" dirty="0" err="1">
                <a:solidFill>
                  <a:schemeClr val="accent5"/>
                </a:solidFill>
                <a:latin typeface="Consolas" panose="020B0609020204030204" pitchFamily="49" charset="0"/>
                <a:cs typeface="Consolas" panose="020B0609020204030204" pitchFamily="49" charset="0"/>
              </a:rPr>
              <a:t>sumAll</a:t>
            </a:r>
            <a:r>
              <a:rPr lang="en-US" dirty="0">
                <a:solidFill>
                  <a:schemeClr val="accent5"/>
                </a:solidFill>
                <a:latin typeface="Consolas" panose="020B0609020204030204" pitchFamily="49" charset="0"/>
                <a:cs typeface="Consolas" panose="020B0609020204030204" pitchFamily="49" charset="0"/>
              </a:rPr>
              <a:t>(int a[])</a:t>
            </a:r>
            <a:r>
              <a:rPr lang="en-US" dirty="0">
                <a:solidFill>
                  <a:srgbClr val="2C895B"/>
                </a:solidFill>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a:solidFill>
                  <a:schemeClr val="tx2"/>
                </a:solidFill>
                <a:latin typeface="Consolas" panose="020B0609020204030204" pitchFamily="49" charset="0"/>
                <a:cs typeface="Consolas" panose="020B0609020204030204" pitchFamily="49" charset="0"/>
              </a:rPr>
              <a:t>int </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 sum = 0;</a:t>
            </a:r>
          </a:p>
          <a:p>
            <a:r>
              <a:rPr lang="en-US" dirty="0">
                <a:solidFill>
                  <a:schemeClr val="tx2"/>
                </a:solidFill>
                <a:latin typeface="Consolas" panose="020B0609020204030204" pitchFamily="49" charset="0"/>
                <a:cs typeface="Consolas" panose="020B0609020204030204" pitchFamily="49" charset="0"/>
              </a:rPr>
              <a:t>  int </a:t>
            </a:r>
            <a:r>
              <a:rPr lang="en-US" dirty="0" err="1">
                <a:solidFill>
                  <a:schemeClr val="tx2"/>
                </a:solidFill>
                <a:latin typeface="Consolas" panose="020B0609020204030204" pitchFamily="49" charset="0"/>
                <a:cs typeface="Consolas" panose="020B0609020204030204" pitchFamily="49" charset="0"/>
              </a:rPr>
              <a:t>sz</a:t>
            </a:r>
            <a:r>
              <a:rPr lang="en-US" dirty="0">
                <a:solidFill>
                  <a:schemeClr val="tx2"/>
                </a:solidFill>
                <a:latin typeface="Consolas" panose="020B0609020204030204" pitchFamily="49" charset="0"/>
                <a:cs typeface="Consolas" panose="020B0609020204030204" pitchFamily="49" charset="0"/>
              </a:rPr>
              <a:t> = (int) (</a:t>
            </a:r>
            <a:r>
              <a:rPr lang="en-US" dirty="0" err="1">
                <a:solidFill>
                  <a:schemeClr val="tx2"/>
                </a:solidFill>
                <a:latin typeface="Consolas" panose="020B0609020204030204" pitchFamily="49" charset="0"/>
                <a:cs typeface="Consolas" panose="020B0609020204030204" pitchFamily="49" charset="0"/>
              </a:rPr>
              <a:t>sizeof</a:t>
            </a:r>
            <a:r>
              <a:rPr lang="en-US" dirty="0">
                <a:solidFill>
                  <a:schemeClr val="tx2"/>
                </a:solidFill>
                <a:latin typeface="Consolas" panose="020B0609020204030204" pitchFamily="49" charset="0"/>
                <a:cs typeface="Consolas" panose="020B0609020204030204" pitchFamily="49" charset="0"/>
              </a:rPr>
              <a:t>(a)/</a:t>
            </a:r>
            <a:r>
              <a:rPr lang="en-US" dirty="0" err="1">
                <a:solidFill>
                  <a:schemeClr val="tx2"/>
                </a:solidFill>
                <a:latin typeface="Consolas" panose="020B0609020204030204" pitchFamily="49" charset="0"/>
                <a:cs typeface="Consolas" panose="020B0609020204030204" pitchFamily="49" charset="0"/>
              </a:rPr>
              <a:t>sizeof</a:t>
            </a:r>
            <a:r>
              <a:rPr lang="en-US" dirty="0">
                <a:solidFill>
                  <a:schemeClr val="tx2"/>
                </a:solidFill>
                <a:latin typeface="Consolas" panose="020B0609020204030204" pitchFamily="49" charset="0"/>
                <a:cs typeface="Consolas" panose="020B0609020204030204" pitchFamily="49" charset="0"/>
              </a:rPr>
              <a:t>(*a));</a:t>
            </a:r>
          </a:p>
          <a:p>
            <a:r>
              <a:rPr lang="en-US" dirty="0">
                <a:solidFill>
                  <a:schemeClr val="tx2"/>
                </a:solidFill>
                <a:latin typeface="Consolas" panose="020B0609020204030204" pitchFamily="49" charset="0"/>
                <a:cs typeface="Consolas" panose="020B0609020204030204" pitchFamily="49" charset="0"/>
              </a:rPr>
              <a:t>  for (</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 = 0; </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 &lt; </a:t>
            </a:r>
            <a:r>
              <a:rPr lang="en-US" dirty="0" err="1">
                <a:solidFill>
                  <a:srgbClr val="FF0000"/>
                </a:solidFill>
                <a:latin typeface="Consolas" panose="020B0609020204030204" pitchFamily="49" charset="0"/>
                <a:cs typeface="Consolas" panose="020B0609020204030204" pitchFamily="49" charset="0"/>
              </a:rPr>
              <a:t>sz</a:t>
            </a:r>
            <a:r>
              <a:rPr lang="en-US" dirty="0">
                <a:solidFill>
                  <a:srgbClr val="FF0000"/>
                </a:solidFill>
                <a:latin typeface="Consolas" panose="020B0609020204030204" pitchFamily="49" charset="0"/>
                <a:cs typeface="Consolas" panose="020B0609020204030204" pitchFamily="49" charset="0"/>
              </a:rPr>
              <a:t>; </a:t>
            </a:r>
            <a:r>
              <a:rPr lang="en-US" dirty="0" err="1">
                <a:solidFill>
                  <a:srgbClr val="FF0000"/>
                </a:solidFill>
                <a:latin typeface="Consolas" panose="020B0609020204030204" pitchFamily="49" charset="0"/>
                <a:cs typeface="Consolas" panose="020B0609020204030204" pitchFamily="49" charset="0"/>
              </a:rPr>
              <a:t>i</a:t>
            </a:r>
            <a:r>
              <a:rPr lang="en-US" dirty="0">
                <a:solidFill>
                  <a:srgbClr val="FF0000"/>
                </a:solidFill>
                <a:latin typeface="Consolas" panose="020B0609020204030204" pitchFamily="49" charset="0"/>
                <a:cs typeface="Consolas" panose="020B0609020204030204" pitchFamily="49" charset="0"/>
              </a:rPr>
              <a:t>++) // this does not work</a:t>
            </a:r>
          </a:p>
          <a:p>
            <a:r>
              <a:rPr lang="en-US" dirty="0">
                <a:solidFill>
                  <a:schemeClr val="tx2"/>
                </a:solidFill>
                <a:latin typeface="Consolas" panose="020B0609020204030204" pitchFamily="49" charset="0"/>
                <a:cs typeface="Consolas" panose="020B0609020204030204" pitchFamily="49" charset="0"/>
              </a:rPr>
              <a:t>      sum += a[</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a:t>
            </a:r>
          </a:p>
          <a:p>
            <a:r>
              <a:rPr lang="en-US" dirty="0">
                <a:solidFill>
                  <a:schemeClr val="tx2"/>
                </a:solidFill>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p:txBody>
      </p:sp>
      <p:grpSp>
        <p:nvGrpSpPr>
          <p:cNvPr id="9" name="Group 8">
            <a:extLst>
              <a:ext uri="{FF2B5EF4-FFF2-40B4-BE49-F238E27FC236}">
                <a16:creationId xmlns:a16="http://schemas.microsoft.com/office/drawing/2014/main" id="{EDD165FE-1F48-FF49-A952-17D8F6517EF2}"/>
              </a:ext>
            </a:extLst>
          </p:cNvPr>
          <p:cNvGrpSpPr/>
          <p:nvPr/>
        </p:nvGrpSpPr>
        <p:grpSpPr>
          <a:xfrm>
            <a:off x="4384840" y="1641325"/>
            <a:ext cx="6055863" cy="646331"/>
            <a:chOff x="5687763" y="3623526"/>
            <a:chExt cx="6055863" cy="646331"/>
          </a:xfrm>
        </p:grpSpPr>
        <p:sp>
          <p:nvSpPr>
            <p:cNvPr id="5" name="TextBox 4">
              <a:extLst>
                <a:ext uri="{FF2B5EF4-FFF2-40B4-BE49-F238E27FC236}">
                  <a16:creationId xmlns:a16="http://schemas.microsoft.com/office/drawing/2014/main" id="{7A338923-1FBF-A048-95D4-C48C8E305705}"/>
                </a:ext>
              </a:extLst>
            </p:cNvPr>
            <p:cNvSpPr txBox="1"/>
            <p:nvPr/>
          </p:nvSpPr>
          <p:spPr>
            <a:xfrm>
              <a:off x="7416800" y="3623526"/>
              <a:ext cx="4326826" cy="646331"/>
            </a:xfrm>
            <a:prstGeom prst="rect">
              <a:avLst/>
            </a:prstGeom>
            <a:solidFill>
              <a:schemeClr val="accent4">
                <a:lumMod val="20000"/>
                <a:lumOff val="80000"/>
              </a:schemeClr>
            </a:solidFill>
            <a:ln w="25400">
              <a:solidFill>
                <a:srgbClr val="0070C0"/>
              </a:solidFill>
            </a:ln>
          </p:spPr>
          <p:txBody>
            <a:bodyPr wrap="none" rtlCol="0">
              <a:spAutoFit/>
            </a:bodyPr>
            <a:lstStyle/>
            <a:p>
              <a:r>
                <a:rPr lang="en-US" dirty="0">
                  <a:solidFill>
                    <a:schemeClr val="tx2"/>
                  </a:solidFill>
                </a:rPr>
                <a:t>the name is the address, so this is</a:t>
              </a:r>
            </a:p>
            <a:p>
              <a:r>
                <a:rPr lang="en-US" dirty="0">
                  <a:solidFill>
                    <a:schemeClr val="tx2"/>
                  </a:solidFill>
                </a:rPr>
                <a:t>passing a pointer to the start of the array</a:t>
              </a:r>
            </a:p>
          </p:txBody>
        </p:sp>
        <p:cxnSp>
          <p:nvCxnSpPr>
            <p:cNvPr id="7" name="Straight Arrow Connector 6">
              <a:extLst>
                <a:ext uri="{FF2B5EF4-FFF2-40B4-BE49-F238E27FC236}">
                  <a16:creationId xmlns:a16="http://schemas.microsoft.com/office/drawing/2014/main" id="{42B4A4E3-6900-884A-A983-9D0FD67A0043}"/>
                </a:ext>
              </a:extLst>
            </p:cNvPr>
            <p:cNvCxnSpPr>
              <a:cxnSpLocks/>
            </p:cNvCxnSpPr>
            <p:nvPr/>
          </p:nvCxnSpPr>
          <p:spPr>
            <a:xfrm flipH="1">
              <a:off x="5687763" y="3798792"/>
              <a:ext cx="1729037"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D7C99CFD-671C-694B-8E7E-C23BE566AD60}"/>
              </a:ext>
            </a:extLst>
          </p:cNvPr>
          <p:cNvGrpSpPr/>
          <p:nvPr/>
        </p:nvGrpSpPr>
        <p:grpSpPr>
          <a:xfrm>
            <a:off x="4260915" y="3698905"/>
            <a:ext cx="6877277" cy="1200329"/>
            <a:chOff x="4229794" y="5638096"/>
            <a:chExt cx="6877277" cy="1200329"/>
          </a:xfrm>
        </p:grpSpPr>
        <p:sp>
          <p:nvSpPr>
            <p:cNvPr id="8" name="TextBox 7">
              <a:extLst>
                <a:ext uri="{FF2B5EF4-FFF2-40B4-BE49-F238E27FC236}">
                  <a16:creationId xmlns:a16="http://schemas.microsoft.com/office/drawing/2014/main" id="{C17D8051-1A33-CF41-B921-37483FD5B01E}"/>
                </a:ext>
              </a:extLst>
            </p:cNvPr>
            <p:cNvSpPr txBox="1"/>
            <p:nvPr/>
          </p:nvSpPr>
          <p:spPr>
            <a:xfrm>
              <a:off x="5654607" y="5638096"/>
              <a:ext cx="5452464" cy="1200329"/>
            </a:xfrm>
            <a:prstGeom prst="rect">
              <a:avLst/>
            </a:prstGeom>
            <a:solidFill>
              <a:schemeClr val="accent4">
                <a:lumMod val="20000"/>
                <a:lumOff val="80000"/>
              </a:schemeClr>
            </a:solidFill>
            <a:ln w="28575">
              <a:solidFill>
                <a:schemeClr val="accent5"/>
              </a:solidFill>
            </a:ln>
          </p:spPr>
          <p:txBody>
            <a:bodyPr wrap="square" rtlCol="0">
              <a:spAutoFit/>
            </a:bodyPr>
            <a:lstStyle/>
            <a:p>
              <a:r>
                <a:rPr lang="en-US" dirty="0">
                  <a:solidFill>
                    <a:schemeClr val="tx2"/>
                  </a:solidFill>
                </a:rPr>
                <a:t>“inside” the body of </a:t>
              </a:r>
              <a:r>
                <a:rPr lang="en-US" dirty="0" err="1">
                  <a:solidFill>
                    <a:schemeClr val="tx2"/>
                  </a:solidFill>
                </a:rPr>
                <a:t>sumAll</a:t>
              </a:r>
              <a:r>
                <a:rPr lang="en-US" dirty="0">
                  <a:solidFill>
                    <a:schemeClr val="tx2"/>
                  </a:solidFill>
                </a:rPr>
                <a:t>(), the question is:</a:t>
              </a:r>
            </a:p>
            <a:p>
              <a:r>
                <a:rPr lang="en-US" dirty="0">
                  <a:solidFill>
                    <a:schemeClr val="tx2"/>
                  </a:solidFill>
                </a:rPr>
                <a:t>how big is that array? all I have is a POINTER to the first element…..</a:t>
              </a:r>
            </a:p>
            <a:p>
              <a:r>
                <a:rPr lang="en-US" dirty="0" err="1">
                  <a:solidFill>
                    <a:schemeClr val="tx2"/>
                  </a:solidFill>
                </a:rPr>
                <a:t>sz</a:t>
              </a:r>
              <a:r>
                <a:rPr lang="en-US" dirty="0">
                  <a:solidFill>
                    <a:schemeClr val="tx2"/>
                  </a:solidFill>
                </a:rPr>
                <a:t> is a 1 on 32 bit arm</a:t>
              </a:r>
            </a:p>
          </p:txBody>
        </p:sp>
        <p:cxnSp>
          <p:nvCxnSpPr>
            <p:cNvPr id="10" name="Straight Arrow Connector 9">
              <a:extLst>
                <a:ext uri="{FF2B5EF4-FFF2-40B4-BE49-F238E27FC236}">
                  <a16:creationId xmlns:a16="http://schemas.microsoft.com/office/drawing/2014/main" id="{1305771B-73A7-664E-A7F6-7F2256FA0BEC}"/>
                </a:ext>
              </a:extLst>
            </p:cNvPr>
            <p:cNvCxnSpPr>
              <a:cxnSpLocks/>
            </p:cNvCxnSpPr>
            <p:nvPr/>
          </p:nvCxnSpPr>
          <p:spPr>
            <a:xfrm flipH="1">
              <a:off x="4229794" y="6322655"/>
              <a:ext cx="1424813"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E93BD7E1-737F-D04C-B2D5-73B38E8B3D4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263240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FA2DF-4D70-0049-988D-B7888DB68D97}"/>
              </a:ext>
            </a:extLst>
          </p:cNvPr>
          <p:cNvSpPr>
            <a:spLocks noGrp="1"/>
          </p:cNvSpPr>
          <p:nvPr>
            <p:ph type="title"/>
          </p:nvPr>
        </p:nvSpPr>
        <p:spPr>
          <a:xfrm>
            <a:off x="228053" y="115231"/>
            <a:ext cx="11735893" cy="444478"/>
          </a:xfrm>
        </p:spPr>
        <p:txBody>
          <a:bodyPr/>
          <a:lstStyle/>
          <a:p>
            <a:r>
              <a:rPr lang="en-US" dirty="0"/>
              <a:t>Arrays As Parameters, Approach 2: Use a sentinel element</a:t>
            </a:r>
            <a:endParaRPr lang="en-US" sz="2000" dirty="0"/>
          </a:p>
        </p:txBody>
      </p:sp>
      <p:sp>
        <p:nvSpPr>
          <p:cNvPr id="3" name="Content Placeholder 2">
            <a:extLst>
              <a:ext uri="{FF2B5EF4-FFF2-40B4-BE49-F238E27FC236}">
                <a16:creationId xmlns:a16="http://schemas.microsoft.com/office/drawing/2014/main" id="{D3EA2E88-DF8B-CC4E-AFC9-E9F203AB17BD}"/>
              </a:ext>
            </a:extLst>
          </p:cNvPr>
          <p:cNvSpPr>
            <a:spLocks noGrp="1"/>
          </p:cNvSpPr>
          <p:nvPr>
            <p:ph sz="quarter" idx="17"/>
          </p:nvPr>
        </p:nvSpPr>
        <p:spPr>
          <a:xfrm>
            <a:off x="439481" y="570720"/>
            <a:ext cx="10599308" cy="825291"/>
          </a:xfrm>
          <a:solidFill>
            <a:schemeClr val="accent4">
              <a:lumMod val="20000"/>
              <a:lumOff val="80000"/>
            </a:schemeClr>
          </a:solidFill>
          <a:ln w="38100">
            <a:solidFill>
              <a:srgbClr val="0070C0"/>
            </a:solidFill>
          </a:ln>
        </p:spPr>
        <p:txBody>
          <a:bodyPr/>
          <a:lstStyle/>
          <a:p>
            <a:r>
              <a:rPr lang="en-US" dirty="0"/>
              <a:t>A </a:t>
            </a:r>
            <a:r>
              <a:rPr lang="en-US" dirty="0">
                <a:solidFill>
                  <a:srgbClr val="0070C0"/>
                </a:solidFill>
              </a:rPr>
              <a:t>sentinel</a:t>
            </a:r>
            <a:r>
              <a:rPr lang="en-US" dirty="0"/>
              <a:t> is an element that contains a value that is not part of the normal data range</a:t>
            </a:r>
          </a:p>
          <a:p>
            <a:pPr lvl="1"/>
            <a:r>
              <a:rPr lang="en-US" dirty="0"/>
              <a:t>Forms of 0 are often used (like with strings). Examples: '\0', NULL</a:t>
            </a:r>
          </a:p>
        </p:txBody>
      </p:sp>
      <p:sp>
        <p:nvSpPr>
          <p:cNvPr id="4" name="Rounded Rectangle 3">
            <a:extLst>
              <a:ext uri="{FF2B5EF4-FFF2-40B4-BE49-F238E27FC236}">
                <a16:creationId xmlns:a16="http://schemas.microsoft.com/office/drawing/2014/main" id="{1AA74426-3E63-264D-BCE2-3007CC9039E5}"/>
              </a:ext>
            </a:extLst>
          </p:cNvPr>
          <p:cNvSpPr/>
          <p:nvPr/>
        </p:nvSpPr>
        <p:spPr bwMode="auto">
          <a:xfrm>
            <a:off x="1028173" y="1482039"/>
            <a:ext cx="7485477" cy="2197486"/>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0" rIns="91440" bIns="45720" numCol="1" rtlCol="0" anchor="t" anchorCtr="0" compatLnSpc="1">
            <a:prstTxWarp prst="textNoShape">
              <a:avLst/>
            </a:prstTxWarp>
            <a:noAutofit/>
          </a:bodyPr>
          <a:lstStyle/>
          <a:p>
            <a:r>
              <a:rPr lang="en-US" dirty="0">
                <a:solidFill>
                  <a:srgbClr val="0066FF"/>
                </a:solidFill>
                <a:latin typeface="Consolas" panose="020B0609020204030204" pitchFamily="49" charset="0"/>
                <a:cs typeface="Consolas" panose="020B0609020204030204" pitchFamily="49" charset="0"/>
              </a:rPr>
              <a:t>int </a:t>
            </a:r>
            <a:r>
              <a:rPr lang="en-US" dirty="0" err="1">
                <a:solidFill>
                  <a:srgbClr val="7030A0"/>
                </a:solidFill>
                <a:latin typeface="Consolas" panose="020B0609020204030204" pitchFamily="49" charset="0"/>
                <a:cs typeface="Consolas" panose="020B0609020204030204" pitchFamily="49" charset="0"/>
              </a:rPr>
              <a:t>strlen</a:t>
            </a:r>
            <a:r>
              <a:rPr lang="en-US" dirty="0">
                <a:latin typeface="Consolas" panose="020B0609020204030204" pitchFamily="49" charset="0"/>
                <a:cs typeface="Consolas" panose="020B0609020204030204" pitchFamily="49" charset="0"/>
              </a:rPr>
              <a:t>(</a:t>
            </a:r>
            <a:r>
              <a:rPr lang="en-US" dirty="0">
                <a:solidFill>
                  <a:srgbClr val="0066FF"/>
                </a:solidFill>
                <a:latin typeface="Consolas" panose="020B0609020204030204" pitchFamily="49" charset="0"/>
                <a:cs typeface="Consolas" panose="020B0609020204030204" pitchFamily="49" charset="0"/>
              </a:rPr>
              <a:t>char *</a:t>
            </a:r>
            <a:r>
              <a:rPr lang="en-US" dirty="0">
                <a:latin typeface="Consolas" panose="020B0609020204030204" pitchFamily="49" charset="0"/>
                <a:cs typeface="Consolas" panose="020B0609020204030204" pitchFamily="49" charset="0"/>
              </a:rPr>
              <a:t>a);</a:t>
            </a:r>
            <a:endParaRPr lang="en-US" sz="1200" dirty="0">
              <a:latin typeface="Consolas" panose="020B0609020204030204" pitchFamily="49" charset="0"/>
              <a:cs typeface="Consolas" panose="020B0609020204030204" pitchFamily="49" charset="0"/>
            </a:endParaRPr>
          </a:p>
          <a:p>
            <a:r>
              <a:rPr lang="en-US" dirty="0">
                <a:solidFill>
                  <a:srgbClr val="0066FF"/>
                </a:solidFill>
                <a:latin typeface="Consolas" panose="020B0609020204030204" pitchFamily="49" charset="0"/>
                <a:cs typeface="Consolas" panose="020B0609020204030204" pitchFamily="49" charset="0"/>
              </a:rPr>
              <a:t>int </a:t>
            </a:r>
            <a:r>
              <a:rPr lang="en-US" dirty="0">
                <a:solidFill>
                  <a:srgbClr val="669900"/>
                </a:solidFill>
                <a:latin typeface="Consolas" panose="020B0609020204030204" pitchFamily="49" charset="0"/>
                <a:cs typeface="Consolas" panose="020B0609020204030204" pitchFamily="49" charset="0"/>
              </a:rPr>
              <a:t>main</a:t>
            </a:r>
            <a:r>
              <a:rPr lang="en-US" dirty="0">
                <a:latin typeface="Consolas" panose="020B0609020204030204" pitchFamily="49" charset="0"/>
                <a:cs typeface="Consolas" panose="020B0609020204030204" pitchFamily="49" charset="0"/>
              </a:rPr>
              <a:t>(</a:t>
            </a:r>
            <a:r>
              <a:rPr lang="en-US" dirty="0">
                <a:solidFill>
                  <a:srgbClr val="0066FF"/>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a:t>
            </a:r>
          </a:p>
          <a:p>
            <a:r>
              <a:rPr lang="en-US" dirty="0">
                <a:solidFill>
                  <a:srgbClr val="5A5A5A"/>
                </a:solidFill>
                <a:latin typeface="Consolas" panose="020B0609020204030204" pitchFamily="49" charset="0"/>
                <a:cs typeface="Consolas" panose="020B0609020204030204" pitchFamily="49" charset="0"/>
              </a:rPr>
              <a:t>  </a:t>
            </a:r>
            <a:r>
              <a:rPr lang="en-US" dirty="0">
                <a:solidFill>
                  <a:srgbClr val="0066FF"/>
                </a:solidFill>
                <a:latin typeface="Consolas" panose="020B0609020204030204" pitchFamily="49" charset="0"/>
                <a:cs typeface="Consolas" panose="020B0609020204030204" pitchFamily="49" charset="0"/>
              </a:rPr>
              <a:t>char </a:t>
            </a:r>
            <a:r>
              <a:rPr lang="en-US" dirty="0" err="1">
                <a:latin typeface="Consolas" panose="020B0609020204030204" pitchFamily="49" charset="0"/>
                <a:cs typeface="Consolas" panose="020B0609020204030204" pitchFamily="49" charset="0"/>
              </a:rPr>
              <a:t>buf</a:t>
            </a:r>
            <a:r>
              <a:rPr lang="en-US" dirty="0">
                <a:latin typeface="Consolas" panose="020B0609020204030204" pitchFamily="49" charset="0"/>
                <a:cs typeface="Consolas" panose="020B0609020204030204" pitchFamily="49" charset="0"/>
              </a:rPr>
              <a:t>[] = {</a:t>
            </a:r>
            <a:r>
              <a:rPr lang="en-US" dirty="0">
                <a:solidFill>
                  <a:schemeClr val="accent1"/>
                </a:solidFill>
                <a:latin typeface="Consolas" panose="020B0609020204030204" pitchFamily="49" charset="0"/>
                <a:cs typeface="Consolas" panose="020B0609020204030204" pitchFamily="49" charset="0"/>
              </a:rPr>
              <a:t>'a'</a:t>
            </a:r>
            <a:r>
              <a:rPr lang="en-US" dirty="0">
                <a:latin typeface="Consolas" panose="020B0609020204030204" pitchFamily="49" charset="0"/>
                <a:cs typeface="Consolas" panose="020B0609020204030204" pitchFamily="49" charset="0"/>
              </a:rPr>
              <a:t>,</a:t>
            </a:r>
            <a:r>
              <a:rPr lang="en-US" dirty="0">
                <a:solidFill>
                  <a:srgbClr val="33997E"/>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rPr>
              <a:t>'b'</a:t>
            </a:r>
            <a:r>
              <a:rPr lang="en-US" dirty="0">
                <a:latin typeface="Consolas" panose="020B0609020204030204" pitchFamily="49" charset="0"/>
                <a:cs typeface="Consolas" panose="020B0609020204030204" pitchFamily="49" charset="0"/>
              </a:rPr>
              <a:t>,</a:t>
            </a:r>
            <a:r>
              <a:rPr lang="en-US" dirty="0">
                <a:solidFill>
                  <a:srgbClr val="33997E"/>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rPr>
              <a:t>'c'</a:t>
            </a:r>
            <a:r>
              <a:rPr lang="en-US" dirty="0">
                <a:latin typeface="Consolas" panose="020B0609020204030204" pitchFamily="49" charset="0"/>
                <a:cs typeface="Consolas" panose="020B0609020204030204" pitchFamily="49" charset="0"/>
              </a:rPr>
              <a:t>,</a:t>
            </a:r>
            <a:r>
              <a:rPr lang="en-US" dirty="0">
                <a:solidFill>
                  <a:srgbClr val="33997E"/>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rPr>
              <a:t>'d'</a:t>
            </a:r>
            <a:r>
              <a:rPr lang="en-US" dirty="0">
                <a:latin typeface="Consolas" panose="020B0609020204030204" pitchFamily="49" charset="0"/>
                <a:cs typeface="Consolas" panose="020B0609020204030204" pitchFamily="49" charset="0"/>
              </a:rPr>
              <a:t>,</a:t>
            </a:r>
            <a:r>
              <a:rPr lang="en-US" dirty="0">
                <a:solidFill>
                  <a:srgbClr val="33997E"/>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rPr>
              <a:t>'e', '\0'</a:t>
            </a:r>
            <a:r>
              <a:rPr lang="en-US" dirty="0">
                <a:latin typeface="Consolas" panose="020B0609020204030204" pitchFamily="49" charset="0"/>
                <a:cs typeface="Consolas" panose="020B0609020204030204" pitchFamily="49" charset="0"/>
              </a:rPr>
              <a:t>}; </a:t>
            </a:r>
            <a:r>
              <a:rPr lang="en-US" dirty="0">
                <a:solidFill>
                  <a:srgbClr val="2C895B"/>
                </a:solidFill>
                <a:latin typeface="Consolas" panose="020B0609020204030204" pitchFamily="49" charset="0"/>
                <a:cs typeface="Consolas" panose="020B0609020204030204" pitchFamily="49" charset="0"/>
              </a:rPr>
              <a:t>// string</a:t>
            </a:r>
          </a:p>
          <a:p>
            <a:r>
              <a:rPr lang="en-US" dirty="0">
                <a:latin typeface="Consolas" panose="020B0609020204030204" pitchFamily="49" charset="0"/>
                <a:cs typeface="Consolas" panose="020B0609020204030204" pitchFamily="49" charset="0"/>
              </a:rPr>
              <a:t>  </a:t>
            </a:r>
          </a:p>
          <a:p>
            <a:r>
              <a:rPr lang="en-US" dirty="0">
                <a:solidFill>
                  <a:srgbClr val="E2661A"/>
                </a:solidFill>
                <a:latin typeface="Consolas" panose="020B0609020204030204" pitchFamily="49" charset="0"/>
                <a:cs typeface="Consolas" panose="020B0609020204030204" pitchFamily="49" charset="0"/>
              </a:rPr>
              <a:t>  </a:t>
            </a:r>
            <a:r>
              <a:rPr lang="en-US" dirty="0" err="1">
                <a:solidFill>
                  <a:srgbClr val="8BB140"/>
                </a:solidFill>
                <a:latin typeface="Consolas" panose="020B0609020204030204" pitchFamily="49" charset="0"/>
                <a:cs typeface="Consolas" panose="020B0609020204030204" pitchFamily="49" charset="0"/>
              </a:rPr>
              <a:t>printf</a:t>
            </a:r>
            <a:r>
              <a:rPr lang="en-US" dirty="0">
                <a:latin typeface="Consolas" panose="020B0609020204030204" pitchFamily="49" charset="0"/>
                <a:cs typeface="Consolas" panose="020B0609020204030204" pitchFamily="49" charset="0"/>
              </a:rPr>
              <a:t>(</a:t>
            </a:r>
            <a:r>
              <a:rPr lang="en-US" dirty="0">
                <a:solidFill>
                  <a:srgbClr val="D94B7B"/>
                </a:solidFill>
                <a:latin typeface="Consolas" panose="020B0609020204030204" pitchFamily="49" charset="0"/>
                <a:cs typeface="Consolas" panose="020B0609020204030204" pitchFamily="49" charset="0"/>
              </a:rPr>
              <a:t>"Number of chars is: %d\n"</a:t>
            </a:r>
            <a:r>
              <a:rPr lang="en-US" dirty="0">
                <a:latin typeface="Consolas" panose="020B0609020204030204" pitchFamily="49" charset="0"/>
                <a:cs typeface="Consolas" panose="020B0609020204030204" pitchFamily="49" charset="0"/>
              </a:rPr>
              <a:t>, </a:t>
            </a:r>
            <a:r>
              <a:rPr lang="en-US" dirty="0" err="1">
                <a:solidFill>
                  <a:srgbClr val="7030A0"/>
                </a:solidFill>
                <a:latin typeface="Consolas" panose="020B0609020204030204" pitchFamily="49" charset="0"/>
                <a:cs typeface="Consolas" panose="020B0609020204030204" pitchFamily="49" charset="0"/>
              </a:rPr>
              <a:t>strlen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buf</a:t>
            </a:r>
            <a:r>
              <a:rPr lang="en-US" dirty="0">
                <a:latin typeface="Consolas" panose="020B0609020204030204" pitchFamily="49" charset="0"/>
                <a:cs typeface="Consolas" panose="020B0609020204030204" pitchFamily="49" charset="0"/>
              </a:rPr>
              <a:t>));</a:t>
            </a:r>
            <a:endParaRPr lang="en-US" dirty="0">
              <a:solidFill>
                <a:srgbClr val="E2661A"/>
              </a:solidFill>
              <a:latin typeface="Consolas" panose="020B0609020204030204" pitchFamily="49" charset="0"/>
              <a:cs typeface="Consolas" panose="020B0609020204030204" pitchFamily="49" charset="0"/>
            </a:endParaRPr>
          </a:p>
          <a:p>
            <a:r>
              <a:rPr lang="en-US" dirty="0">
                <a:solidFill>
                  <a:srgbClr val="E2661A"/>
                </a:solidFill>
                <a:latin typeface="Consolas" panose="020B0609020204030204" pitchFamily="49" charset="0"/>
                <a:cs typeface="Consolas" panose="020B0609020204030204" pitchFamily="49" charset="0"/>
              </a:rPr>
              <a:t>  return</a:t>
            </a:r>
            <a:r>
              <a:rPr lang="en-US" dirty="0">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rPr>
              <a:t>EXIT_SUCCESS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p:txBody>
      </p:sp>
      <p:sp>
        <p:nvSpPr>
          <p:cNvPr id="42" name="TextBox 41">
            <a:extLst>
              <a:ext uri="{FF2B5EF4-FFF2-40B4-BE49-F238E27FC236}">
                <a16:creationId xmlns:a16="http://schemas.microsoft.com/office/drawing/2014/main" id="{C98582F2-3B05-364A-AF4A-688B22C49CCE}"/>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22" name="Group 21">
            <a:extLst>
              <a:ext uri="{FF2B5EF4-FFF2-40B4-BE49-F238E27FC236}">
                <a16:creationId xmlns:a16="http://schemas.microsoft.com/office/drawing/2014/main" id="{BFAA74FE-40AA-0C45-BB97-EDD840237892}"/>
              </a:ext>
            </a:extLst>
          </p:cNvPr>
          <p:cNvGrpSpPr/>
          <p:nvPr/>
        </p:nvGrpSpPr>
        <p:grpSpPr>
          <a:xfrm>
            <a:off x="7559459" y="3321433"/>
            <a:ext cx="4368319" cy="3372688"/>
            <a:chOff x="226830" y="3043809"/>
            <a:chExt cx="4368319" cy="3372688"/>
          </a:xfrm>
        </p:grpSpPr>
        <p:sp>
          <p:nvSpPr>
            <p:cNvPr id="23" name="TextBox 22">
              <a:extLst>
                <a:ext uri="{FF2B5EF4-FFF2-40B4-BE49-F238E27FC236}">
                  <a16:creationId xmlns:a16="http://schemas.microsoft.com/office/drawing/2014/main" id="{A748B3F1-7466-E945-B3EE-30820CFE7B03}"/>
                </a:ext>
              </a:extLst>
            </p:cNvPr>
            <p:cNvSpPr txBox="1"/>
            <p:nvPr/>
          </p:nvSpPr>
          <p:spPr>
            <a:xfrm>
              <a:off x="3115257" y="4180669"/>
              <a:ext cx="1479892" cy="1862048"/>
            </a:xfrm>
            <a:prstGeom prst="rect">
              <a:avLst/>
            </a:prstGeom>
            <a:noFill/>
          </p:spPr>
          <p:txBody>
            <a:bodyPr wrap="none" rtlCol="0">
              <a:spAutoFit/>
            </a:bodyPr>
            <a:lstStyle/>
            <a:p>
              <a:r>
                <a:rPr lang="en-US" sz="2300" dirty="0">
                  <a:solidFill>
                    <a:schemeClr val="tx2"/>
                  </a:solidFill>
                  <a:latin typeface="Consolas" panose="020B0609020204030204" pitchFamily="49" charset="0"/>
                  <a:cs typeface="Consolas" panose="020B0609020204030204" pitchFamily="49" charset="0"/>
                </a:rPr>
                <a:t>0x104</a:t>
              </a:r>
            </a:p>
            <a:p>
              <a:r>
                <a:rPr lang="en-US" sz="2300" dirty="0">
                  <a:solidFill>
                    <a:schemeClr val="tx2"/>
                  </a:solidFill>
                  <a:latin typeface="Consolas" panose="020B0609020204030204" pitchFamily="49" charset="0"/>
                  <a:cs typeface="Consolas" panose="020B0609020204030204" pitchFamily="49" charset="0"/>
                </a:rPr>
                <a:t>0x103</a:t>
              </a:r>
            </a:p>
            <a:p>
              <a:r>
                <a:rPr lang="en-US" sz="2300" dirty="0">
                  <a:solidFill>
                    <a:schemeClr val="tx2"/>
                  </a:solidFill>
                  <a:latin typeface="Consolas" panose="020B0609020204030204" pitchFamily="49" charset="0"/>
                  <a:cs typeface="Consolas" panose="020B0609020204030204" pitchFamily="49" charset="0"/>
                </a:rPr>
                <a:t>0x102</a:t>
              </a:r>
            </a:p>
            <a:p>
              <a:r>
                <a:rPr lang="en-US" sz="2300" dirty="0">
                  <a:solidFill>
                    <a:schemeClr val="tx2"/>
                  </a:solidFill>
                  <a:latin typeface="Consolas" panose="020B0609020204030204" pitchFamily="49" charset="0"/>
                  <a:cs typeface="Consolas" panose="020B0609020204030204" pitchFamily="49" charset="0"/>
                </a:rPr>
                <a:t>0x101 </a:t>
              </a:r>
            </a:p>
            <a:p>
              <a:r>
                <a:rPr lang="en-US" sz="2300" dirty="0">
                  <a:solidFill>
                    <a:schemeClr val="tx2"/>
                  </a:solidFill>
                  <a:latin typeface="Consolas" panose="020B0609020204030204" pitchFamily="49" charset="0"/>
                  <a:cs typeface="Consolas" panose="020B0609020204030204" pitchFamily="49" charset="0"/>
                </a:rPr>
                <a:t>0x100   </a:t>
              </a:r>
            </a:p>
          </p:txBody>
        </p:sp>
        <p:grpSp>
          <p:nvGrpSpPr>
            <p:cNvPr id="29" name="Group 28">
              <a:extLst>
                <a:ext uri="{FF2B5EF4-FFF2-40B4-BE49-F238E27FC236}">
                  <a16:creationId xmlns:a16="http://schemas.microsoft.com/office/drawing/2014/main" id="{B686378F-F1AB-A34F-B006-350F663A24C0}"/>
                </a:ext>
              </a:extLst>
            </p:cNvPr>
            <p:cNvGrpSpPr/>
            <p:nvPr/>
          </p:nvGrpSpPr>
          <p:grpSpPr>
            <a:xfrm>
              <a:off x="226830" y="3043809"/>
              <a:ext cx="2964727" cy="3372688"/>
              <a:chOff x="226830" y="3043809"/>
              <a:chExt cx="2964727" cy="3372688"/>
            </a:xfrm>
          </p:grpSpPr>
          <p:grpSp>
            <p:nvGrpSpPr>
              <p:cNvPr id="32" name="Group 31">
                <a:extLst>
                  <a:ext uri="{FF2B5EF4-FFF2-40B4-BE49-F238E27FC236}">
                    <a16:creationId xmlns:a16="http://schemas.microsoft.com/office/drawing/2014/main" id="{0793FB2F-3228-F644-B585-43C20EF732EC}"/>
                  </a:ext>
                </a:extLst>
              </p:cNvPr>
              <p:cNvGrpSpPr/>
              <p:nvPr/>
            </p:nvGrpSpPr>
            <p:grpSpPr>
              <a:xfrm>
                <a:off x="586285" y="3043809"/>
                <a:ext cx="2605272" cy="3372688"/>
                <a:chOff x="7027378" y="1334034"/>
                <a:chExt cx="2605272" cy="3372688"/>
              </a:xfrm>
            </p:grpSpPr>
            <p:sp>
              <p:nvSpPr>
                <p:cNvPr id="40" name="Rectangle 39">
                  <a:extLst>
                    <a:ext uri="{FF2B5EF4-FFF2-40B4-BE49-F238E27FC236}">
                      <a16:creationId xmlns:a16="http://schemas.microsoft.com/office/drawing/2014/main" id="{AE4BE2E5-E78D-1A45-A40B-138FCB4B30C5}"/>
                    </a:ext>
                  </a:extLst>
                </p:cNvPr>
                <p:cNvSpPr/>
                <p:nvPr/>
              </p:nvSpPr>
              <p:spPr>
                <a:xfrm>
                  <a:off x="8681831" y="1334034"/>
                  <a:ext cx="851515" cy="369332"/>
                </a:xfrm>
                <a:prstGeom prst="rect">
                  <a:avLst/>
                </a:prstGeom>
              </p:spPr>
              <p:txBody>
                <a:bodyPr wrap="none">
                  <a:spAutoFit/>
                </a:bodyPr>
                <a:lstStyle/>
                <a:p>
                  <a:r>
                    <a:rPr lang="en-US" b="1" dirty="0">
                      <a:solidFill>
                        <a:schemeClr val="accent1"/>
                      </a:solidFill>
                    </a:rPr>
                    <a:t>1 byte</a:t>
                  </a:r>
                  <a:endParaRPr lang="en-US" dirty="0">
                    <a:solidFill>
                      <a:schemeClr val="accent1"/>
                    </a:solidFill>
                  </a:endParaRPr>
                </a:p>
              </p:txBody>
            </p:sp>
            <p:grpSp>
              <p:nvGrpSpPr>
                <p:cNvPr id="43" name="Group 42">
                  <a:extLst>
                    <a:ext uri="{FF2B5EF4-FFF2-40B4-BE49-F238E27FC236}">
                      <a16:creationId xmlns:a16="http://schemas.microsoft.com/office/drawing/2014/main" id="{046088E2-410D-1D45-89D3-3A8F81251BED}"/>
                    </a:ext>
                  </a:extLst>
                </p:cNvPr>
                <p:cNvGrpSpPr/>
                <p:nvPr/>
              </p:nvGrpSpPr>
              <p:grpSpPr>
                <a:xfrm>
                  <a:off x="7027378" y="1682726"/>
                  <a:ext cx="2605272" cy="3023996"/>
                  <a:chOff x="7027378" y="1682726"/>
                  <a:chExt cx="2605272" cy="3023996"/>
                </a:xfrm>
              </p:grpSpPr>
              <p:sp>
                <p:nvSpPr>
                  <p:cNvPr id="44" name="TextBox 43">
                    <a:extLst>
                      <a:ext uri="{FF2B5EF4-FFF2-40B4-BE49-F238E27FC236}">
                        <a16:creationId xmlns:a16="http://schemas.microsoft.com/office/drawing/2014/main" id="{5ADF8235-D1AB-B545-84D6-ADA6E3E1FE12}"/>
                      </a:ext>
                    </a:extLst>
                  </p:cNvPr>
                  <p:cNvSpPr txBox="1"/>
                  <p:nvPr/>
                </p:nvSpPr>
                <p:spPr>
                  <a:xfrm>
                    <a:off x="8691367" y="3961109"/>
                    <a:ext cx="941283" cy="369332"/>
                  </a:xfrm>
                  <a:prstGeom prst="rect">
                    <a:avLst/>
                  </a:prstGeom>
                  <a:solidFill>
                    <a:schemeClr val="accent4">
                      <a:lumMod val="20000"/>
                      <a:lumOff val="80000"/>
                    </a:schemeClr>
                  </a:solid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'a'</a:t>
                    </a:r>
                  </a:p>
                </p:txBody>
              </p:sp>
              <p:sp>
                <p:nvSpPr>
                  <p:cNvPr id="47" name="TextBox 46">
                    <a:extLst>
                      <a:ext uri="{FF2B5EF4-FFF2-40B4-BE49-F238E27FC236}">
                        <a16:creationId xmlns:a16="http://schemas.microsoft.com/office/drawing/2014/main" id="{CCEE1E8A-05EB-8947-8C1B-DFBF4D3001F0}"/>
                      </a:ext>
                    </a:extLst>
                  </p:cNvPr>
                  <p:cNvSpPr txBox="1"/>
                  <p:nvPr/>
                </p:nvSpPr>
                <p:spPr>
                  <a:xfrm>
                    <a:off x="8689357" y="3584828"/>
                    <a:ext cx="941283" cy="369332"/>
                  </a:xfrm>
                  <a:prstGeom prst="rect">
                    <a:avLst/>
                  </a:prstGeom>
                  <a:solidFill>
                    <a:schemeClr val="accent4">
                      <a:lumMod val="20000"/>
                      <a:lumOff val="80000"/>
                    </a:schemeClr>
                  </a:solid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'b'</a:t>
                    </a:r>
                  </a:p>
                </p:txBody>
              </p:sp>
              <p:sp>
                <p:nvSpPr>
                  <p:cNvPr id="48" name="TextBox 47">
                    <a:extLst>
                      <a:ext uri="{FF2B5EF4-FFF2-40B4-BE49-F238E27FC236}">
                        <a16:creationId xmlns:a16="http://schemas.microsoft.com/office/drawing/2014/main" id="{8646A0A0-CBF6-AB41-8150-15ECC8B4B7C6}"/>
                      </a:ext>
                    </a:extLst>
                  </p:cNvPr>
                  <p:cNvSpPr txBox="1"/>
                  <p:nvPr/>
                </p:nvSpPr>
                <p:spPr>
                  <a:xfrm>
                    <a:off x="8681832" y="3233039"/>
                    <a:ext cx="941283" cy="369332"/>
                  </a:xfrm>
                  <a:prstGeom prst="rect">
                    <a:avLst/>
                  </a:prstGeom>
                  <a:solidFill>
                    <a:schemeClr val="accent4">
                      <a:lumMod val="20000"/>
                      <a:lumOff val="80000"/>
                    </a:schemeClr>
                  </a:solid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'c'</a:t>
                    </a:r>
                  </a:p>
                </p:txBody>
              </p:sp>
              <p:sp>
                <p:nvSpPr>
                  <p:cNvPr id="49" name="TextBox 48">
                    <a:extLst>
                      <a:ext uri="{FF2B5EF4-FFF2-40B4-BE49-F238E27FC236}">
                        <a16:creationId xmlns:a16="http://schemas.microsoft.com/office/drawing/2014/main" id="{4F7E17C6-4D9F-3F4E-AD27-8D6602847D1D}"/>
                      </a:ext>
                    </a:extLst>
                  </p:cNvPr>
                  <p:cNvSpPr txBox="1"/>
                  <p:nvPr/>
                </p:nvSpPr>
                <p:spPr>
                  <a:xfrm>
                    <a:off x="8681832" y="2863000"/>
                    <a:ext cx="941283" cy="369332"/>
                  </a:xfrm>
                  <a:prstGeom prst="rect">
                    <a:avLst/>
                  </a:prstGeom>
                  <a:solidFill>
                    <a:schemeClr val="accent4">
                      <a:lumMod val="20000"/>
                      <a:lumOff val="80000"/>
                    </a:schemeClr>
                  </a:solid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'd'</a:t>
                    </a:r>
                  </a:p>
                </p:txBody>
              </p:sp>
              <p:sp>
                <p:nvSpPr>
                  <p:cNvPr id="50" name="TextBox 49">
                    <a:extLst>
                      <a:ext uri="{FF2B5EF4-FFF2-40B4-BE49-F238E27FC236}">
                        <a16:creationId xmlns:a16="http://schemas.microsoft.com/office/drawing/2014/main" id="{02F63F53-EA6A-2A47-B742-7E402959A9ED}"/>
                      </a:ext>
                    </a:extLst>
                  </p:cNvPr>
                  <p:cNvSpPr txBox="1"/>
                  <p:nvPr/>
                </p:nvSpPr>
                <p:spPr>
                  <a:xfrm>
                    <a:off x="8681832" y="2493668"/>
                    <a:ext cx="941283" cy="369332"/>
                  </a:xfrm>
                  <a:prstGeom prst="rect">
                    <a:avLst/>
                  </a:prstGeom>
                  <a:solidFill>
                    <a:schemeClr val="accent4">
                      <a:lumMod val="20000"/>
                      <a:lumOff val="80000"/>
                    </a:schemeClr>
                  </a:solid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'e'</a:t>
                    </a:r>
                  </a:p>
                </p:txBody>
              </p:sp>
              <p:sp>
                <p:nvSpPr>
                  <p:cNvPr id="51" name="TextBox 50">
                    <a:extLst>
                      <a:ext uri="{FF2B5EF4-FFF2-40B4-BE49-F238E27FC236}">
                        <a16:creationId xmlns:a16="http://schemas.microsoft.com/office/drawing/2014/main" id="{C069D0CA-F136-CD44-9D7C-10720128620E}"/>
                      </a:ext>
                    </a:extLst>
                  </p:cNvPr>
                  <p:cNvSpPr txBox="1"/>
                  <p:nvPr/>
                </p:nvSpPr>
                <p:spPr>
                  <a:xfrm>
                    <a:off x="8681831" y="2098517"/>
                    <a:ext cx="941283" cy="369332"/>
                  </a:xfrm>
                  <a:prstGeom prst="rect">
                    <a:avLst/>
                  </a:prstGeom>
                  <a:no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'\0'</a:t>
                    </a:r>
                  </a:p>
                </p:txBody>
              </p:sp>
              <p:sp>
                <p:nvSpPr>
                  <p:cNvPr id="52" name="TextBox 51">
                    <a:extLst>
                      <a:ext uri="{FF2B5EF4-FFF2-40B4-BE49-F238E27FC236}">
                        <a16:creationId xmlns:a16="http://schemas.microsoft.com/office/drawing/2014/main" id="{C7589AAD-09A1-B046-912B-C8C6ECFB1114}"/>
                      </a:ext>
                    </a:extLst>
                  </p:cNvPr>
                  <p:cNvSpPr txBox="1"/>
                  <p:nvPr/>
                </p:nvSpPr>
                <p:spPr>
                  <a:xfrm>
                    <a:off x="8689357" y="4337390"/>
                    <a:ext cx="941283" cy="369332"/>
                  </a:xfrm>
                  <a:prstGeom prst="rect">
                    <a:avLst/>
                  </a:prstGeom>
                  <a:no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0x??</a:t>
                    </a:r>
                  </a:p>
                </p:txBody>
              </p:sp>
              <p:sp>
                <p:nvSpPr>
                  <p:cNvPr id="53" name="Right Brace 52">
                    <a:extLst>
                      <a:ext uri="{FF2B5EF4-FFF2-40B4-BE49-F238E27FC236}">
                        <a16:creationId xmlns:a16="http://schemas.microsoft.com/office/drawing/2014/main" id="{24DA156A-8698-B748-833F-1D05124E1CFD}"/>
                      </a:ext>
                    </a:extLst>
                  </p:cNvPr>
                  <p:cNvSpPr/>
                  <p:nvPr/>
                </p:nvSpPr>
                <p:spPr>
                  <a:xfrm rot="16200000">
                    <a:off x="8964044" y="1400513"/>
                    <a:ext cx="369332" cy="933757"/>
                  </a:xfrm>
                  <a:prstGeom prst="rightBrace">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sp>
                <p:nvSpPr>
                  <p:cNvPr id="54" name="TextBox 53">
                    <a:extLst>
                      <a:ext uri="{FF2B5EF4-FFF2-40B4-BE49-F238E27FC236}">
                        <a16:creationId xmlns:a16="http://schemas.microsoft.com/office/drawing/2014/main" id="{BA0853DB-5C0B-954D-B905-F3E353D6EC7A}"/>
                      </a:ext>
                    </a:extLst>
                  </p:cNvPr>
                  <p:cNvSpPr txBox="1"/>
                  <p:nvPr/>
                </p:nvSpPr>
                <p:spPr>
                  <a:xfrm>
                    <a:off x="7027378" y="1770477"/>
                    <a:ext cx="312906" cy="369332"/>
                  </a:xfrm>
                  <a:prstGeom prst="rect">
                    <a:avLst/>
                  </a:prstGeom>
                  <a:noFill/>
                </p:spPr>
                <p:txBody>
                  <a:bodyPr wrap="none" rtlCol="0">
                    <a:spAutoFit/>
                  </a:bodyPr>
                  <a:lstStyle/>
                  <a:p>
                    <a:r>
                      <a:rPr lang="en-US" dirty="0"/>
                      <a:t>p</a:t>
                    </a:r>
                  </a:p>
                </p:txBody>
              </p:sp>
              <p:sp>
                <p:nvSpPr>
                  <p:cNvPr id="55" name="Right Arrow 54">
                    <a:extLst>
                      <a:ext uri="{FF2B5EF4-FFF2-40B4-BE49-F238E27FC236}">
                        <a16:creationId xmlns:a16="http://schemas.microsoft.com/office/drawing/2014/main" id="{B4865226-F205-3F4E-882C-53D2B1DF94CB}"/>
                      </a:ext>
                    </a:extLst>
                  </p:cNvPr>
                  <p:cNvSpPr/>
                  <p:nvPr/>
                </p:nvSpPr>
                <p:spPr>
                  <a:xfrm>
                    <a:off x="7810925" y="2317773"/>
                    <a:ext cx="861107" cy="175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7FE12A5E-AE57-3D4C-999A-3ED78A4FEA72}"/>
                      </a:ext>
                    </a:extLst>
                  </p:cNvPr>
                  <p:cNvSpPr txBox="1"/>
                  <p:nvPr/>
                </p:nvSpPr>
                <p:spPr>
                  <a:xfrm>
                    <a:off x="7027378" y="3640376"/>
                    <a:ext cx="300082" cy="369332"/>
                  </a:xfrm>
                  <a:prstGeom prst="rect">
                    <a:avLst/>
                  </a:prstGeom>
                  <a:noFill/>
                </p:spPr>
                <p:txBody>
                  <a:bodyPr wrap="none" rtlCol="0">
                    <a:spAutoFit/>
                  </a:bodyPr>
                  <a:lstStyle/>
                  <a:p>
                    <a:r>
                      <a:rPr lang="en-US" dirty="0"/>
                      <a:t>s</a:t>
                    </a:r>
                  </a:p>
                </p:txBody>
              </p:sp>
              <p:sp>
                <p:nvSpPr>
                  <p:cNvPr id="57" name="Right Arrow 56">
                    <a:extLst>
                      <a:ext uri="{FF2B5EF4-FFF2-40B4-BE49-F238E27FC236}">
                        <a16:creationId xmlns:a16="http://schemas.microsoft.com/office/drawing/2014/main" id="{EA8BEBE9-7CF6-2B46-873F-1D71B2A759F9}"/>
                      </a:ext>
                    </a:extLst>
                  </p:cNvPr>
                  <p:cNvSpPr/>
                  <p:nvPr/>
                </p:nvSpPr>
                <p:spPr>
                  <a:xfrm>
                    <a:off x="7632524" y="4056341"/>
                    <a:ext cx="453932" cy="175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4" name="TextBox 33">
                <a:extLst>
                  <a:ext uri="{FF2B5EF4-FFF2-40B4-BE49-F238E27FC236}">
                    <a16:creationId xmlns:a16="http://schemas.microsoft.com/office/drawing/2014/main" id="{92BD18AC-D1E5-4747-ADFE-43997A6BFCB8}"/>
                  </a:ext>
                </a:extLst>
              </p:cNvPr>
              <p:cNvSpPr txBox="1"/>
              <p:nvPr/>
            </p:nvSpPr>
            <p:spPr>
              <a:xfrm>
                <a:off x="226830" y="5669398"/>
                <a:ext cx="941283" cy="369332"/>
              </a:xfrm>
              <a:prstGeom prst="rect">
                <a:avLst/>
              </a:prstGeom>
              <a:solidFill>
                <a:schemeClr val="accent4">
                  <a:lumMod val="20000"/>
                  <a:lumOff val="80000"/>
                </a:schemeClr>
              </a:solid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0x100</a:t>
                </a:r>
              </a:p>
            </p:txBody>
          </p:sp>
          <p:sp>
            <p:nvSpPr>
              <p:cNvPr id="35" name="TextBox 34">
                <a:extLst>
                  <a:ext uri="{FF2B5EF4-FFF2-40B4-BE49-F238E27FC236}">
                    <a16:creationId xmlns:a16="http://schemas.microsoft.com/office/drawing/2014/main" id="{914E9158-8E29-A448-B82B-0866DD7B0C12}"/>
                  </a:ext>
                </a:extLst>
              </p:cNvPr>
              <p:cNvSpPr txBox="1"/>
              <p:nvPr/>
            </p:nvSpPr>
            <p:spPr>
              <a:xfrm>
                <a:off x="400985" y="3800883"/>
                <a:ext cx="941283" cy="369332"/>
              </a:xfrm>
              <a:prstGeom prst="rect">
                <a:avLst/>
              </a:prstGeom>
              <a:solidFill>
                <a:schemeClr val="accent4">
                  <a:lumMod val="20000"/>
                  <a:lumOff val="80000"/>
                </a:schemeClr>
              </a:solid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0x105</a:t>
                </a:r>
              </a:p>
            </p:txBody>
          </p:sp>
          <p:sp>
            <p:nvSpPr>
              <p:cNvPr id="36" name="TextBox 35">
                <a:extLst>
                  <a:ext uri="{FF2B5EF4-FFF2-40B4-BE49-F238E27FC236}">
                    <a16:creationId xmlns:a16="http://schemas.microsoft.com/office/drawing/2014/main" id="{90A47114-315E-3743-BB7C-157A5EA7D316}"/>
                  </a:ext>
                </a:extLst>
              </p:cNvPr>
              <p:cNvSpPr txBox="1"/>
              <p:nvPr/>
            </p:nvSpPr>
            <p:spPr>
              <a:xfrm>
                <a:off x="1704602" y="5685418"/>
                <a:ext cx="505267" cy="369332"/>
              </a:xfrm>
              <a:prstGeom prst="rect">
                <a:avLst/>
              </a:prstGeom>
              <a:noFill/>
            </p:spPr>
            <p:txBody>
              <a:bodyPr wrap="none" rtlCol="0">
                <a:spAutoFit/>
              </a:bodyPr>
              <a:lstStyle/>
              <a:p>
                <a:r>
                  <a:rPr lang="en-US" dirty="0" err="1"/>
                  <a:t>buf</a:t>
                </a:r>
                <a:endParaRPr lang="en-US" dirty="0"/>
              </a:p>
            </p:txBody>
          </p:sp>
        </p:grpSp>
      </p:grpSp>
      <p:sp>
        <p:nvSpPr>
          <p:cNvPr id="30" name="TextBox 29">
            <a:extLst>
              <a:ext uri="{FF2B5EF4-FFF2-40B4-BE49-F238E27FC236}">
                <a16:creationId xmlns:a16="http://schemas.microsoft.com/office/drawing/2014/main" id="{EE74BA53-D9D4-9341-83D9-1CB0AD2D8555}"/>
              </a:ext>
            </a:extLst>
          </p:cNvPr>
          <p:cNvSpPr txBox="1"/>
          <p:nvPr/>
        </p:nvSpPr>
        <p:spPr>
          <a:xfrm>
            <a:off x="10507125" y="6301623"/>
            <a:ext cx="1005403" cy="369332"/>
          </a:xfrm>
          <a:prstGeom prst="rect">
            <a:avLst/>
          </a:prstGeom>
          <a:noFill/>
        </p:spPr>
        <p:txBody>
          <a:bodyPr wrap="none" rtlCol="0">
            <a:spAutoFit/>
          </a:bodyPr>
          <a:lstStyle/>
          <a:p>
            <a:r>
              <a:rPr lang="en-US" dirty="0"/>
              <a:t>address</a:t>
            </a:r>
          </a:p>
        </p:txBody>
      </p:sp>
      <p:sp>
        <p:nvSpPr>
          <p:cNvPr id="5" name="Rounded Rectangle 4">
            <a:extLst>
              <a:ext uri="{FF2B5EF4-FFF2-40B4-BE49-F238E27FC236}">
                <a16:creationId xmlns:a16="http://schemas.microsoft.com/office/drawing/2014/main" id="{88A3ED94-7170-F6D6-4706-9DEF83298139}"/>
              </a:ext>
            </a:extLst>
          </p:cNvPr>
          <p:cNvSpPr/>
          <p:nvPr/>
        </p:nvSpPr>
        <p:spPr bwMode="auto">
          <a:xfrm>
            <a:off x="910983" y="3806524"/>
            <a:ext cx="6258513" cy="2887597"/>
          </a:xfrm>
          <a:prstGeom prst="roundRect">
            <a:avLst>
              <a:gd name="adj" fmla="val 15691"/>
            </a:avLst>
          </a:prstGeom>
          <a:solidFill>
            <a:schemeClr val="bg1">
              <a:lumMod val="95000"/>
              <a:alpha val="80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noAutofit/>
          </a:bodyPr>
          <a:lstStyle/>
          <a:p>
            <a:r>
              <a:rPr lang="en-US" i="1" dirty="0">
                <a:solidFill>
                  <a:srgbClr val="2C895B"/>
                </a:solidFill>
                <a:latin typeface="Consolas" panose="020B0609020204030204" pitchFamily="49" charset="0"/>
                <a:cs typeface="Consolas" panose="020B0609020204030204" pitchFamily="49" charset="0"/>
              </a:rPr>
              <a:t>/* Assumes parameter is a terminated string */</a:t>
            </a:r>
          </a:p>
          <a:p>
            <a:r>
              <a:rPr lang="en-US" dirty="0">
                <a:solidFill>
                  <a:schemeClr val="tx1">
                    <a:lumMod val="50000"/>
                  </a:schemeClr>
                </a:solidFill>
                <a:latin typeface="Consolas" panose="020B0609020204030204" pitchFamily="49" charset="0"/>
                <a:cs typeface="Consolas" panose="020B0609020204030204" pitchFamily="49" charset="0"/>
              </a:rPr>
              <a:t>int </a:t>
            </a:r>
            <a:r>
              <a:rPr lang="en-US" dirty="0" err="1">
                <a:solidFill>
                  <a:schemeClr val="tx1">
                    <a:lumMod val="50000"/>
                  </a:schemeClr>
                </a:solidFill>
                <a:latin typeface="Consolas" panose="020B0609020204030204" pitchFamily="49" charset="0"/>
                <a:cs typeface="Consolas" panose="020B0609020204030204" pitchFamily="49" charset="0"/>
              </a:rPr>
              <a:t>strlen</a:t>
            </a:r>
            <a:r>
              <a:rPr lang="en-US" dirty="0">
                <a:solidFill>
                  <a:schemeClr val="tx1">
                    <a:lumMod val="50000"/>
                  </a:schemeClr>
                </a:solidFill>
                <a:latin typeface="Consolas" panose="020B0609020204030204" pitchFamily="49" charset="0"/>
                <a:cs typeface="Consolas" panose="020B0609020204030204" pitchFamily="49" charset="0"/>
              </a:rPr>
              <a:t>(char *s)</a:t>
            </a:r>
          </a:p>
          <a:p>
            <a:r>
              <a:rPr lang="en-US" dirty="0">
                <a:solidFill>
                  <a:schemeClr val="tx1">
                    <a:lumMod val="50000"/>
                  </a:schemeClr>
                </a:solidFill>
                <a:latin typeface="Consolas" panose="020B0609020204030204" pitchFamily="49" charset="0"/>
                <a:cs typeface="Consolas" panose="020B0609020204030204" pitchFamily="49" charset="0"/>
              </a:rPr>
              <a:t>{</a:t>
            </a:r>
          </a:p>
          <a:p>
            <a:r>
              <a:rPr lang="en-US" dirty="0">
                <a:solidFill>
                  <a:schemeClr val="tx1">
                    <a:lumMod val="50000"/>
                  </a:schemeClr>
                </a:solidFill>
                <a:latin typeface="Consolas" panose="020B0609020204030204" pitchFamily="49" charset="0"/>
                <a:cs typeface="Consolas" panose="020B0609020204030204" pitchFamily="49" charset="0"/>
              </a:rPr>
              <a:t>   char *p = s;</a:t>
            </a:r>
          </a:p>
          <a:p>
            <a:r>
              <a:rPr lang="en-US" dirty="0">
                <a:solidFill>
                  <a:schemeClr val="tx1">
                    <a:lumMod val="50000"/>
                  </a:schemeClr>
                </a:solidFill>
                <a:latin typeface="Consolas" panose="020B0609020204030204" pitchFamily="49" charset="0"/>
                <a:cs typeface="Consolas" panose="020B0609020204030204" pitchFamily="49" charset="0"/>
              </a:rPr>
              <a:t>   if (p == NULL)</a:t>
            </a:r>
          </a:p>
          <a:p>
            <a:r>
              <a:rPr lang="en-US" dirty="0">
                <a:solidFill>
                  <a:schemeClr val="tx1">
                    <a:lumMod val="50000"/>
                  </a:schemeClr>
                </a:solidFill>
                <a:latin typeface="Consolas" panose="020B0609020204030204" pitchFamily="49" charset="0"/>
                <a:cs typeface="Consolas" panose="020B0609020204030204" pitchFamily="49" charset="0"/>
              </a:rPr>
              <a:t>       return 0;</a:t>
            </a:r>
          </a:p>
          <a:p>
            <a:r>
              <a:rPr lang="en-US" dirty="0">
                <a:solidFill>
                  <a:schemeClr val="tx1">
                    <a:lumMod val="50000"/>
                  </a:schemeClr>
                </a:solidFill>
                <a:latin typeface="Consolas" panose="020B0609020204030204" pitchFamily="49" charset="0"/>
                <a:cs typeface="Consolas" panose="020B0609020204030204" pitchFamily="49" charset="0"/>
              </a:rPr>
              <a:t>   while (*p++) </a:t>
            </a:r>
          </a:p>
          <a:p>
            <a:r>
              <a:rPr lang="en-US" dirty="0">
                <a:solidFill>
                  <a:schemeClr val="tx1">
                    <a:lumMod val="50000"/>
                  </a:schemeClr>
                </a:solidFill>
                <a:latin typeface="Consolas" panose="020B0609020204030204" pitchFamily="49" charset="0"/>
                <a:cs typeface="Consolas" panose="020B0609020204030204" pitchFamily="49" charset="0"/>
              </a:rPr>
              <a:t>	;</a:t>
            </a:r>
          </a:p>
          <a:p>
            <a:r>
              <a:rPr lang="en-US" dirty="0">
                <a:solidFill>
                  <a:schemeClr val="tx1">
                    <a:lumMod val="50000"/>
                  </a:schemeClr>
                </a:solidFill>
                <a:latin typeface="Consolas" panose="020B0609020204030204" pitchFamily="49" charset="0"/>
                <a:cs typeface="Consolas" panose="020B0609020204030204" pitchFamily="49" charset="0"/>
              </a:rPr>
              <a:t>    return (p – s - 1);</a:t>
            </a:r>
          </a:p>
          <a:p>
            <a:r>
              <a:rPr lang="en-US" dirty="0">
                <a:solidFill>
                  <a:schemeClr val="tx1">
                    <a:lumMod val="50000"/>
                  </a:schemeClr>
                </a:solidFill>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8E1CF43C-6EC2-3BDE-1271-65791697931C}"/>
              </a:ext>
            </a:extLst>
          </p:cNvPr>
          <p:cNvSpPr txBox="1"/>
          <p:nvPr/>
        </p:nvSpPr>
        <p:spPr>
          <a:xfrm>
            <a:off x="5154606" y="4406195"/>
            <a:ext cx="2464136" cy="1200329"/>
          </a:xfrm>
          <a:prstGeom prst="rect">
            <a:avLst/>
          </a:prstGeom>
          <a:solidFill>
            <a:schemeClr val="accent4">
              <a:lumMod val="20000"/>
              <a:lumOff val="80000"/>
            </a:schemeClr>
          </a:solidFill>
          <a:ln>
            <a:solidFill>
              <a:schemeClr val="accent1"/>
            </a:solidFill>
          </a:ln>
        </p:spPr>
        <p:txBody>
          <a:bodyPr wrap="none" rtlCol="0">
            <a:spAutoFit/>
          </a:bodyPr>
          <a:lstStyle/>
          <a:p>
            <a:r>
              <a:rPr lang="en-US" dirty="0">
                <a:latin typeface="Consolas" panose="020B0609020204030204" pitchFamily="49" charset="0"/>
                <a:cs typeface="Consolas" panose="020B0609020204030204" pitchFamily="49" charset="0"/>
              </a:rPr>
              <a:t>same as:</a:t>
            </a:r>
          </a:p>
          <a:p>
            <a:r>
              <a:rPr lang="en-US" dirty="0">
                <a:latin typeface="Consolas" panose="020B0609020204030204" pitchFamily="49" charset="0"/>
                <a:cs typeface="Consolas" panose="020B0609020204030204" pitchFamily="49" charset="0"/>
              </a:rPr>
              <a:t>while (*p != '\0')</a:t>
            </a:r>
          </a:p>
          <a:p>
            <a:r>
              <a:rPr lang="en-US" dirty="0">
                <a:latin typeface="Consolas" panose="020B0609020204030204" pitchFamily="49" charset="0"/>
                <a:cs typeface="Consolas" panose="020B0609020204030204" pitchFamily="49" charset="0"/>
              </a:rPr>
              <a:t>    p = p + 1;</a:t>
            </a:r>
          </a:p>
          <a:p>
            <a:r>
              <a:rPr lang="en-US" dirty="0">
                <a:latin typeface="Consolas" panose="020B0609020204030204" pitchFamily="49" charset="0"/>
                <a:cs typeface="Consolas" panose="020B0609020204030204" pitchFamily="49" charset="0"/>
              </a:rPr>
              <a:t>return (p – s);</a:t>
            </a:r>
          </a:p>
        </p:txBody>
      </p:sp>
      <p:cxnSp>
        <p:nvCxnSpPr>
          <p:cNvPr id="7" name="Straight Arrow Connector 6">
            <a:extLst>
              <a:ext uri="{FF2B5EF4-FFF2-40B4-BE49-F238E27FC236}">
                <a16:creationId xmlns:a16="http://schemas.microsoft.com/office/drawing/2014/main" id="{34EEC89C-A8AB-7AF4-168F-AD26B235199E}"/>
              </a:ext>
            </a:extLst>
          </p:cNvPr>
          <p:cNvCxnSpPr>
            <a:cxnSpLocks/>
            <a:stCxn id="6" idx="1"/>
          </p:cNvCxnSpPr>
          <p:nvPr/>
        </p:nvCxnSpPr>
        <p:spPr>
          <a:xfrm flipH="1">
            <a:off x="3533503" y="5006360"/>
            <a:ext cx="1621103" cy="80661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66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P spid="30" grpId="0"/>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1D910-21A8-9542-BE61-9816F6BD65D7}"/>
              </a:ext>
            </a:extLst>
          </p:cNvPr>
          <p:cNvSpPr>
            <a:spLocks noGrp="1"/>
          </p:cNvSpPr>
          <p:nvPr>
            <p:ph type="title"/>
          </p:nvPr>
        </p:nvSpPr>
        <p:spPr>
          <a:xfrm>
            <a:off x="468991" y="81831"/>
            <a:ext cx="11139645" cy="425130"/>
          </a:xfrm>
        </p:spPr>
        <p:txBody>
          <a:bodyPr/>
          <a:lstStyle/>
          <a:p>
            <a:r>
              <a:rPr lang="en-US" dirty="0"/>
              <a:t>Array of Pointers: main() : </a:t>
            </a:r>
            <a:r>
              <a:rPr lang="en-US" dirty="0" err="1"/>
              <a:t>argc</a:t>
            </a:r>
            <a:r>
              <a:rPr lang="en-US" dirty="0"/>
              <a:t>, </a:t>
            </a:r>
            <a:r>
              <a:rPr lang="en-US" dirty="0" err="1"/>
              <a:t>argv</a:t>
            </a:r>
            <a:r>
              <a:rPr lang="en-US" dirty="0"/>
              <a:t> Character Address</a:t>
            </a:r>
          </a:p>
        </p:txBody>
      </p:sp>
      <p:sp>
        <p:nvSpPr>
          <p:cNvPr id="96" name="TextBox 95">
            <a:extLst>
              <a:ext uri="{FF2B5EF4-FFF2-40B4-BE49-F238E27FC236}">
                <a16:creationId xmlns:a16="http://schemas.microsoft.com/office/drawing/2014/main" id="{30C64616-041F-364C-B33B-2E1CDEA6BE84}"/>
              </a:ext>
            </a:extLst>
          </p:cNvPr>
          <p:cNvSpPr txBox="1"/>
          <p:nvPr/>
        </p:nvSpPr>
        <p:spPr>
          <a:xfrm>
            <a:off x="11927778" y="6488668"/>
            <a:ext cx="300082" cy="369332"/>
          </a:xfrm>
          <a:prstGeom prst="rect">
            <a:avLst/>
          </a:prstGeom>
          <a:noFill/>
        </p:spPr>
        <p:txBody>
          <a:bodyPr wrap="none" rtlCol="0">
            <a:spAutoFit/>
          </a:bodyPr>
          <a:lstStyle/>
          <a:p>
            <a:r>
              <a:rPr lang="en-US" dirty="0">
                <a:solidFill>
                  <a:srgbClr val="FF0000"/>
                </a:solidFill>
              </a:rPr>
              <a:t>x</a:t>
            </a:r>
          </a:p>
        </p:txBody>
      </p:sp>
      <p:sp>
        <p:nvSpPr>
          <p:cNvPr id="17" name="TextBox 16">
            <a:extLst>
              <a:ext uri="{FF2B5EF4-FFF2-40B4-BE49-F238E27FC236}">
                <a16:creationId xmlns:a16="http://schemas.microsoft.com/office/drawing/2014/main" id="{D0C3B8B2-744D-F3AB-9B38-265392DAB38A}"/>
              </a:ext>
            </a:extLst>
          </p:cNvPr>
          <p:cNvSpPr txBox="1"/>
          <p:nvPr/>
        </p:nvSpPr>
        <p:spPr>
          <a:xfrm>
            <a:off x="1640412" y="2888631"/>
            <a:ext cx="893386" cy="338554"/>
          </a:xfrm>
          <a:prstGeom prst="rect">
            <a:avLst/>
          </a:prstGeom>
          <a:noFill/>
          <a:ln w="28575">
            <a:noFill/>
          </a:ln>
        </p:spPr>
        <p:txBody>
          <a:bodyPr wrap="square" rtlCol="0">
            <a:spAutoFit/>
          </a:bodyPr>
          <a:lstStyle/>
          <a:p>
            <a:r>
              <a:rPr lang="en-US" sz="1600" dirty="0"/>
              <a:t>argv+0</a:t>
            </a:r>
          </a:p>
        </p:txBody>
      </p:sp>
      <p:sp>
        <p:nvSpPr>
          <p:cNvPr id="23" name="TextBox 22">
            <a:extLst>
              <a:ext uri="{FF2B5EF4-FFF2-40B4-BE49-F238E27FC236}">
                <a16:creationId xmlns:a16="http://schemas.microsoft.com/office/drawing/2014/main" id="{4933F72D-BABF-2278-F9C7-1571B3A38264}"/>
              </a:ext>
            </a:extLst>
          </p:cNvPr>
          <p:cNvSpPr txBox="1"/>
          <p:nvPr/>
        </p:nvSpPr>
        <p:spPr>
          <a:xfrm>
            <a:off x="1643449" y="2547091"/>
            <a:ext cx="893386" cy="338554"/>
          </a:xfrm>
          <a:prstGeom prst="rect">
            <a:avLst/>
          </a:prstGeom>
          <a:noFill/>
          <a:ln w="28575">
            <a:noFill/>
          </a:ln>
        </p:spPr>
        <p:txBody>
          <a:bodyPr wrap="square" rtlCol="0">
            <a:spAutoFit/>
          </a:bodyPr>
          <a:lstStyle/>
          <a:p>
            <a:r>
              <a:rPr lang="en-US" sz="1600" dirty="0"/>
              <a:t>argv+1</a:t>
            </a:r>
          </a:p>
        </p:txBody>
      </p:sp>
      <p:sp>
        <p:nvSpPr>
          <p:cNvPr id="29" name="Rectangle 28">
            <a:extLst>
              <a:ext uri="{FF2B5EF4-FFF2-40B4-BE49-F238E27FC236}">
                <a16:creationId xmlns:a16="http://schemas.microsoft.com/office/drawing/2014/main" id="{BAEACFA6-0C5C-FA6D-5B41-6ABF0A0279D1}"/>
              </a:ext>
            </a:extLst>
          </p:cNvPr>
          <p:cNvSpPr/>
          <p:nvPr/>
        </p:nvSpPr>
        <p:spPr>
          <a:xfrm>
            <a:off x="2524089" y="2547092"/>
            <a:ext cx="843853"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F0B292FC-C979-4736-5BDE-3A3F2945F10A}"/>
              </a:ext>
            </a:extLst>
          </p:cNvPr>
          <p:cNvSpPr txBox="1"/>
          <p:nvPr/>
        </p:nvSpPr>
        <p:spPr>
          <a:xfrm>
            <a:off x="1618991" y="2210642"/>
            <a:ext cx="893386" cy="338554"/>
          </a:xfrm>
          <a:prstGeom prst="rect">
            <a:avLst/>
          </a:prstGeom>
          <a:noFill/>
          <a:ln w="28575">
            <a:noFill/>
          </a:ln>
        </p:spPr>
        <p:txBody>
          <a:bodyPr wrap="square" rtlCol="0">
            <a:spAutoFit/>
          </a:bodyPr>
          <a:lstStyle/>
          <a:p>
            <a:r>
              <a:rPr lang="en-US" sz="1600" dirty="0"/>
              <a:t>argv+2</a:t>
            </a:r>
          </a:p>
        </p:txBody>
      </p:sp>
      <p:sp>
        <p:nvSpPr>
          <p:cNvPr id="32" name="Rectangle 31">
            <a:extLst>
              <a:ext uri="{FF2B5EF4-FFF2-40B4-BE49-F238E27FC236}">
                <a16:creationId xmlns:a16="http://schemas.microsoft.com/office/drawing/2014/main" id="{92C180CA-5A2F-49EE-68E0-C4AC71F36761}"/>
              </a:ext>
            </a:extLst>
          </p:cNvPr>
          <p:cNvSpPr/>
          <p:nvPr/>
        </p:nvSpPr>
        <p:spPr>
          <a:xfrm>
            <a:off x="2523214" y="2902986"/>
            <a:ext cx="843853"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5BD4058-C3D0-8A9F-0542-A08EA6EBECAB}"/>
              </a:ext>
            </a:extLst>
          </p:cNvPr>
          <p:cNvSpPr txBox="1"/>
          <p:nvPr/>
        </p:nvSpPr>
        <p:spPr>
          <a:xfrm>
            <a:off x="1684681" y="4906234"/>
            <a:ext cx="678393" cy="338554"/>
          </a:xfrm>
          <a:prstGeom prst="rect">
            <a:avLst/>
          </a:prstGeom>
          <a:solidFill>
            <a:schemeClr val="bg1">
              <a:lumMod val="95000"/>
            </a:schemeClr>
          </a:solidFill>
          <a:ln w="28575">
            <a:solidFill>
              <a:srgbClr val="0070C0"/>
            </a:solidFill>
          </a:ln>
        </p:spPr>
        <p:txBody>
          <a:bodyPr wrap="square" rtlCol="0">
            <a:spAutoFit/>
          </a:bodyPr>
          <a:lstStyle/>
          <a:p>
            <a:r>
              <a:rPr lang="en-US" sz="1600" dirty="0" err="1"/>
              <a:t>argc</a:t>
            </a:r>
            <a:endParaRPr lang="en-US" sz="1600" dirty="0"/>
          </a:p>
        </p:txBody>
      </p:sp>
      <p:sp>
        <p:nvSpPr>
          <p:cNvPr id="36" name="Rectangle 35">
            <a:extLst>
              <a:ext uri="{FF2B5EF4-FFF2-40B4-BE49-F238E27FC236}">
                <a16:creationId xmlns:a16="http://schemas.microsoft.com/office/drawing/2014/main" id="{26FC3561-7788-E5D7-1240-3D3E583A72BD}"/>
              </a:ext>
            </a:extLst>
          </p:cNvPr>
          <p:cNvSpPr/>
          <p:nvPr/>
        </p:nvSpPr>
        <p:spPr>
          <a:xfrm>
            <a:off x="2363074" y="4901021"/>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2</a:t>
            </a:r>
          </a:p>
        </p:txBody>
      </p:sp>
      <p:sp>
        <p:nvSpPr>
          <p:cNvPr id="38" name="TextBox 37">
            <a:extLst>
              <a:ext uri="{FF2B5EF4-FFF2-40B4-BE49-F238E27FC236}">
                <a16:creationId xmlns:a16="http://schemas.microsoft.com/office/drawing/2014/main" id="{47785A7D-9AFF-427E-7B6A-3A0788FECB7A}"/>
              </a:ext>
            </a:extLst>
          </p:cNvPr>
          <p:cNvSpPr txBox="1"/>
          <p:nvPr/>
        </p:nvSpPr>
        <p:spPr>
          <a:xfrm>
            <a:off x="1684681" y="4444518"/>
            <a:ext cx="678393" cy="338554"/>
          </a:xfrm>
          <a:prstGeom prst="rect">
            <a:avLst/>
          </a:prstGeom>
          <a:solidFill>
            <a:schemeClr val="bg1">
              <a:lumMod val="95000"/>
            </a:schemeClr>
          </a:solidFill>
          <a:ln w="28575">
            <a:solidFill>
              <a:srgbClr val="0070C0"/>
            </a:solidFill>
          </a:ln>
        </p:spPr>
        <p:txBody>
          <a:bodyPr wrap="square" rtlCol="0">
            <a:spAutoFit/>
          </a:bodyPr>
          <a:lstStyle/>
          <a:p>
            <a:r>
              <a:rPr lang="en-US" sz="1600" dirty="0" err="1"/>
              <a:t>argv</a:t>
            </a:r>
            <a:endParaRPr lang="en-US" sz="1600" dirty="0"/>
          </a:p>
        </p:txBody>
      </p:sp>
      <p:sp>
        <p:nvSpPr>
          <p:cNvPr id="40" name="Rectangle 39">
            <a:extLst>
              <a:ext uri="{FF2B5EF4-FFF2-40B4-BE49-F238E27FC236}">
                <a16:creationId xmlns:a16="http://schemas.microsoft.com/office/drawing/2014/main" id="{23EDB4C0-FEB5-90EC-77F4-3194CA828552}"/>
              </a:ext>
            </a:extLst>
          </p:cNvPr>
          <p:cNvSpPr/>
          <p:nvPr/>
        </p:nvSpPr>
        <p:spPr>
          <a:xfrm>
            <a:off x="2363074" y="4439305"/>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41" name="TextBox 40">
            <a:extLst>
              <a:ext uri="{FF2B5EF4-FFF2-40B4-BE49-F238E27FC236}">
                <a16:creationId xmlns:a16="http://schemas.microsoft.com/office/drawing/2014/main" id="{27A1B778-1699-6996-F4E0-450510D944DA}"/>
              </a:ext>
            </a:extLst>
          </p:cNvPr>
          <p:cNvSpPr txBox="1"/>
          <p:nvPr/>
        </p:nvSpPr>
        <p:spPr>
          <a:xfrm>
            <a:off x="4987550" y="1589410"/>
            <a:ext cx="3345788" cy="1015663"/>
          </a:xfrm>
          <a:prstGeom prst="rect">
            <a:avLst/>
          </a:prstGeom>
          <a:solidFill>
            <a:schemeClr val="accent4">
              <a:lumMod val="20000"/>
              <a:lumOff val="80000"/>
            </a:schemeClr>
          </a:solidFill>
          <a:ln>
            <a:solidFill>
              <a:schemeClr val="accent1"/>
            </a:solidFill>
          </a:ln>
        </p:spPr>
        <p:txBody>
          <a:bodyPr wrap="none" rtlCol="0">
            <a:spAutoFit/>
          </a:bodyPr>
          <a:lstStyle/>
          <a:p>
            <a:r>
              <a:rPr lang="en-US" sz="2000" dirty="0">
                <a:solidFill>
                  <a:schemeClr val="accent1"/>
                </a:solidFill>
              </a:rPr>
              <a:t>.% ./extract –c3</a:t>
            </a:r>
          </a:p>
          <a:p>
            <a:r>
              <a:rPr lang="en-US" sz="2000" dirty="0">
                <a:solidFill>
                  <a:schemeClr val="accent1"/>
                </a:solidFill>
              </a:rPr>
              <a:t>(no space between c and 3)</a:t>
            </a:r>
          </a:p>
          <a:p>
            <a:r>
              <a:rPr lang="en-US" sz="2000" dirty="0">
                <a:solidFill>
                  <a:srgbClr val="FF0000"/>
                </a:solidFill>
              </a:rPr>
              <a:t>These are the addresses</a:t>
            </a:r>
          </a:p>
        </p:txBody>
      </p:sp>
      <p:sp>
        <p:nvSpPr>
          <p:cNvPr id="45" name="Rectangle 44">
            <a:extLst>
              <a:ext uri="{FF2B5EF4-FFF2-40B4-BE49-F238E27FC236}">
                <a16:creationId xmlns:a16="http://schemas.microsoft.com/office/drawing/2014/main" id="{C73380EC-3554-2F70-CFD2-CE9E4ED33CAB}"/>
              </a:ext>
            </a:extLst>
          </p:cNvPr>
          <p:cNvSpPr/>
          <p:nvPr/>
        </p:nvSpPr>
        <p:spPr>
          <a:xfrm>
            <a:off x="2517930" y="2154542"/>
            <a:ext cx="843853" cy="357729"/>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NULL</a:t>
            </a:r>
          </a:p>
        </p:txBody>
      </p:sp>
      <p:cxnSp>
        <p:nvCxnSpPr>
          <p:cNvPr id="46" name="Straight Arrow Connector 45">
            <a:extLst>
              <a:ext uri="{FF2B5EF4-FFF2-40B4-BE49-F238E27FC236}">
                <a16:creationId xmlns:a16="http://schemas.microsoft.com/office/drawing/2014/main" id="{40DA7DE6-D29F-7634-52B8-9DE0D8F9A992}"/>
              </a:ext>
            </a:extLst>
          </p:cNvPr>
          <p:cNvCxnSpPr>
            <a:cxnSpLocks/>
          </p:cNvCxnSpPr>
          <p:nvPr/>
        </p:nvCxnSpPr>
        <p:spPr>
          <a:xfrm flipV="1">
            <a:off x="2603311" y="3252348"/>
            <a:ext cx="0" cy="1402295"/>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3FAAC15-464D-9CED-D2F0-9E02F1497376}"/>
              </a:ext>
            </a:extLst>
          </p:cNvPr>
          <p:cNvCxnSpPr>
            <a:cxnSpLocks/>
          </p:cNvCxnSpPr>
          <p:nvPr/>
        </p:nvCxnSpPr>
        <p:spPr>
          <a:xfrm>
            <a:off x="3158538" y="3144314"/>
            <a:ext cx="1904039" cy="1843266"/>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F5EDBA1-0C56-A1B3-8F67-4A7A0022E77C}"/>
              </a:ext>
            </a:extLst>
          </p:cNvPr>
          <p:cNvCxnSpPr>
            <a:cxnSpLocks/>
          </p:cNvCxnSpPr>
          <p:nvPr/>
        </p:nvCxnSpPr>
        <p:spPr>
          <a:xfrm>
            <a:off x="3193955" y="2720613"/>
            <a:ext cx="2416102" cy="1054891"/>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D73FA7D4-B522-0451-0CEE-5D620ADC87D9}"/>
              </a:ext>
            </a:extLst>
          </p:cNvPr>
          <p:cNvSpPr/>
          <p:nvPr/>
        </p:nvSpPr>
        <p:spPr>
          <a:xfrm>
            <a:off x="5062577" y="4990661"/>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a:t>
            </a:r>
          </a:p>
        </p:txBody>
      </p:sp>
      <p:sp>
        <p:nvSpPr>
          <p:cNvPr id="55" name="Rectangle 54">
            <a:extLst>
              <a:ext uri="{FF2B5EF4-FFF2-40B4-BE49-F238E27FC236}">
                <a16:creationId xmlns:a16="http://schemas.microsoft.com/office/drawing/2014/main" id="{8768C6F2-3F57-F459-A541-47657CE9D976}"/>
              </a:ext>
            </a:extLst>
          </p:cNvPr>
          <p:cNvSpPr/>
          <p:nvPr/>
        </p:nvSpPr>
        <p:spPr>
          <a:xfrm>
            <a:off x="5428797" y="4990661"/>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a:t>
            </a:r>
          </a:p>
        </p:txBody>
      </p:sp>
      <p:sp>
        <p:nvSpPr>
          <p:cNvPr id="57" name="Rectangle 56">
            <a:extLst>
              <a:ext uri="{FF2B5EF4-FFF2-40B4-BE49-F238E27FC236}">
                <a16:creationId xmlns:a16="http://schemas.microsoft.com/office/drawing/2014/main" id="{09AA615A-C2CF-3585-C53E-FDD046C21A36}"/>
              </a:ext>
            </a:extLst>
          </p:cNvPr>
          <p:cNvSpPr/>
          <p:nvPr/>
        </p:nvSpPr>
        <p:spPr>
          <a:xfrm>
            <a:off x="5817573" y="4987580"/>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e</a:t>
            </a:r>
          </a:p>
        </p:txBody>
      </p:sp>
      <p:sp>
        <p:nvSpPr>
          <p:cNvPr id="58" name="Rectangle 57">
            <a:extLst>
              <a:ext uri="{FF2B5EF4-FFF2-40B4-BE49-F238E27FC236}">
                <a16:creationId xmlns:a16="http://schemas.microsoft.com/office/drawing/2014/main" id="{A4A28BA0-A5F0-DECE-7AF8-1FE35EAF75D4}"/>
              </a:ext>
            </a:extLst>
          </p:cNvPr>
          <p:cNvSpPr/>
          <p:nvPr/>
        </p:nvSpPr>
        <p:spPr>
          <a:xfrm>
            <a:off x="6206349" y="4987580"/>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x</a:t>
            </a:r>
          </a:p>
        </p:txBody>
      </p:sp>
      <p:sp>
        <p:nvSpPr>
          <p:cNvPr id="59" name="Rectangle 58">
            <a:extLst>
              <a:ext uri="{FF2B5EF4-FFF2-40B4-BE49-F238E27FC236}">
                <a16:creationId xmlns:a16="http://schemas.microsoft.com/office/drawing/2014/main" id="{96687588-D4A2-39E8-12DA-BD4DE6A00A48}"/>
              </a:ext>
            </a:extLst>
          </p:cNvPr>
          <p:cNvSpPr/>
          <p:nvPr/>
        </p:nvSpPr>
        <p:spPr>
          <a:xfrm>
            <a:off x="6595125" y="4987580"/>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t</a:t>
            </a:r>
          </a:p>
        </p:txBody>
      </p:sp>
      <p:sp>
        <p:nvSpPr>
          <p:cNvPr id="60" name="Rectangle 59">
            <a:extLst>
              <a:ext uri="{FF2B5EF4-FFF2-40B4-BE49-F238E27FC236}">
                <a16:creationId xmlns:a16="http://schemas.microsoft.com/office/drawing/2014/main" id="{3940C1FA-5947-9752-8B13-9C6D754C1538}"/>
              </a:ext>
            </a:extLst>
          </p:cNvPr>
          <p:cNvSpPr/>
          <p:nvPr/>
        </p:nvSpPr>
        <p:spPr>
          <a:xfrm>
            <a:off x="6983901" y="4987580"/>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r</a:t>
            </a:r>
          </a:p>
        </p:txBody>
      </p:sp>
      <p:sp>
        <p:nvSpPr>
          <p:cNvPr id="61" name="Rectangle 60">
            <a:extLst>
              <a:ext uri="{FF2B5EF4-FFF2-40B4-BE49-F238E27FC236}">
                <a16:creationId xmlns:a16="http://schemas.microsoft.com/office/drawing/2014/main" id="{C29A0257-F356-7002-E8FA-11EFBE33807A}"/>
              </a:ext>
            </a:extLst>
          </p:cNvPr>
          <p:cNvSpPr/>
          <p:nvPr/>
        </p:nvSpPr>
        <p:spPr>
          <a:xfrm>
            <a:off x="7372677" y="4987580"/>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a</a:t>
            </a:r>
          </a:p>
        </p:txBody>
      </p:sp>
      <p:sp>
        <p:nvSpPr>
          <p:cNvPr id="62" name="Rectangle 61">
            <a:extLst>
              <a:ext uri="{FF2B5EF4-FFF2-40B4-BE49-F238E27FC236}">
                <a16:creationId xmlns:a16="http://schemas.microsoft.com/office/drawing/2014/main" id="{3E4AD597-8A06-8CA2-AD52-359E3A8ECC44}"/>
              </a:ext>
            </a:extLst>
          </p:cNvPr>
          <p:cNvSpPr/>
          <p:nvPr/>
        </p:nvSpPr>
        <p:spPr>
          <a:xfrm>
            <a:off x="7761453" y="4987580"/>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c</a:t>
            </a:r>
          </a:p>
        </p:txBody>
      </p:sp>
      <p:sp>
        <p:nvSpPr>
          <p:cNvPr id="63" name="Rectangle 62">
            <a:extLst>
              <a:ext uri="{FF2B5EF4-FFF2-40B4-BE49-F238E27FC236}">
                <a16:creationId xmlns:a16="http://schemas.microsoft.com/office/drawing/2014/main" id="{FADAC273-F88D-991F-B1CB-81E8EDE81228}"/>
              </a:ext>
            </a:extLst>
          </p:cNvPr>
          <p:cNvSpPr/>
          <p:nvPr/>
        </p:nvSpPr>
        <p:spPr>
          <a:xfrm>
            <a:off x="8142710" y="4987580"/>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t</a:t>
            </a:r>
          </a:p>
        </p:txBody>
      </p:sp>
      <p:sp>
        <p:nvSpPr>
          <p:cNvPr id="64" name="Rectangle 63">
            <a:extLst>
              <a:ext uri="{FF2B5EF4-FFF2-40B4-BE49-F238E27FC236}">
                <a16:creationId xmlns:a16="http://schemas.microsoft.com/office/drawing/2014/main" id="{59FF3486-3452-E268-1C29-0732E9D7A414}"/>
              </a:ext>
            </a:extLst>
          </p:cNvPr>
          <p:cNvSpPr/>
          <p:nvPr/>
        </p:nvSpPr>
        <p:spPr>
          <a:xfrm>
            <a:off x="8521923" y="4987580"/>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p>
        </p:txBody>
      </p:sp>
      <p:sp>
        <p:nvSpPr>
          <p:cNvPr id="65" name="Rectangle 64">
            <a:extLst>
              <a:ext uri="{FF2B5EF4-FFF2-40B4-BE49-F238E27FC236}">
                <a16:creationId xmlns:a16="http://schemas.microsoft.com/office/drawing/2014/main" id="{419EE4D9-DDEA-3546-0FC7-DE3C6328F772}"/>
              </a:ext>
            </a:extLst>
          </p:cNvPr>
          <p:cNvSpPr/>
          <p:nvPr/>
        </p:nvSpPr>
        <p:spPr>
          <a:xfrm>
            <a:off x="5610057" y="3729142"/>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a:t>
            </a:r>
          </a:p>
        </p:txBody>
      </p:sp>
      <p:sp>
        <p:nvSpPr>
          <p:cNvPr id="66" name="Rectangle 65">
            <a:extLst>
              <a:ext uri="{FF2B5EF4-FFF2-40B4-BE49-F238E27FC236}">
                <a16:creationId xmlns:a16="http://schemas.microsoft.com/office/drawing/2014/main" id="{DED64079-C7A4-FB82-30B9-8AC880E4CC35}"/>
              </a:ext>
            </a:extLst>
          </p:cNvPr>
          <p:cNvSpPr/>
          <p:nvPr/>
        </p:nvSpPr>
        <p:spPr>
          <a:xfrm>
            <a:off x="5991314" y="3729142"/>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c</a:t>
            </a:r>
          </a:p>
        </p:txBody>
      </p:sp>
      <p:sp>
        <p:nvSpPr>
          <p:cNvPr id="67" name="Rectangle 66">
            <a:extLst>
              <a:ext uri="{FF2B5EF4-FFF2-40B4-BE49-F238E27FC236}">
                <a16:creationId xmlns:a16="http://schemas.microsoft.com/office/drawing/2014/main" id="{7465FFAB-5B19-0A3A-98D7-58AD0FD9A0D6}"/>
              </a:ext>
            </a:extLst>
          </p:cNvPr>
          <p:cNvSpPr/>
          <p:nvPr/>
        </p:nvSpPr>
        <p:spPr>
          <a:xfrm>
            <a:off x="6773015" y="3729142"/>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p>
        </p:txBody>
      </p:sp>
      <p:sp>
        <p:nvSpPr>
          <p:cNvPr id="68" name="Rectangle 67">
            <a:extLst>
              <a:ext uri="{FF2B5EF4-FFF2-40B4-BE49-F238E27FC236}">
                <a16:creationId xmlns:a16="http://schemas.microsoft.com/office/drawing/2014/main" id="{98279EB2-38C3-40C1-588B-0EE0CEB1482F}"/>
              </a:ext>
            </a:extLst>
          </p:cNvPr>
          <p:cNvSpPr/>
          <p:nvPr/>
        </p:nvSpPr>
        <p:spPr>
          <a:xfrm>
            <a:off x="6382164" y="3744948"/>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3</a:t>
            </a:r>
          </a:p>
        </p:txBody>
      </p:sp>
      <p:grpSp>
        <p:nvGrpSpPr>
          <p:cNvPr id="70" name="Group 69">
            <a:extLst>
              <a:ext uri="{FF2B5EF4-FFF2-40B4-BE49-F238E27FC236}">
                <a16:creationId xmlns:a16="http://schemas.microsoft.com/office/drawing/2014/main" id="{070E0E84-EF91-79E9-D3CA-AA09ACBED7A1}"/>
              </a:ext>
            </a:extLst>
          </p:cNvPr>
          <p:cNvGrpSpPr/>
          <p:nvPr/>
        </p:nvGrpSpPr>
        <p:grpSpPr>
          <a:xfrm>
            <a:off x="4155832" y="3008352"/>
            <a:ext cx="4342636" cy="2068323"/>
            <a:chOff x="1813397" y="1787692"/>
            <a:chExt cx="4342636" cy="2068323"/>
          </a:xfrm>
        </p:grpSpPr>
        <p:sp>
          <p:nvSpPr>
            <p:cNvPr id="71" name="TextBox 70">
              <a:extLst>
                <a:ext uri="{FF2B5EF4-FFF2-40B4-BE49-F238E27FC236}">
                  <a16:creationId xmlns:a16="http://schemas.microsoft.com/office/drawing/2014/main" id="{26980C67-31F5-18B5-2EE5-8EEE27C94D3C}"/>
                </a:ext>
              </a:extLst>
            </p:cNvPr>
            <p:cNvSpPr txBox="1"/>
            <p:nvPr/>
          </p:nvSpPr>
          <p:spPr>
            <a:xfrm>
              <a:off x="4831631" y="3044963"/>
              <a:ext cx="1324402" cy="369332"/>
            </a:xfrm>
            <a:prstGeom prst="rect">
              <a:avLst/>
            </a:prstGeom>
            <a:noFill/>
          </p:spPr>
          <p:txBody>
            <a:bodyPr wrap="none" rtlCol="0">
              <a:spAutoFit/>
            </a:bodyPr>
            <a:lstStyle/>
            <a:p>
              <a:r>
                <a:rPr lang="en-US" sz="1800" dirty="0">
                  <a:solidFill>
                    <a:srgbClr val="2C895B"/>
                  </a:solidFill>
                  <a:latin typeface="Consolas" panose="020B0609020204030204" pitchFamily="49" charset="0"/>
                  <a:cs typeface="Consolas" panose="020B0609020204030204" pitchFamily="49" charset="0"/>
                </a:rPr>
                <a:t>*</a:t>
              </a:r>
              <a:r>
                <a:rPr lang="en-US" sz="1800" dirty="0" err="1">
                  <a:solidFill>
                    <a:srgbClr val="2C895B"/>
                  </a:solidFill>
                  <a:latin typeface="Consolas" panose="020B0609020204030204" pitchFamily="49" charset="0"/>
                  <a:cs typeface="Consolas" panose="020B0609020204030204" pitchFamily="49" charset="0"/>
                </a:rPr>
                <a:t>argv</a:t>
              </a:r>
              <a:r>
                <a:rPr lang="en-US" dirty="0">
                  <a:solidFill>
                    <a:srgbClr val="2C895B"/>
                  </a:solidFill>
                  <a:latin typeface="Consolas" panose="020B0609020204030204" pitchFamily="49" charset="0"/>
                  <a:cs typeface="Consolas" panose="020B0609020204030204" pitchFamily="49" charset="0"/>
                </a:rPr>
                <a:t> + </a:t>
              </a:r>
              <a:r>
                <a:rPr lang="en-US" sz="1800" dirty="0">
                  <a:solidFill>
                    <a:srgbClr val="2C895B"/>
                  </a:solidFill>
                  <a:latin typeface="Consolas" panose="020B0609020204030204" pitchFamily="49" charset="0"/>
                  <a:cs typeface="Consolas" panose="020B0609020204030204" pitchFamily="49" charset="0"/>
                </a:rPr>
                <a:t>8</a:t>
              </a:r>
              <a:endParaRPr lang="en-US" dirty="0"/>
            </a:p>
          </p:txBody>
        </p:sp>
        <p:sp>
          <p:nvSpPr>
            <p:cNvPr id="72" name="TextBox 71">
              <a:extLst>
                <a:ext uri="{FF2B5EF4-FFF2-40B4-BE49-F238E27FC236}">
                  <a16:creationId xmlns:a16="http://schemas.microsoft.com/office/drawing/2014/main" id="{4EAAEB0C-82C5-8CB0-CBF8-BC2E4CF177CA}"/>
                </a:ext>
              </a:extLst>
            </p:cNvPr>
            <p:cNvSpPr txBox="1"/>
            <p:nvPr/>
          </p:nvSpPr>
          <p:spPr>
            <a:xfrm rot="2713494">
              <a:off x="963901" y="2637188"/>
              <a:ext cx="2068323" cy="369332"/>
            </a:xfrm>
            <a:prstGeom prst="rect">
              <a:avLst/>
            </a:prstGeom>
            <a:noFill/>
          </p:spPr>
          <p:txBody>
            <a:bodyPr wrap="none" rtlCol="0">
              <a:spAutoFit/>
            </a:bodyPr>
            <a:lstStyle/>
            <a:p>
              <a:r>
                <a:rPr lang="en-US" sz="1800" dirty="0">
                  <a:solidFill>
                    <a:srgbClr val="2C895B"/>
                  </a:solidFill>
                  <a:latin typeface="Consolas" panose="020B0609020204030204" pitchFamily="49" charset="0"/>
                  <a:cs typeface="Consolas" panose="020B0609020204030204" pitchFamily="49" charset="0"/>
                </a:rPr>
                <a:t>*</a:t>
              </a:r>
              <a:r>
                <a:rPr lang="en-US" sz="1800" dirty="0" err="1">
                  <a:solidFill>
                    <a:srgbClr val="2C895B"/>
                  </a:solidFill>
                  <a:latin typeface="Calibri" panose="020F0502020204030204" pitchFamily="34" charset="0"/>
                  <a:cs typeface="Calibri" panose="020F0502020204030204" pitchFamily="34" charset="0"/>
                </a:rPr>
                <a:t>argv</a:t>
              </a:r>
              <a:r>
                <a:rPr lang="en-US" sz="1800" dirty="0">
                  <a:solidFill>
                    <a:srgbClr val="2C895B"/>
                  </a:solidFill>
                  <a:latin typeface="Calibri" panose="020F0502020204030204" pitchFamily="34" charset="0"/>
                  <a:cs typeface="Calibri" panose="020F0502020204030204" pitchFamily="34" charset="0"/>
                </a:rPr>
                <a:t> or *(</a:t>
              </a:r>
              <a:r>
                <a:rPr lang="en-US" sz="1800" dirty="0" err="1">
                  <a:solidFill>
                    <a:srgbClr val="2C895B"/>
                  </a:solidFill>
                  <a:latin typeface="Calibri" panose="020F0502020204030204" pitchFamily="34" charset="0"/>
                  <a:cs typeface="Calibri" panose="020F0502020204030204" pitchFamily="34" charset="0"/>
                </a:rPr>
                <a:t>argv</a:t>
              </a:r>
              <a:r>
                <a:rPr lang="en-US" sz="1800" dirty="0">
                  <a:solidFill>
                    <a:srgbClr val="2C895B"/>
                  </a:solidFill>
                  <a:latin typeface="Calibri" panose="020F0502020204030204" pitchFamily="34" charset="0"/>
                  <a:cs typeface="Calibri" panose="020F0502020204030204" pitchFamily="34" charset="0"/>
                </a:rPr>
                <a:t> + 0) </a:t>
              </a:r>
              <a:endParaRPr lang="en-US" dirty="0">
                <a:latin typeface="Calibri" panose="020F0502020204030204" pitchFamily="34" charset="0"/>
                <a:cs typeface="Calibri" panose="020F0502020204030204" pitchFamily="34" charset="0"/>
              </a:endParaRPr>
            </a:p>
          </p:txBody>
        </p:sp>
        <p:cxnSp>
          <p:nvCxnSpPr>
            <p:cNvPr id="74" name="Straight Arrow Connector 73">
              <a:extLst>
                <a:ext uri="{FF2B5EF4-FFF2-40B4-BE49-F238E27FC236}">
                  <a16:creationId xmlns:a16="http://schemas.microsoft.com/office/drawing/2014/main" id="{37EB351A-90DF-E989-8FAE-EFABC3A38847}"/>
                </a:ext>
              </a:extLst>
            </p:cNvPr>
            <p:cNvCxnSpPr>
              <a:cxnSpLocks/>
            </p:cNvCxnSpPr>
            <p:nvPr/>
          </p:nvCxnSpPr>
          <p:spPr>
            <a:xfrm>
              <a:off x="5844439" y="3370753"/>
              <a:ext cx="146464" cy="383318"/>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984FFD60-88BA-3F23-7AE8-762DCAA4742D}"/>
              </a:ext>
            </a:extLst>
          </p:cNvPr>
          <p:cNvGrpSpPr/>
          <p:nvPr/>
        </p:nvGrpSpPr>
        <p:grpSpPr>
          <a:xfrm>
            <a:off x="6181943" y="3068009"/>
            <a:ext cx="2084225" cy="676939"/>
            <a:chOff x="3315674" y="4403400"/>
            <a:chExt cx="2084225" cy="676939"/>
          </a:xfrm>
        </p:grpSpPr>
        <p:sp>
          <p:nvSpPr>
            <p:cNvPr id="79" name="TextBox 78">
              <a:extLst>
                <a:ext uri="{FF2B5EF4-FFF2-40B4-BE49-F238E27FC236}">
                  <a16:creationId xmlns:a16="http://schemas.microsoft.com/office/drawing/2014/main" id="{605ECCCE-FBA6-1EB8-A1BA-BFC3561557DB}"/>
                </a:ext>
              </a:extLst>
            </p:cNvPr>
            <p:cNvSpPr txBox="1"/>
            <p:nvPr/>
          </p:nvSpPr>
          <p:spPr>
            <a:xfrm>
              <a:off x="3315674" y="4403400"/>
              <a:ext cx="2084225" cy="369332"/>
            </a:xfrm>
            <a:prstGeom prst="rect">
              <a:avLst/>
            </a:prstGeom>
            <a:noFill/>
          </p:spPr>
          <p:txBody>
            <a:bodyPr wrap="none" rtlCol="0">
              <a:spAutoFit/>
            </a:bodyPr>
            <a:lstStyle/>
            <a:p>
              <a:r>
                <a:rPr lang="en-US" sz="1800" dirty="0">
                  <a:solidFill>
                    <a:srgbClr val="2C895B"/>
                  </a:solidFill>
                  <a:latin typeface="Consolas" panose="020B0609020204030204" pitchFamily="49" charset="0"/>
                  <a:cs typeface="Consolas" panose="020B0609020204030204" pitchFamily="49" charset="0"/>
                </a:rPr>
                <a:t>*(</a:t>
              </a:r>
              <a:r>
                <a:rPr lang="en-US" sz="1800" dirty="0" err="1">
                  <a:solidFill>
                    <a:srgbClr val="2C895B"/>
                  </a:solidFill>
                  <a:latin typeface="Consolas" panose="020B0609020204030204" pitchFamily="49" charset="0"/>
                  <a:cs typeface="Consolas" panose="020B0609020204030204" pitchFamily="49" charset="0"/>
                </a:rPr>
                <a:t>argv</a:t>
              </a:r>
              <a:r>
                <a:rPr lang="en-US" sz="1800" dirty="0">
                  <a:solidFill>
                    <a:srgbClr val="2C895B"/>
                  </a:solidFill>
                  <a:latin typeface="Consolas" panose="020B0609020204030204" pitchFamily="49" charset="0"/>
                  <a:cs typeface="Consolas" panose="020B0609020204030204" pitchFamily="49" charset="0"/>
                </a:rPr>
                <a:t> + 1) + 2</a:t>
              </a:r>
              <a:endParaRPr lang="en-US" dirty="0"/>
            </a:p>
          </p:txBody>
        </p:sp>
        <p:cxnSp>
          <p:nvCxnSpPr>
            <p:cNvPr id="80" name="Straight Arrow Connector 79">
              <a:extLst>
                <a:ext uri="{FF2B5EF4-FFF2-40B4-BE49-F238E27FC236}">
                  <a16:creationId xmlns:a16="http://schemas.microsoft.com/office/drawing/2014/main" id="{94BFB40B-62A4-AA55-9FAB-0BDCDC2B91DA}"/>
                </a:ext>
              </a:extLst>
            </p:cNvPr>
            <p:cNvCxnSpPr>
              <a:cxnSpLocks/>
              <a:endCxn id="68" idx="0"/>
            </p:cNvCxnSpPr>
            <p:nvPr/>
          </p:nvCxnSpPr>
          <p:spPr>
            <a:xfrm>
              <a:off x="3631157" y="4711007"/>
              <a:ext cx="75367" cy="369332"/>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C2681E9E-D4CB-761A-D8E8-BA260C222D2B}"/>
              </a:ext>
            </a:extLst>
          </p:cNvPr>
          <p:cNvSpPr txBox="1"/>
          <p:nvPr/>
        </p:nvSpPr>
        <p:spPr>
          <a:xfrm rot="1263649">
            <a:off x="3631677" y="2838530"/>
            <a:ext cx="1577676" cy="369332"/>
          </a:xfrm>
          <a:prstGeom prst="rect">
            <a:avLst/>
          </a:prstGeom>
          <a:noFill/>
        </p:spPr>
        <p:txBody>
          <a:bodyPr wrap="none" rtlCol="0">
            <a:spAutoFit/>
          </a:bodyPr>
          <a:lstStyle/>
          <a:p>
            <a:r>
              <a:rPr lang="en-US" sz="1800" dirty="0">
                <a:solidFill>
                  <a:srgbClr val="2C895B"/>
                </a:solidFill>
                <a:latin typeface="Consolas" panose="020B0609020204030204" pitchFamily="49" charset="0"/>
                <a:cs typeface="Consolas" panose="020B0609020204030204" pitchFamily="49" charset="0"/>
              </a:rPr>
              <a:t>*(</a:t>
            </a:r>
            <a:r>
              <a:rPr lang="en-US" sz="1800" dirty="0" err="1">
                <a:solidFill>
                  <a:srgbClr val="2C895B"/>
                </a:solidFill>
                <a:latin typeface="Consolas" panose="020B0609020204030204" pitchFamily="49" charset="0"/>
                <a:cs typeface="Consolas" panose="020B0609020204030204" pitchFamily="49" charset="0"/>
              </a:rPr>
              <a:t>argv</a:t>
            </a:r>
            <a:r>
              <a:rPr lang="en-US" sz="1800" dirty="0">
                <a:solidFill>
                  <a:srgbClr val="2C895B"/>
                </a:solidFill>
                <a:latin typeface="Consolas" panose="020B0609020204030204" pitchFamily="49" charset="0"/>
                <a:cs typeface="Consolas" panose="020B0609020204030204" pitchFamily="49" charset="0"/>
              </a:rPr>
              <a:t> + 1)</a:t>
            </a:r>
            <a:endParaRPr lang="en-US" dirty="0"/>
          </a:p>
        </p:txBody>
      </p:sp>
    </p:spTree>
    <p:extLst>
      <p:ext uri="{BB962C8B-B14F-4D97-AF65-F5344CB8AC3E}">
        <p14:creationId xmlns:p14="http://schemas.microsoft.com/office/powerpoint/2010/main" val="291246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1D910-21A8-9542-BE61-9816F6BD65D7}"/>
              </a:ext>
            </a:extLst>
          </p:cNvPr>
          <p:cNvSpPr>
            <a:spLocks noGrp="1"/>
          </p:cNvSpPr>
          <p:nvPr>
            <p:ph type="title"/>
          </p:nvPr>
        </p:nvSpPr>
        <p:spPr>
          <a:xfrm>
            <a:off x="468991" y="81831"/>
            <a:ext cx="11139645" cy="425130"/>
          </a:xfrm>
        </p:spPr>
        <p:txBody>
          <a:bodyPr/>
          <a:lstStyle/>
          <a:p>
            <a:r>
              <a:rPr lang="en-US" dirty="0"/>
              <a:t>main() Command line arguments: </a:t>
            </a:r>
            <a:r>
              <a:rPr lang="en-US" dirty="0" err="1"/>
              <a:t>argc</a:t>
            </a:r>
            <a:r>
              <a:rPr lang="en-US" dirty="0"/>
              <a:t>, </a:t>
            </a:r>
            <a:r>
              <a:rPr lang="en-US" dirty="0" err="1"/>
              <a:t>argv</a:t>
            </a:r>
            <a:endParaRPr lang="en-US" dirty="0"/>
          </a:p>
        </p:txBody>
      </p:sp>
      <p:sp>
        <p:nvSpPr>
          <p:cNvPr id="96" name="TextBox 95">
            <a:extLst>
              <a:ext uri="{FF2B5EF4-FFF2-40B4-BE49-F238E27FC236}">
                <a16:creationId xmlns:a16="http://schemas.microsoft.com/office/drawing/2014/main" id="{30C64616-041F-364C-B33B-2E1CDEA6BE84}"/>
              </a:ext>
            </a:extLst>
          </p:cNvPr>
          <p:cNvSpPr txBox="1"/>
          <p:nvPr/>
        </p:nvSpPr>
        <p:spPr>
          <a:xfrm>
            <a:off x="11927778" y="6488668"/>
            <a:ext cx="300082" cy="369332"/>
          </a:xfrm>
          <a:prstGeom prst="rect">
            <a:avLst/>
          </a:prstGeom>
          <a:noFill/>
        </p:spPr>
        <p:txBody>
          <a:bodyPr wrap="none" rtlCol="0">
            <a:spAutoFit/>
          </a:bodyPr>
          <a:lstStyle/>
          <a:p>
            <a:r>
              <a:rPr lang="en-US" dirty="0">
                <a:solidFill>
                  <a:srgbClr val="FF0000"/>
                </a:solidFill>
              </a:rPr>
              <a:t>x</a:t>
            </a:r>
          </a:p>
        </p:txBody>
      </p:sp>
      <p:sp>
        <p:nvSpPr>
          <p:cNvPr id="16" name="Rectangle 15">
            <a:extLst>
              <a:ext uri="{FF2B5EF4-FFF2-40B4-BE49-F238E27FC236}">
                <a16:creationId xmlns:a16="http://schemas.microsoft.com/office/drawing/2014/main" id="{4A064F7A-D72F-3FD0-B4F1-73CFF5B1F00C}"/>
              </a:ext>
            </a:extLst>
          </p:cNvPr>
          <p:cNvSpPr/>
          <p:nvPr/>
        </p:nvSpPr>
        <p:spPr>
          <a:xfrm>
            <a:off x="836922" y="1201795"/>
            <a:ext cx="843853"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D0C3B8B2-744D-F3AB-9B38-265392DAB38A}"/>
              </a:ext>
            </a:extLst>
          </p:cNvPr>
          <p:cNvSpPr txBox="1"/>
          <p:nvPr/>
        </p:nvSpPr>
        <p:spPr>
          <a:xfrm>
            <a:off x="-35043" y="1887810"/>
            <a:ext cx="893386" cy="338554"/>
          </a:xfrm>
          <a:prstGeom prst="rect">
            <a:avLst/>
          </a:prstGeom>
          <a:noFill/>
          <a:ln w="28575">
            <a:noFill/>
          </a:ln>
        </p:spPr>
        <p:txBody>
          <a:bodyPr wrap="square" rtlCol="0">
            <a:spAutoFit/>
          </a:bodyPr>
          <a:lstStyle/>
          <a:p>
            <a:r>
              <a:rPr lang="en-US" sz="1600" dirty="0"/>
              <a:t>argv+0</a:t>
            </a:r>
          </a:p>
        </p:txBody>
      </p:sp>
      <p:sp>
        <p:nvSpPr>
          <p:cNvPr id="23" name="TextBox 22">
            <a:extLst>
              <a:ext uri="{FF2B5EF4-FFF2-40B4-BE49-F238E27FC236}">
                <a16:creationId xmlns:a16="http://schemas.microsoft.com/office/drawing/2014/main" id="{4933F72D-BABF-2278-F9C7-1571B3A38264}"/>
              </a:ext>
            </a:extLst>
          </p:cNvPr>
          <p:cNvSpPr txBox="1"/>
          <p:nvPr/>
        </p:nvSpPr>
        <p:spPr>
          <a:xfrm>
            <a:off x="-32006" y="1546270"/>
            <a:ext cx="893386" cy="338554"/>
          </a:xfrm>
          <a:prstGeom prst="rect">
            <a:avLst/>
          </a:prstGeom>
          <a:noFill/>
          <a:ln w="28575">
            <a:noFill/>
          </a:ln>
        </p:spPr>
        <p:txBody>
          <a:bodyPr wrap="square" rtlCol="0">
            <a:spAutoFit/>
          </a:bodyPr>
          <a:lstStyle/>
          <a:p>
            <a:r>
              <a:rPr lang="en-US" sz="1600" dirty="0"/>
              <a:t>argv+1</a:t>
            </a:r>
          </a:p>
        </p:txBody>
      </p:sp>
      <p:sp>
        <p:nvSpPr>
          <p:cNvPr id="29" name="Rectangle 28">
            <a:extLst>
              <a:ext uri="{FF2B5EF4-FFF2-40B4-BE49-F238E27FC236}">
                <a16:creationId xmlns:a16="http://schemas.microsoft.com/office/drawing/2014/main" id="{BAEACFA6-0C5C-FA6D-5B41-6ABF0A0279D1}"/>
              </a:ext>
            </a:extLst>
          </p:cNvPr>
          <p:cNvSpPr/>
          <p:nvPr/>
        </p:nvSpPr>
        <p:spPr>
          <a:xfrm>
            <a:off x="848634" y="1546271"/>
            <a:ext cx="843853"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F0B292FC-C979-4736-5BDE-3A3F2945F10A}"/>
              </a:ext>
            </a:extLst>
          </p:cNvPr>
          <p:cNvSpPr txBox="1"/>
          <p:nvPr/>
        </p:nvSpPr>
        <p:spPr>
          <a:xfrm>
            <a:off x="-56464" y="1209821"/>
            <a:ext cx="893386" cy="338554"/>
          </a:xfrm>
          <a:prstGeom prst="rect">
            <a:avLst/>
          </a:prstGeom>
          <a:noFill/>
          <a:ln w="28575">
            <a:noFill/>
          </a:ln>
        </p:spPr>
        <p:txBody>
          <a:bodyPr wrap="square" rtlCol="0">
            <a:spAutoFit/>
          </a:bodyPr>
          <a:lstStyle/>
          <a:p>
            <a:r>
              <a:rPr lang="en-US" sz="1600" dirty="0"/>
              <a:t>argv+2</a:t>
            </a:r>
          </a:p>
        </p:txBody>
      </p:sp>
      <p:sp>
        <p:nvSpPr>
          <p:cNvPr id="32" name="Rectangle 31">
            <a:extLst>
              <a:ext uri="{FF2B5EF4-FFF2-40B4-BE49-F238E27FC236}">
                <a16:creationId xmlns:a16="http://schemas.microsoft.com/office/drawing/2014/main" id="{92C180CA-5A2F-49EE-68E0-C4AC71F36761}"/>
              </a:ext>
            </a:extLst>
          </p:cNvPr>
          <p:cNvSpPr/>
          <p:nvPr/>
        </p:nvSpPr>
        <p:spPr>
          <a:xfrm>
            <a:off x="847759" y="1902165"/>
            <a:ext cx="843853"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5BD4058-C3D0-8A9F-0542-A08EA6EBECAB}"/>
              </a:ext>
            </a:extLst>
          </p:cNvPr>
          <p:cNvSpPr txBox="1"/>
          <p:nvPr/>
        </p:nvSpPr>
        <p:spPr>
          <a:xfrm>
            <a:off x="91755" y="3911641"/>
            <a:ext cx="678393" cy="338554"/>
          </a:xfrm>
          <a:prstGeom prst="rect">
            <a:avLst/>
          </a:prstGeom>
          <a:solidFill>
            <a:schemeClr val="bg1">
              <a:lumMod val="95000"/>
            </a:schemeClr>
          </a:solidFill>
          <a:ln w="28575">
            <a:solidFill>
              <a:srgbClr val="0070C0"/>
            </a:solidFill>
          </a:ln>
        </p:spPr>
        <p:txBody>
          <a:bodyPr wrap="square" rtlCol="0">
            <a:spAutoFit/>
          </a:bodyPr>
          <a:lstStyle/>
          <a:p>
            <a:r>
              <a:rPr lang="en-US" sz="1600" dirty="0" err="1"/>
              <a:t>argc</a:t>
            </a:r>
            <a:endParaRPr lang="en-US" sz="1600" dirty="0"/>
          </a:p>
        </p:txBody>
      </p:sp>
      <p:sp>
        <p:nvSpPr>
          <p:cNvPr id="36" name="Rectangle 35">
            <a:extLst>
              <a:ext uri="{FF2B5EF4-FFF2-40B4-BE49-F238E27FC236}">
                <a16:creationId xmlns:a16="http://schemas.microsoft.com/office/drawing/2014/main" id="{26FC3561-7788-E5D7-1240-3D3E583A72BD}"/>
              </a:ext>
            </a:extLst>
          </p:cNvPr>
          <p:cNvSpPr/>
          <p:nvPr/>
        </p:nvSpPr>
        <p:spPr>
          <a:xfrm>
            <a:off x="770148" y="3906428"/>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3</a:t>
            </a:r>
          </a:p>
        </p:txBody>
      </p:sp>
      <p:sp>
        <p:nvSpPr>
          <p:cNvPr id="38" name="TextBox 37">
            <a:extLst>
              <a:ext uri="{FF2B5EF4-FFF2-40B4-BE49-F238E27FC236}">
                <a16:creationId xmlns:a16="http://schemas.microsoft.com/office/drawing/2014/main" id="{47785A7D-9AFF-427E-7B6A-3A0788FECB7A}"/>
              </a:ext>
            </a:extLst>
          </p:cNvPr>
          <p:cNvSpPr txBox="1"/>
          <p:nvPr/>
        </p:nvSpPr>
        <p:spPr>
          <a:xfrm>
            <a:off x="91755" y="3449925"/>
            <a:ext cx="678393" cy="338554"/>
          </a:xfrm>
          <a:prstGeom prst="rect">
            <a:avLst/>
          </a:prstGeom>
          <a:solidFill>
            <a:schemeClr val="bg1">
              <a:lumMod val="95000"/>
            </a:schemeClr>
          </a:solidFill>
          <a:ln w="28575">
            <a:solidFill>
              <a:srgbClr val="0070C0"/>
            </a:solidFill>
          </a:ln>
        </p:spPr>
        <p:txBody>
          <a:bodyPr wrap="square" rtlCol="0">
            <a:spAutoFit/>
          </a:bodyPr>
          <a:lstStyle/>
          <a:p>
            <a:r>
              <a:rPr lang="en-US" sz="1600" dirty="0" err="1"/>
              <a:t>argv</a:t>
            </a:r>
            <a:endParaRPr lang="en-US" sz="1600" dirty="0"/>
          </a:p>
        </p:txBody>
      </p:sp>
      <p:sp>
        <p:nvSpPr>
          <p:cNvPr id="40" name="Rectangle 39">
            <a:extLst>
              <a:ext uri="{FF2B5EF4-FFF2-40B4-BE49-F238E27FC236}">
                <a16:creationId xmlns:a16="http://schemas.microsoft.com/office/drawing/2014/main" id="{23EDB4C0-FEB5-90EC-77F4-3194CA828552}"/>
              </a:ext>
            </a:extLst>
          </p:cNvPr>
          <p:cNvSpPr/>
          <p:nvPr/>
        </p:nvSpPr>
        <p:spPr>
          <a:xfrm>
            <a:off x="770148" y="3444712"/>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41" name="TextBox 40">
            <a:extLst>
              <a:ext uri="{FF2B5EF4-FFF2-40B4-BE49-F238E27FC236}">
                <a16:creationId xmlns:a16="http://schemas.microsoft.com/office/drawing/2014/main" id="{27A1B778-1699-6996-F4E0-450510D944DA}"/>
              </a:ext>
            </a:extLst>
          </p:cNvPr>
          <p:cNvSpPr txBox="1"/>
          <p:nvPr/>
        </p:nvSpPr>
        <p:spPr>
          <a:xfrm>
            <a:off x="788344" y="4550494"/>
            <a:ext cx="2989921" cy="707886"/>
          </a:xfrm>
          <a:prstGeom prst="rect">
            <a:avLst/>
          </a:prstGeom>
          <a:solidFill>
            <a:schemeClr val="accent4">
              <a:lumMod val="20000"/>
              <a:lumOff val="80000"/>
            </a:schemeClr>
          </a:solidFill>
          <a:ln>
            <a:solidFill>
              <a:schemeClr val="accent1"/>
            </a:solidFill>
          </a:ln>
        </p:spPr>
        <p:txBody>
          <a:bodyPr wrap="none" rtlCol="0">
            <a:spAutoFit/>
          </a:bodyPr>
          <a:lstStyle/>
          <a:p>
            <a:r>
              <a:rPr lang="en-US" sz="2000" dirty="0">
                <a:solidFill>
                  <a:schemeClr val="accent1"/>
                </a:solidFill>
              </a:rPr>
              <a:t>.% ./extract –c 3</a:t>
            </a:r>
          </a:p>
          <a:p>
            <a:r>
              <a:rPr lang="en-US" sz="2000" dirty="0">
                <a:solidFill>
                  <a:schemeClr val="accent1"/>
                </a:solidFill>
              </a:rPr>
              <a:t>(space between c and 3)</a:t>
            </a:r>
          </a:p>
        </p:txBody>
      </p:sp>
      <p:sp>
        <p:nvSpPr>
          <p:cNvPr id="44" name="TextBox 43">
            <a:extLst>
              <a:ext uri="{FF2B5EF4-FFF2-40B4-BE49-F238E27FC236}">
                <a16:creationId xmlns:a16="http://schemas.microsoft.com/office/drawing/2014/main" id="{9A313636-D5CC-E26A-0341-F0C11C0E44AF}"/>
              </a:ext>
            </a:extLst>
          </p:cNvPr>
          <p:cNvSpPr txBox="1"/>
          <p:nvPr/>
        </p:nvSpPr>
        <p:spPr>
          <a:xfrm>
            <a:off x="-62017" y="881398"/>
            <a:ext cx="893386" cy="338554"/>
          </a:xfrm>
          <a:prstGeom prst="rect">
            <a:avLst/>
          </a:prstGeom>
          <a:noFill/>
          <a:ln w="28575">
            <a:noFill/>
          </a:ln>
        </p:spPr>
        <p:txBody>
          <a:bodyPr wrap="square" rtlCol="0">
            <a:spAutoFit/>
          </a:bodyPr>
          <a:lstStyle/>
          <a:p>
            <a:r>
              <a:rPr lang="en-US" sz="1600" dirty="0"/>
              <a:t>argv+3</a:t>
            </a:r>
          </a:p>
        </p:txBody>
      </p:sp>
      <p:sp>
        <p:nvSpPr>
          <p:cNvPr id="45" name="Rectangle 44">
            <a:extLst>
              <a:ext uri="{FF2B5EF4-FFF2-40B4-BE49-F238E27FC236}">
                <a16:creationId xmlns:a16="http://schemas.microsoft.com/office/drawing/2014/main" id="{C73380EC-3554-2F70-CFD2-CE9E4ED33CAB}"/>
              </a:ext>
            </a:extLst>
          </p:cNvPr>
          <p:cNvSpPr/>
          <p:nvPr/>
        </p:nvSpPr>
        <p:spPr>
          <a:xfrm>
            <a:off x="834492" y="823457"/>
            <a:ext cx="843853" cy="357729"/>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NULL</a:t>
            </a:r>
          </a:p>
        </p:txBody>
      </p:sp>
      <p:cxnSp>
        <p:nvCxnSpPr>
          <p:cNvPr id="46" name="Straight Arrow Connector 45">
            <a:extLst>
              <a:ext uri="{FF2B5EF4-FFF2-40B4-BE49-F238E27FC236}">
                <a16:creationId xmlns:a16="http://schemas.microsoft.com/office/drawing/2014/main" id="{40DA7DE6-D29F-7634-52B8-9DE0D8F9A992}"/>
              </a:ext>
            </a:extLst>
          </p:cNvPr>
          <p:cNvCxnSpPr>
            <a:cxnSpLocks/>
          </p:cNvCxnSpPr>
          <p:nvPr/>
        </p:nvCxnSpPr>
        <p:spPr>
          <a:xfrm flipV="1">
            <a:off x="927856" y="2251527"/>
            <a:ext cx="0" cy="1402295"/>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3FAAC15-464D-9CED-D2F0-9E02F1497376}"/>
              </a:ext>
            </a:extLst>
          </p:cNvPr>
          <p:cNvCxnSpPr>
            <a:cxnSpLocks/>
          </p:cNvCxnSpPr>
          <p:nvPr/>
        </p:nvCxnSpPr>
        <p:spPr>
          <a:xfrm>
            <a:off x="1304700" y="2080371"/>
            <a:ext cx="812704" cy="1946577"/>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F5EDBA1-0C56-A1B3-8F67-4A7A0022E77C}"/>
              </a:ext>
            </a:extLst>
          </p:cNvPr>
          <p:cNvCxnSpPr>
            <a:cxnSpLocks/>
          </p:cNvCxnSpPr>
          <p:nvPr/>
        </p:nvCxnSpPr>
        <p:spPr>
          <a:xfrm>
            <a:off x="1304700" y="1738546"/>
            <a:ext cx="1360184" cy="1049320"/>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62AC0E5-0BB9-42A1-A01F-F9526366C147}"/>
              </a:ext>
            </a:extLst>
          </p:cNvPr>
          <p:cNvCxnSpPr>
            <a:cxnSpLocks/>
          </p:cNvCxnSpPr>
          <p:nvPr/>
        </p:nvCxnSpPr>
        <p:spPr>
          <a:xfrm>
            <a:off x="1304700" y="1387218"/>
            <a:ext cx="1401940" cy="225336"/>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D73FA7D4-B522-0451-0CEE-5D620ADC87D9}"/>
              </a:ext>
            </a:extLst>
          </p:cNvPr>
          <p:cNvSpPr/>
          <p:nvPr/>
        </p:nvSpPr>
        <p:spPr>
          <a:xfrm>
            <a:off x="2117404" y="4003023"/>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a:t>
            </a:r>
          </a:p>
        </p:txBody>
      </p:sp>
      <p:sp>
        <p:nvSpPr>
          <p:cNvPr id="55" name="Rectangle 54">
            <a:extLst>
              <a:ext uri="{FF2B5EF4-FFF2-40B4-BE49-F238E27FC236}">
                <a16:creationId xmlns:a16="http://schemas.microsoft.com/office/drawing/2014/main" id="{8768C6F2-3F57-F459-A541-47657CE9D976}"/>
              </a:ext>
            </a:extLst>
          </p:cNvPr>
          <p:cNvSpPr/>
          <p:nvPr/>
        </p:nvSpPr>
        <p:spPr>
          <a:xfrm>
            <a:off x="2483624" y="4003023"/>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a:t>
            </a:r>
          </a:p>
        </p:txBody>
      </p:sp>
      <p:sp>
        <p:nvSpPr>
          <p:cNvPr id="57" name="Rectangle 56">
            <a:extLst>
              <a:ext uri="{FF2B5EF4-FFF2-40B4-BE49-F238E27FC236}">
                <a16:creationId xmlns:a16="http://schemas.microsoft.com/office/drawing/2014/main" id="{09AA615A-C2CF-3585-C53E-FDD046C21A36}"/>
              </a:ext>
            </a:extLst>
          </p:cNvPr>
          <p:cNvSpPr/>
          <p:nvPr/>
        </p:nvSpPr>
        <p:spPr>
          <a:xfrm>
            <a:off x="2872400" y="3999942"/>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e</a:t>
            </a:r>
          </a:p>
        </p:txBody>
      </p:sp>
      <p:sp>
        <p:nvSpPr>
          <p:cNvPr id="58" name="Rectangle 57">
            <a:extLst>
              <a:ext uri="{FF2B5EF4-FFF2-40B4-BE49-F238E27FC236}">
                <a16:creationId xmlns:a16="http://schemas.microsoft.com/office/drawing/2014/main" id="{A4A28BA0-A5F0-DECE-7AF8-1FE35EAF75D4}"/>
              </a:ext>
            </a:extLst>
          </p:cNvPr>
          <p:cNvSpPr/>
          <p:nvPr/>
        </p:nvSpPr>
        <p:spPr>
          <a:xfrm>
            <a:off x="3261176" y="3999942"/>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x</a:t>
            </a:r>
          </a:p>
        </p:txBody>
      </p:sp>
      <p:sp>
        <p:nvSpPr>
          <p:cNvPr id="59" name="Rectangle 58">
            <a:extLst>
              <a:ext uri="{FF2B5EF4-FFF2-40B4-BE49-F238E27FC236}">
                <a16:creationId xmlns:a16="http://schemas.microsoft.com/office/drawing/2014/main" id="{96687588-D4A2-39E8-12DA-BD4DE6A00A48}"/>
              </a:ext>
            </a:extLst>
          </p:cNvPr>
          <p:cNvSpPr/>
          <p:nvPr/>
        </p:nvSpPr>
        <p:spPr>
          <a:xfrm>
            <a:off x="3649952" y="3999942"/>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t</a:t>
            </a:r>
          </a:p>
        </p:txBody>
      </p:sp>
      <p:sp>
        <p:nvSpPr>
          <p:cNvPr id="60" name="Rectangle 59">
            <a:extLst>
              <a:ext uri="{FF2B5EF4-FFF2-40B4-BE49-F238E27FC236}">
                <a16:creationId xmlns:a16="http://schemas.microsoft.com/office/drawing/2014/main" id="{3940C1FA-5947-9752-8B13-9C6D754C1538}"/>
              </a:ext>
            </a:extLst>
          </p:cNvPr>
          <p:cNvSpPr/>
          <p:nvPr/>
        </p:nvSpPr>
        <p:spPr>
          <a:xfrm>
            <a:off x="4038728" y="3999942"/>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r</a:t>
            </a:r>
          </a:p>
        </p:txBody>
      </p:sp>
      <p:sp>
        <p:nvSpPr>
          <p:cNvPr id="61" name="Rectangle 60">
            <a:extLst>
              <a:ext uri="{FF2B5EF4-FFF2-40B4-BE49-F238E27FC236}">
                <a16:creationId xmlns:a16="http://schemas.microsoft.com/office/drawing/2014/main" id="{C29A0257-F356-7002-E8FA-11EFBE33807A}"/>
              </a:ext>
            </a:extLst>
          </p:cNvPr>
          <p:cNvSpPr/>
          <p:nvPr/>
        </p:nvSpPr>
        <p:spPr>
          <a:xfrm>
            <a:off x="4427504" y="3999942"/>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a</a:t>
            </a:r>
          </a:p>
        </p:txBody>
      </p:sp>
      <p:sp>
        <p:nvSpPr>
          <p:cNvPr id="62" name="Rectangle 61">
            <a:extLst>
              <a:ext uri="{FF2B5EF4-FFF2-40B4-BE49-F238E27FC236}">
                <a16:creationId xmlns:a16="http://schemas.microsoft.com/office/drawing/2014/main" id="{3E4AD597-8A06-8CA2-AD52-359E3A8ECC44}"/>
              </a:ext>
            </a:extLst>
          </p:cNvPr>
          <p:cNvSpPr/>
          <p:nvPr/>
        </p:nvSpPr>
        <p:spPr>
          <a:xfrm>
            <a:off x="4816280" y="3999942"/>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c</a:t>
            </a:r>
          </a:p>
        </p:txBody>
      </p:sp>
      <p:sp>
        <p:nvSpPr>
          <p:cNvPr id="63" name="Rectangle 62">
            <a:extLst>
              <a:ext uri="{FF2B5EF4-FFF2-40B4-BE49-F238E27FC236}">
                <a16:creationId xmlns:a16="http://schemas.microsoft.com/office/drawing/2014/main" id="{FADAC273-F88D-991F-B1CB-81E8EDE81228}"/>
              </a:ext>
            </a:extLst>
          </p:cNvPr>
          <p:cNvSpPr/>
          <p:nvPr/>
        </p:nvSpPr>
        <p:spPr>
          <a:xfrm>
            <a:off x="5197537" y="3999942"/>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t</a:t>
            </a:r>
          </a:p>
        </p:txBody>
      </p:sp>
      <p:sp>
        <p:nvSpPr>
          <p:cNvPr id="64" name="Rectangle 63">
            <a:extLst>
              <a:ext uri="{FF2B5EF4-FFF2-40B4-BE49-F238E27FC236}">
                <a16:creationId xmlns:a16="http://schemas.microsoft.com/office/drawing/2014/main" id="{59FF3486-3452-E268-1C29-0732E9D7A414}"/>
              </a:ext>
            </a:extLst>
          </p:cNvPr>
          <p:cNvSpPr/>
          <p:nvPr/>
        </p:nvSpPr>
        <p:spPr>
          <a:xfrm>
            <a:off x="5576750" y="3999942"/>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p>
        </p:txBody>
      </p:sp>
      <p:sp>
        <p:nvSpPr>
          <p:cNvPr id="65" name="Rectangle 64">
            <a:extLst>
              <a:ext uri="{FF2B5EF4-FFF2-40B4-BE49-F238E27FC236}">
                <a16:creationId xmlns:a16="http://schemas.microsoft.com/office/drawing/2014/main" id="{419EE4D9-DDEA-3546-0FC7-DE3C6328F772}"/>
              </a:ext>
            </a:extLst>
          </p:cNvPr>
          <p:cNvSpPr/>
          <p:nvPr/>
        </p:nvSpPr>
        <p:spPr>
          <a:xfrm>
            <a:off x="2664884" y="2741504"/>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a:t>
            </a:r>
          </a:p>
        </p:txBody>
      </p:sp>
      <p:sp>
        <p:nvSpPr>
          <p:cNvPr id="66" name="Rectangle 65">
            <a:extLst>
              <a:ext uri="{FF2B5EF4-FFF2-40B4-BE49-F238E27FC236}">
                <a16:creationId xmlns:a16="http://schemas.microsoft.com/office/drawing/2014/main" id="{DED64079-C7A4-FB82-30B9-8AC880E4CC35}"/>
              </a:ext>
            </a:extLst>
          </p:cNvPr>
          <p:cNvSpPr/>
          <p:nvPr/>
        </p:nvSpPr>
        <p:spPr>
          <a:xfrm>
            <a:off x="3046141" y="2741504"/>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c</a:t>
            </a:r>
          </a:p>
        </p:txBody>
      </p:sp>
      <p:sp>
        <p:nvSpPr>
          <p:cNvPr id="67" name="Rectangle 66">
            <a:extLst>
              <a:ext uri="{FF2B5EF4-FFF2-40B4-BE49-F238E27FC236}">
                <a16:creationId xmlns:a16="http://schemas.microsoft.com/office/drawing/2014/main" id="{7465FFAB-5B19-0A3A-98D7-58AD0FD9A0D6}"/>
              </a:ext>
            </a:extLst>
          </p:cNvPr>
          <p:cNvSpPr/>
          <p:nvPr/>
        </p:nvSpPr>
        <p:spPr>
          <a:xfrm>
            <a:off x="3425354" y="2741504"/>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p>
        </p:txBody>
      </p:sp>
      <p:sp>
        <p:nvSpPr>
          <p:cNvPr id="68" name="Rectangle 67">
            <a:extLst>
              <a:ext uri="{FF2B5EF4-FFF2-40B4-BE49-F238E27FC236}">
                <a16:creationId xmlns:a16="http://schemas.microsoft.com/office/drawing/2014/main" id="{98279EB2-38C3-40C1-588B-0EE0CEB1482F}"/>
              </a:ext>
            </a:extLst>
          </p:cNvPr>
          <p:cNvSpPr/>
          <p:nvPr/>
        </p:nvSpPr>
        <p:spPr>
          <a:xfrm>
            <a:off x="2759737" y="1380573"/>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3</a:t>
            </a:r>
          </a:p>
        </p:txBody>
      </p:sp>
      <p:sp>
        <p:nvSpPr>
          <p:cNvPr id="69" name="Rectangle 68">
            <a:extLst>
              <a:ext uri="{FF2B5EF4-FFF2-40B4-BE49-F238E27FC236}">
                <a16:creationId xmlns:a16="http://schemas.microsoft.com/office/drawing/2014/main" id="{C83E9878-D0B1-241B-D486-6182DFD9AF96}"/>
              </a:ext>
            </a:extLst>
          </p:cNvPr>
          <p:cNvSpPr/>
          <p:nvPr/>
        </p:nvSpPr>
        <p:spPr>
          <a:xfrm>
            <a:off x="3138950" y="1380573"/>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p>
        </p:txBody>
      </p:sp>
      <p:grpSp>
        <p:nvGrpSpPr>
          <p:cNvPr id="70" name="Group 69">
            <a:extLst>
              <a:ext uri="{FF2B5EF4-FFF2-40B4-BE49-F238E27FC236}">
                <a16:creationId xmlns:a16="http://schemas.microsoft.com/office/drawing/2014/main" id="{070E0E84-EF91-79E9-D3CA-AA09ACBED7A1}"/>
              </a:ext>
            </a:extLst>
          </p:cNvPr>
          <p:cNvGrpSpPr/>
          <p:nvPr/>
        </p:nvGrpSpPr>
        <p:grpSpPr>
          <a:xfrm>
            <a:off x="2101498" y="3327461"/>
            <a:ext cx="3284618" cy="859185"/>
            <a:chOff x="2686702" y="3087047"/>
            <a:chExt cx="3284618" cy="859185"/>
          </a:xfrm>
        </p:grpSpPr>
        <p:sp>
          <p:nvSpPr>
            <p:cNvPr id="71" name="TextBox 70">
              <a:extLst>
                <a:ext uri="{FF2B5EF4-FFF2-40B4-BE49-F238E27FC236}">
                  <a16:creationId xmlns:a16="http://schemas.microsoft.com/office/drawing/2014/main" id="{26980C67-31F5-18B5-2EE5-8EEE27C94D3C}"/>
                </a:ext>
              </a:extLst>
            </p:cNvPr>
            <p:cNvSpPr txBox="1"/>
            <p:nvPr/>
          </p:nvSpPr>
          <p:spPr>
            <a:xfrm>
              <a:off x="4013733" y="3087047"/>
              <a:ext cx="1957587" cy="369332"/>
            </a:xfrm>
            <a:prstGeom prst="rect">
              <a:avLst/>
            </a:prstGeom>
            <a:noFill/>
          </p:spPr>
          <p:txBody>
            <a:bodyPr wrap="square" rtlCol="0">
              <a:spAutoFit/>
            </a:bodyPr>
            <a:lstStyle/>
            <a:p>
              <a:r>
                <a:rPr lang="en-US" sz="1800" dirty="0">
                  <a:solidFill>
                    <a:srgbClr val="2C895B"/>
                  </a:solidFill>
                  <a:latin typeface="Consolas" panose="020B0609020204030204" pitchFamily="49" charset="0"/>
                  <a:cs typeface="Consolas" panose="020B0609020204030204" pitchFamily="49" charset="0"/>
                </a:rPr>
                <a:t>*(*</a:t>
              </a:r>
              <a:r>
                <a:rPr lang="en-US" sz="1800" dirty="0" err="1">
                  <a:solidFill>
                    <a:srgbClr val="2C895B"/>
                  </a:solidFill>
                  <a:latin typeface="Consolas" panose="020B0609020204030204" pitchFamily="49" charset="0"/>
                  <a:cs typeface="Consolas" panose="020B0609020204030204" pitchFamily="49" charset="0"/>
                </a:rPr>
                <a:t>argv</a:t>
              </a:r>
              <a:r>
                <a:rPr lang="en-US" sz="1800" dirty="0">
                  <a:solidFill>
                    <a:srgbClr val="2C895B"/>
                  </a:solidFill>
                  <a:latin typeface="Consolas" panose="020B0609020204030204" pitchFamily="49" charset="0"/>
                  <a:cs typeface="Consolas" panose="020B0609020204030204" pitchFamily="49" charset="0"/>
                </a:rPr>
                <a:t> </a:t>
              </a:r>
              <a:r>
                <a:rPr lang="en-US" dirty="0">
                  <a:solidFill>
                    <a:srgbClr val="2C895B"/>
                  </a:solidFill>
                  <a:latin typeface="Consolas" panose="020B0609020204030204" pitchFamily="49" charset="0"/>
                  <a:cs typeface="Consolas" panose="020B0609020204030204" pitchFamily="49" charset="0"/>
                </a:rPr>
                <a:t>+ 8)</a:t>
              </a:r>
              <a:endParaRPr lang="en-US" dirty="0"/>
            </a:p>
          </p:txBody>
        </p:sp>
        <p:sp>
          <p:nvSpPr>
            <p:cNvPr id="72" name="TextBox 71">
              <a:extLst>
                <a:ext uri="{FF2B5EF4-FFF2-40B4-BE49-F238E27FC236}">
                  <a16:creationId xmlns:a16="http://schemas.microsoft.com/office/drawing/2014/main" id="{4EAAEB0C-82C5-8CB0-CBF8-BC2E4CF177CA}"/>
                </a:ext>
              </a:extLst>
            </p:cNvPr>
            <p:cNvSpPr txBox="1"/>
            <p:nvPr/>
          </p:nvSpPr>
          <p:spPr>
            <a:xfrm>
              <a:off x="2686702" y="3145917"/>
              <a:ext cx="944489" cy="369332"/>
            </a:xfrm>
            <a:prstGeom prst="rect">
              <a:avLst/>
            </a:prstGeom>
            <a:noFill/>
          </p:spPr>
          <p:txBody>
            <a:bodyPr wrap="none" rtlCol="0">
              <a:spAutoFit/>
            </a:bodyPr>
            <a:lstStyle/>
            <a:p>
              <a:r>
                <a:rPr lang="en-US" dirty="0">
                  <a:solidFill>
                    <a:srgbClr val="2C895B"/>
                  </a:solidFill>
                  <a:latin typeface="Consolas" panose="020B0609020204030204" pitchFamily="49" charset="0"/>
                  <a:cs typeface="Consolas" panose="020B0609020204030204" pitchFamily="49" charset="0"/>
                </a:rPr>
                <a:t>*</a:t>
              </a:r>
              <a:r>
                <a:rPr lang="en-US" sz="1800" dirty="0">
                  <a:solidFill>
                    <a:srgbClr val="2C895B"/>
                  </a:solidFill>
                  <a:latin typeface="Consolas" panose="020B0609020204030204" pitchFamily="49" charset="0"/>
                  <a:cs typeface="Consolas" panose="020B0609020204030204" pitchFamily="49" charset="0"/>
                </a:rPr>
                <a:t>*</a:t>
              </a:r>
              <a:r>
                <a:rPr lang="en-US" sz="1800" dirty="0" err="1">
                  <a:solidFill>
                    <a:srgbClr val="2C895B"/>
                  </a:solidFill>
                  <a:latin typeface="Consolas" panose="020B0609020204030204" pitchFamily="49" charset="0"/>
                  <a:cs typeface="Consolas" panose="020B0609020204030204" pitchFamily="49" charset="0"/>
                </a:rPr>
                <a:t>argv</a:t>
              </a:r>
              <a:endParaRPr lang="en-US" dirty="0"/>
            </a:p>
          </p:txBody>
        </p:sp>
        <p:cxnSp>
          <p:nvCxnSpPr>
            <p:cNvPr id="73" name="Straight Arrow Connector 72">
              <a:extLst>
                <a:ext uri="{FF2B5EF4-FFF2-40B4-BE49-F238E27FC236}">
                  <a16:creationId xmlns:a16="http://schemas.microsoft.com/office/drawing/2014/main" id="{B0AC1046-CD44-2DBD-15DE-283EB4D711D0}"/>
                </a:ext>
              </a:extLst>
            </p:cNvPr>
            <p:cNvCxnSpPr>
              <a:cxnSpLocks/>
            </p:cNvCxnSpPr>
            <p:nvPr/>
          </p:nvCxnSpPr>
          <p:spPr>
            <a:xfrm flipH="1">
              <a:off x="2903861" y="3457568"/>
              <a:ext cx="263607" cy="488664"/>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7EB351A-90DF-E989-8FAE-EFABC3A38847}"/>
                </a:ext>
              </a:extLst>
            </p:cNvPr>
            <p:cNvCxnSpPr>
              <a:cxnSpLocks/>
            </p:cNvCxnSpPr>
            <p:nvPr/>
          </p:nvCxnSpPr>
          <p:spPr>
            <a:xfrm>
              <a:off x="5691945" y="3410327"/>
              <a:ext cx="229436" cy="468819"/>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85A7B306-2693-42EF-70BB-64C452599BBC}"/>
              </a:ext>
            </a:extLst>
          </p:cNvPr>
          <p:cNvGrpSpPr/>
          <p:nvPr/>
        </p:nvGrpSpPr>
        <p:grpSpPr>
          <a:xfrm>
            <a:off x="2968947" y="730845"/>
            <a:ext cx="1704313" cy="802344"/>
            <a:chOff x="3030964" y="3053874"/>
            <a:chExt cx="1704313" cy="802344"/>
          </a:xfrm>
        </p:grpSpPr>
        <p:sp>
          <p:nvSpPr>
            <p:cNvPr id="76" name="TextBox 75">
              <a:extLst>
                <a:ext uri="{FF2B5EF4-FFF2-40B4-BE49-F238E27FC236}">
                  <a16:creationId xmlns:a16="http://schemas.microsoft.com/office/drawing/2014/main" id="{65A82B6C-2AEE-05F8-AA53-702E968EB014}"/>
                </a:ext>
              </a:extLst>
            </p:cNvPr>
            <p:cNvSpPr txBox="1"/>
            <p:nvPr/>
          </p:nvSpPr>
          <p:spPr>
            <a:xfrm>
              <a:off x="3030964" y="3053874"/>
              <a:ext cx="1704313" cy="369332"/>
            </a:xfrm>
            <a:prstGeom prst="rect">
              <a:avLst/>
            </a:prstGeom>
            <a:noFill/>
          </p:spPr>
          <p:txBody>
            <a:bodyPr wrap="none" rtlCol="0">
              <a:spAutoFit/>
            </a:bodyPr>
            <a:lstStyle/>
            <a:p>
              <a:r>
                <a:rPr lang="en-US" sz="1800" dirty="0">
                  <a:solidFill>
                    <a:srgbClr val="2C895B"/>
                  </a:solidFill>
                  <a:latin typeface="Consolas" panose="020B0609020204030204" pitchFamily="49" charset="0"/>
                  <a:cs typeface="Consolas" panose="020B0609020204030204" pitchFamily="49" charset="0"/>
                </a:rPr>
                <a:t>**(</a:t>
              </a:r>
              <a:r>
                <a:rPr lang="en-US" sz="1800" dirty="0" err="1">
                  <a:solidFill>
                    <a:srgbClr val="2C895B"/>
                  </a:solidFill>
                  <a:latin typeface="Consolas" panose="020B0609020204030204" pitchFamily="49" charset="0"/>
                  <a:cs typeface="Consolas" panose="020B0609020204030204" pitchFamily="49" charset="0"/>
                </a:rPr>
                <a:t>argv</a:t>
              </a:r>
              <a:r>
                <a:rPr lang="en-US" sz="1800" dirty="0">
                  <a:solidFill>
                    <a:srgbClr val="2C895B"/>
                  </a:solidFill>
                  <a:latin typeface="Consolas" panose="020B0609020204030204" pitchFamily="49" charset="0"/>
                  <a:cs typeface="Consolas" panose="020B0609020204030204" pitchFamily="49" charset="0"/>
                </a:rPr>
                <a:t> + 2)</a:t>
              </a:r>
              <a:endParaRPr lang="en-US" dirty="0"/>
            </a:p>
          </p:txBody>
        </p:sp>
        <p:cxnSp>
          <p:nvCxnSpPr>
            <p:cNvPr id="77" name="Straight Arrow Connector 76">
              <a:extLst>
                <a:ext uri="{FF2B5EF4-FFF2-40B4-BE49-F238E27FC236}">
                  <a16:creationId xmlns:a16="http://schemas.microsoft.com/office/drawing/2014/main" id="{1A9D5CCB-8427-338C-F55F-F6ADAF679BCE}"/>
                </a:ext>
              </a:extLst>
            </p:cNvPr>
            <p:cNvCxnSpPr>
              <a:cxnSpLocks/>
            </p:cNvCxnSpPr>
            <p:nvPr/>
          </p:nvCxnSpPr>
          <p:spPr>
            <a:xfrm flipH="1">
              <a:off x="3030964" y="3366760"/>
              <a:ext cx="236911" cy="489458"/>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984FFD60-88BA-3F23-7AE8-762DCAA4742D}"/>
              </a:ext>
            </a:extLst>
          </p:cNvPr>
          <p:cNvGrpSpPr/>
          <p:nvPr/>
        </p:nvGrpSpPr>
        <p:grpSpPr>
          <a:xfrm>
            <a:off x="3253657" y="2080371"/>
            <a:ext cx="2464136" cy="800107"/>
            <a:chOff x="3315674" y="4403400"/>
            <a:chExt cx="2464136" cy="800107"/>
          </a:xfrm>
        </p:grpSpPr>
        <p:sp>
          <p:nvSpPr>
            <p:cNvPr id="79" name="TextBox 78">
              <a:extLst>
                <a:ext uri="{FF2B5EF4-FFF2-40B4-BE49-F238E27FC236}">
                  <a16:creationId xmlns:a16="http://schemas.microsoft.com/office/drawing/2014/main" id="{605ECCCE-FBA6-1EB8-A1BA-BFC3561557DB}"/>
                </a:ext>
              </a:extLst>
            </p:cNvPr>
            <p:cNvSpPr txBox="1"/>
            <p:nvPr/>
          </p:nvSpPr>
          <p:spPr>
            <a:xfrm>
              <a:off x="3315674" y="4403400"/>
              <a:ext cx="2464136" cy="369332"/>
            </a:xfrm>
            <a:prstGeom prst="rect">
              <a:avLst/>
            </a:prstGeom>
            <a:noFill/>
          </p:spPr>
          <p:txBody>
            <a:bodyPr wrap="none" rtlCol="0">
              <a:spAutoFit/>
            </a:bodyPr>
            <a:lstStyle/>
            <a:p>
              <a:r>
                <a:rPr lang="en-US" sz="1800" dirty="0">
                  <a:solidFill>
                    <a:srgbClr val="2C895B"/>
                  </a:solidFill>
                  <a:latin typeface="Consolas" panose="020B0609020204030204" pitchFamily="49" charset="0"/>
                  <a:cs typeface="Consolas" panose="020B0609020204030204" pitchFamily="49" charset="0"/>
                </a:rPr>
                <a:t>*(*(</a:t>
              </a:r>
              <a:r>
                <a:rPr lang="en-US" sz="1800" dirty="0" err="1">
                  <a:solidFill>
                    <a:srgbClr val="2C895B"/>
                  </a:solidFill>
                  <a:latin typeface="Consolas" panose="020B0609020204030204" pitchFamily="49" charset="0"/>
                  <a:cs typeface="Consolas" panose="020B0609020204030204" pitchFamily="49" charset="0"/>
                </a:rPr>
                <a:t>argv</a:t>
              </a:r>
              <a:r>
                <a:rPr lang="en-US" sz="1800" dirty="0">
                  <a:solidFill>
                    <a:srgbClr val="2C895B"/>
                  </a:solidFill>
                  <a:latin typeface="Consolas" panose="020B0609020204030204" pitchFamily="49" charset="0"/>
                  <a:cs typeface="Consolas" panose="020B0609020204030204" pitchFamily="49" charset="0"/>
                </a:rPr>
                <a:t> + 1) + 1)</a:t>
              </a:r>
              <a:endParaRPr lang="en-US" dirty="0"/>
            </a:p>
          </p:txBody>
        </p:sp>
        <p:cxnSp>
          <p:nvCxnSpPr>
            <p:cNvPr id="80" name="Straight Arrow Connector 79">
              <a:extLst>
                <a:ext uri="{FF2B5EF4-FFF2-40B4-BE49-F238E27FC236}">
                  <a16:creationId xmlns:a16="http://schemas.microsoft.com/office/drawing/2014/main" id="{94BFB40B-62A4-AA55-9FAB-0BDCDC2B91DA}"/>
                </a:ext>
              </a:extLst>
            </p:cNvPr>
            <p:cNvCxnSpPr>
              <a:cxnSpLocks/>
            </p:cNvCxnSpPr>
            <p:nvPr/>
          </p:nvCxnSpPr>
          <p:spPr>
            <a:xfrm flipH="1">
              <a:off x="3323193" y="4716286"/>
              <a:ext cx="229392" cy="487221"/>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2E39990F-D5E9-FD0B-D870-89DCBBFCAF60}"/>
              </a:ext>
            </a:extLst>
          </p:cNvPr>
          <p:cNvSpPr txBox="1"/>
          <p:nvPr/>
        </p:nvSpPr>
        <p:spPr>
          <a:xfrm>
            <a:off x="6204014" y="1980422"/>
            <a:ext cx="893386" cy="338554"/>
          </a:xfrm>
          <a:prstGeom prst="rect">
            <a:avLst/>
          </a:prstGeom>
          <a:noFill/>
          <a:ln w="28575">
            <a:noFill/>
          </a:ln>
        </p:spPr>
        <p:txBody>
          <a:bodyPr wrap="square" rtlCol="0">
            <a:spAutoFit/>
          </a:bodyPr>
          <a:lstStyle/>
          <a:p>
            <a:r>
              <a:rPr lang="en-US" sz="1600" dirty="0"/>
              <a:t>argv+0</a:t>
            </a:r>
          </a:p>
        </p:txBody>
      </p:sp>
      <p:sp>
        <p:nvSpPr>
          <p:cNvPr id="10" name="TextBox 9">
            <a:extLst>
              <a:ext uri="{FF2B5EF4-FFF2-40B4-BE49-F238E27FC236}">
                <a16:creationId xmlns:a16="http://schemas.microsoft.com/office/drawing/2014/main" id="{A3877AC1-955B-FBA5-8670-3228797D9AAA}"/>
              </a:ext>
            </a:extLst>
          </p:cNvPr>
          <p:cNvSpPr txBox="1"/>
          <p:nvPr/>
        </p:nvSpPr>
        <p:spPr>
          <a:xfrm>
            <a:off x="6207051" y="1638882"/>
            <a:ext cx="893386" cy="338554"/>
          </a:xfrm>
          <a:prstGeom prst="rect">
            <a:avLst/>
          </a:prstGeom>
          <a:noFill/>
          <a:ln w="28575">
            <a:noFill/>
          </a:ln>
        </p:spPr>
        <p:txBody>
          <a:bodyPr wrap="square" rtlCol="0">
            <a:spAutoFit/>
          </a:bodyPr>
          <a:lstStyle/>
          <a:p>
            <a:r>
              <a:rPr lang="en-US" sz="1600" dirty="0"/>
              <a:t>argv+1</a:t>
            </a:r>
          </a:p>
        </p:txBody>
      </p:sp>
      <p:sp>
        <p:nvSpPr>
          <p:cNvPr id="11" name="Rectangle 10">
            <a:extLst>
              <a:ext uri="{FF2B5EF4-FFF2-40B4-BE49-F238E27FC236}">
                <a16:creationId xmlns:a16="http://schemas.microsoft.com/office/drawing/2014/main" id="{FEBC7614-E51F-22CB-99D2-CBB6F22B8C5B}"/>
              </a:ext>
            </a:extLst>
          </p:cNvPr>
          <p:cNvSpPr/>
          <p:nvPr/>
        </p:nvSpPr>
        <p:spPr>
          <a:xfrm>
            <a:off x="7087691" y="1638883"/>
            <a:ext cx="843853"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2686D097-DBCE-CD3B-25EC-6500B70CEF58}"/>
              </a:ext>
            </a:extLst>
          </p:cNvPr>
          <p:cNvSpPr txBox="1"/>
          <p:nvPr/>
        </p:nvSpPr>
        <p:spPr>
          <a:xfrm>
            <a:off x="6182593" y="1302433"/>
            <a:ext cx="893386" cy="338554"/>
          </a:xfrm>
          <a:prstGeom prst="rect">
            <a:avLst/>
          </a:prstGeom>
          <a:noFill/>
          <a:ln w="28575">
            <a:noFill/>
          </a:ln>
        </p:spPr>
        <p:txBody>
          <a:bodyPr wrap="square" rtlCol="0">
            <a:spAutoFit/>
          </a:bodyPr>
          <a:lstStyle/>
          <a:p>
            <a:r>
              <a:rPr lang="en-US" sz="1600" dirty="0"/>
              <a:t>argv+2</a:t>
            </a:r>
          </a:p>
        </p:txBody>
      </p:sp>
      <p:sp>
        <p:nvSpPr>
          <p:cNvPr id="13" name="Rectangle 12">
            <a:extLst>
              <a:ext uri="{FF2B5EF4-FFF2-40B4-BE49-F238E27FC236}">
                <a16:creationId xmlns:a16="http://schemas.microsoft.com/office/drawing/2014/main" id="{B347F7E5-A468-3C0D-41DD-A7FF86823E68}"/>
              </a:ext>
            </a:extLst>
          </p:cNvPr>
          <p:cNvSpPr/>
          <p:nvPr/>
        </p:nvSpPr>
        <p:spPr>
          <a:xfrm>
            <a:off x="7086816" y="1994777"/>
            <a:ext cx="843853"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A715802-02D4-A9AF-06F7-6715BFFA5689}"/>
              </a:ext>
            </a:extLst>
          </p:cNvPr>
          <p:cNvSpPr txBox="1"/>
          <p:nvPr/>
        </p:nvSpPr>
        <p:spPr>
          <a:xfrm>
            <a:off x="6248283" y="3998025"/>
            <a:ext cx="678393" cy="338554"/>
          </a:xfrm>
          <a:prstGeom prst="rect">
            <a:avLst/>
          </a:prstGeom>
          <a:solidFill>
            <a:schemeClr val="bg1">
              <a:lumMod val="95000"/>
            </a:schemeClr>
          </a:solidFill>
          <a:ln w="28575">
            <a:solidFill>
              <a:srgbClr val="0070C0"/>
            </a:solidFill>
          </a:ln>
        </p:spPr>
        <p:txBody>
          <a:bodyPr wrap="square" rtlCol="0">
            <a:spAutoFit/>
          </a:bodyPr>
          <a:lstStyle/>
          <a:p>
            <a:r>
              <a:rPr lang="en-US" sz="1600" dirty="0" err="1"/>
              <a:t>argc</a:t>
            </a:r>
            <a:endParaRPr lang="en-US" sz="1600" dirty="0"/>
          </a:p>
        </p:txBody>
      </p:sp>
      <p:sp>
        <p:nvSpPr>
          <p:cNvPr id="15" name="Rectangle 14">
            <a:extLst>
              <a:ext uri="{FF2B5EF4-FFF2-40B4-BE49-F238E27FC236}">
                <a16:creationId xmlns:a16="http://schemas.microsoft.com/office/drawing/2014/main" id="{46C58B75-BCA7-11E8-5CB5-86B635DB37A8}"/>
              </a:ext>
            </a:extLst>
          </p:cNvPr>
          <p:cNvSpPr/>
          <p:nvPr/>
        </p:nvSpPr>
        <p:spPr>
          <a:xfrm>
            <a:off x="6926676" y="3992812"/>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2</a:t>
            </a:r>
          </a:p>
        </p:txBody>
      </p:sp>
      <p:sp>
        <p:nvSpPr>
          <p:cNvPr id="18" name="TextBox 17">
            <a:extLst>
              <a:ext uri="{FF2B5EF4-FFF2-40B4-BE49-F238E27FC236}">
                <a16:creationId xmlns:a16="http://schemas.microsoft.com/office/drawing/2014/main" id="{626CE896-EFE6-9EAA-A8B1-F91087C557C3}"/>
              </a:ext>
            </a:extLst>
          </p:cNvPr>
          <p:cNvSpPr txBox="1"/>
          <p:nvPr/>
        </p:nvSpPr>
        <p:spPr>
          <a:xfrm>
            <a:off x="6248283" y="3536309"/>
            <a:ext cx="678393" cy="338554"/>
          </a:xfrm>
          <a:prstGeom prst="rect">
            <a:avLst/>
          </a:prstGeom>
          <a:solidFill>
            <a:schemeClr val="bg1">
              <a:lumMod val="95000"/>
            </a:schemeClr>
          </a:solidFill>
          <a:ln w="28575">
            <a:solidFill>
              <a:srgbClr val="0070C0"/>
            </a:solidFill>
          </a:ln>
        </p:spPr>
        <p:txBody>
          <a:bodyPr wrap="square" rtlCol="0">
            <a:spAutoFit/>
          </a:bodyPr>
          <a:lstStyle/>
          <a:p>
            <a:r>
              <a:rPr lang="en-US" sz="1600" dirty="0" err="1"/>
              <a:t>argv</a:t>
            </a:r>
            <a:endParaRPr lang="en-US" sz="1600" dirty="0"/>
          </a:p>
        </p:txBody>
      </p:sp>
      <p:sp>
        <p:nvSpPr>
          <p:cNvPr id="19" name="Rectangle 18">
            <a:extLst>
              <a:ext uri="{FF2B5EF4-FFF2-40B4-BE49-F238E27FC236}">
                <a16:creationId xmlns:a16="http://schemas.microsoft.com/office/drawing/2014/main" id="{A96244C3-0AD4-CF21-BA28-39058D24477E}"/>
              </a:ext>
            </a:extLst>
          </p:cNvPr>
          <p:cNvSpPr/>
          <p:nvPr/>
        </p:nvSpPr>
        <p:spPr>
          <a:xfrm>
            <a:off x="6926676" y="3531096"/>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20" name="TextBox 19">
            <a:extLst>
              <a:ext uri="{FF2B5EF4-FFF2-40B4-BE49-F238E27FC236}">
                <a16:creationId xmlns:a16="http://schemas.microsoft.com/office/drawing/2014/main" id="{B7A5694B-EC14-DEBD-047F-AA93B0DE008B}"/>
              </a:ext>
            </a:extLst>
          </p:cNvPr>
          <p:cNvSpPr txBox="1"/>
          <p:nvPr/>
        </p:nvSpPr>
        <p:spPr>
          <a:xfrm>
            <a:off x="7027401" y="4643106"/>
            <a:ext cx="3389069" cy="707886"/>
          </a:xfrm>
          <a:prstGeom prst="rect">
            <a:avLst/>
          </a:prstGeom>
          <a:solidFill>
            <a:schemeClr val="accent4">
              <a:lumMod val="20000"/>
              <a:lumOff val="80000"/>
            </a:schemeClr>
          </a:solidFill>
          <a:ln>
            <a:solidFill>
              <a:schemeClr val="accent1"/>
            </a:solidFill>
          </a:ln>
        </p:spPr>
        <p:txBody>
          <a:bodyPr wrap="none" rtlCol="0">
            <a:spAutoFit/>
          </a:bodyPr>
          <a:lstStyle/>
          <a:p>
            <a:r>
              <a:rPr lang="en-US" sz="2000" dirty="0">
                <a:solidFill>
                  <a:schemeClr val="accent1"/>
                </a:solidFill>
              </a:rPr>
              <a:t>.% ./extract –c3</a:t>
            </a:r>
          </a:p>
          <a:p>
            <a:r>
              <a:rPr lang="en-US" sz="2000" dirty="0">
                <a:solidFill>
                  <a:schemeClr val="accent1"/>
                </a:solidFill>
              </a:rPr>
              <a:t>(No space between c and 3)</a:t>
            </a:r>
          </a:p>
        </p:txBody>
      </p:sp>
      <p:sp>
        <p:nvSpPr>
          <p:cNvPr id="22" name="Rectangle 21">
            <a:extLst>
              <a:ext uri="{FF2B5EF4-FFF2-40B4-BE49-F238E27FC236}">
                <a16:creationId xmlns:a16="http://schemas.microsoft.com/office/drawing/2014/main" id="{D299F241-E98A-0751-7C85-A7029243E118}"/>
              </a:ext>
            </a:extLst>
          </p:cNvPr>
          <p:cNvSpPr/>
          <p:nvPr/>
        </p:nvSpPr>
        <p:spPr>
          <a:xfrm>
            <a:off x="7081532" y="1273408"/>
            <a:ext cx="843853" cy="357729"/>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NULL</a:t>
            </a:r>
          </a:p>
        </p:txBody>
      </p:sp>
      <p:cxnSp>
        <p:nvCxnSpPr>
          <p:cNvPr id="24" name="Straight Arrow Connector 23">
            <a:extLst>
              <a:ext uri="{FF2B5EF4-FFF2-40B4-BE49-F238E27FC236}">
                <a16:creationId xmlns:a16="http://schemas.microsoft.com/office/drawing/2014/main" id="{FF5AD368-EF6E-91FA-B2AF-2B68EE0E32A2}"/>
              </a:ext>
            </a:extLst>
          </p:cNvPr>
          <p:cNvCxnSpPr>
            <a:cxnSpLocks/>
          </p:cNvCxnSpPr>
          <p:nvPr/>
        </p:nvCxnSpPr>
        <p:spPr>
          <a:xfrm flipV="1">
            <a:off x="7166913" y="2344139"/>
            <a:ext cx="0" cy="1402295"/>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12694BB-6B4F-2C6A-3A55-6913BB358837}"/>
              </a:ext>
            </a:extLst>
          </p:cNvPr>
          <p:cNvCxnSpPr>
            <a:cxnSpLocks/>
          </p:cNvCxnSpPr>
          <p:nvPr/>
        </p:nvCxnSpPr>
        <p:spPr>
          <a:xfrm>
            <a:off x="7491549" y="2143493"/>
            <a:ext cx="864912" cy="1976067"/>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2495FF0-6A0C-C6D1-2AA0-907FA327A083}"/>
              </a:ext>
            </a:extLst>
          </p:cNvPr>
          <p:cNvCxnSpPr>
            <a:cxnSpLocks/>
          </p:cNvCxnSpPr>
          <p:nvPr/>
        </p:nvCxnSpPr>
        <p:spPr>
          <a:xfrm>
            <a:off x="7543757" y="1831158"/>
            <a:ext cx="1360184" cy="1049320"/>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0C2A044-B4B5-345D-D07D-2C0CAFB96F12}"/>
              </a:ext>
            </a:extLst>
          </p:cNvPr>
          <p:cNvSpPr/>
          <p:nvPr/>
        </p:nvSpPr>
        <p:spPr>
          <a:xfrm>
            <a:off x="8356461" y="4095635"/>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a:t>
            </a:r>
          </a:p>
        </p:txBody>
      </p:sp>
      <p:sp>
        <p:nvSpPr>
          <p:cNvPr id="31" name="Rectangle 30">
            <a:extLst>
              <a:ext uri="{FF2B5EF4-FFF2-40B4-BE49-F238E27FC236}">
                <a16:creationId xmlns:a16="http://schemas.microsoft.com/office/drawing/2014/main" id="{A6C95113-D7F7-9849-EA00-E29864837E9E}"/>
              </a:ext>
            </a:extLst>
          </p:cNvPr>
          <p:cNvSpPr/>
          <p:nvPr/>
        </p:nvSpPr>
        <p:spPr>
          <a:xfrm>
            <a:off x="8722681" y="4095635"/>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a:t>
            </a:r>
          </a:p>
        </p:txBody>
      </p:sp>
      <p:sp>
        <p:nvSpPr>
          <p:cNvPr id="33" name="Rectangle 32">
            <a:extLst>
              <a:ext uri="{FF2B5EF4-FFF2-40B4-BE49-F238E27FC236}">
                <a16:creationId xmlns:a16="http://schemas.microsoft.com/office/drawing/2014/main" id="{21FF3CF7-15A5-AF72-0C18-7353222C19F1}"/>
              </a:ext>
            </a:extLst>
          </p:cNvPr>
          <p:cNvSpPr/>
          <p:nvPr/>
        </p:nvSpPr>
        <p:spPr>
          <a:xfrm>
            <a:off x="9111457" y="4092554"/>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e</a:t>
            </a:r>
          </a:p>
        </p:txBody>
      </p:sp>
      <p:sp>
        <p:nvSpPr>
          <p:cNvPr id="35" name="Rectangle 34">
            <a:extLst>
              <a:ext uri="{FF2B5EF4-FFF2-40B4-BE49-F238E27FC236}">
                <a16:creationId xmlns:a16="http://schemas.microsoft.com/office/drawing/2014/main" id="{1794E1C4-921C-987E-E807-244872C62BA7}"/>
              </a:ext>
            </a:extLst>
          </p:cNvPr>
          <p:cNvSpPr/>
          <p:nvPr/>
        </p:nvSpPr>
        <p:spPr>
          <a:xfrm>
            <a:off x="9500233" y="4092554"/>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x</a:t>
            </a:r>
          </a:p>
        </p:txBody>
      </p:sp>
      <p:sp>
        <p:nvSpPr>
          <p:cNvPr id="37" name="Rectangle 36">
            <a:extLst>
              <a:ext uri="{FF2B5EF4-FFF2-40B4-BE49-F238E27FC236}">
                <a16:creationId xmlns:a16="http://schemas.microsoft.com/office/drawing/2014/main" id="{8F546E70-1863-1487-ED9E-A5152F656F8D}"/>
              </a:ext>
            </a:extLst>
          </p:cNvPr>
          <p:cNvSpPr/>
          <p:nvPr/>
        </p:nvSpPr>
        <p:spPr>
          <a:xfrm>
            <a:off x="9889009" y="4092554"/>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t</a:t>
            </a:r>
          </a:p>
        </p:txBody>
      </p:sp>
      <p:sp>
        <p:nvSpPr>
          <p:cNvPr id="42" name="Rectangle 41">
            <a:extLst>
              <a:ext uri="{FF2B5EF4-FFF2-40B4-BE49-F238E27FC236}">
                <a16:creationId xmlns:a16="http://schemas.microsoft.com/office/drawing/2014/main" id="{E24267FB-CAE7-B783-ACD7-48FB475BA5D5}"/>
              </a:ext>
            </a:extLst>
          </p:cNvPr>
          <p:cNvSpPr/>
          <p:nvPr/>
        </p:nvSpPr>
        <p:spPr>
          <a:xfrm>
            <a:off x="10277785" y="4092554"/>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r</a:t>
            </a:r>
          </a:p>
        </p:txBody>
      </p:sp>
      <p:sp>
        <p:nvSpPr>
          <p:cNvPr id="43" name="Rectangle 42">
            <a:extLst>
              <a:ext uri="{FF2B5EF4-FFF2-40B4-BE49-F238E27FC236}">
                <a16:creationId xmlns:a16="http://schemas.microsoft.com/office/drawing/2014/main" id="{FC6D193E-A3C1-710E-D2E2-D5D2F7DA51BF}"/>
              </a:ext>
            </a:extLst>
          </p:cNvPr>
          <p:cNvSpPr/>
          <p:nvPr/>
        </p:nvSpPr>
        <p:spPr>
          <a:xfrm>
            <a:off x="10666561" y="4092554"/>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a</a:t>
            </a:r>
          </a:p>
        </p:txBody>
      </p:sp>
      <p:sp>
        <p:nvSpPr>
          <p:cNvPr id="47" name="Rectangle 46">
            <a:extLst>
              <a:ext uri="{FF2B5EF4-FFF2-40B4-BE49-F238E27FC236}">
                <a16:creationId xmlns:a16="http://schemas.microsoft.com/office/drawing/2014/main" id="{6865993D-F981-734B-D786-7609FB189CB4}"/>
              </a:ext>
            </a:extLst>
          </p:cNvPr>
          <p:cNvSpPr/>
          <p:nvPr/>
        </p:nvSpPr>
        <p:spPr>
          <a:xfrm>
            <a:off x="11055337" y="4092554"/>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c</a:t>
            </a:r>
          </a:p>
        </p:txBody>
      </p:sp>
      <p:sp>
        <p:nvSpPr>
          <p:cNvPr id="48" name="Rectangle 47">
            <a:extLst>
              <a:ext uri="{FF2B5EF4-FFF2-40B4-BE49-F238E27FC236}">
                <a16:creationId xmlns:a16="http://schemas.microsoft.com/office/drawing/2014/main" id="{D67A89FD-9FEF-B1E5-121C-655B6071C66C}"/>
              </a:ext>
            </a:extLst>
          </p:cNvPr>
          <p:cNvSpPr/>
          <p:nvPr/>
        </p:nvSpPr>
        <p:spPr>
          <a:xfrm>
            <a:off x="11436594" y="4092554"/>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t</a:t>
            </a:r>
          </a:p>
        </p:txBody>
      </p:sp>
      <p:sp>
        <p:nvSpPr>
          <p:cNvPr id="49" name="Rectangle 48">
            <a:extLst>
              <a:ext uri="{FF2B5EF4-FFF2-40B4-BE49-F238E27FC236}">
                <a16:creationId xmlns:a16="http://schemas.microsoft.com/office/drawing/2014/main" id="{F0DD01E6-BAC7-CFEB-E03E-BA7B47497F71}"/>
              </a:ext>
            </a:extLst>
          </p:cNvPr>
          <p:cNvSpPr/>
          <p:nvPr/>
        </p:nvSpPr>
        <p:spPr>
          <a:xfrm>
            <a:off x="11815807" y="4092554"/>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p>
        </p:txBody>
      </p:sp>
      <p:sp>
        <p:nvSpPr>
          <p:cNvPr id="50" name="Rectangle 49">
            <a:extLst>
              <a:ext uri="{FF2B5EF4-FFF2-40B4-BE49-F238E27FC236}">
                <a16:creationId xmlns:a16="http://schemas.microsoft.com/office/drawing/2014/main" id="{109BB52C-177B-3A03-FD47-48E3299163E1}"/>
              </a:ext>
            </a:extLst>
          </p:cNvPr>
          <p:cNvSpPr/>
          <p:nvPr/>
        </p:nvSpPr>
        <p:spPr>
          <a:xfrm>
            <a:off x="8903941" y="2834116"/>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a:t>
            </a:r>
          </a:p>
        </p:txBody>
      </p:sp>
      <p:sp>
        <p:nvSpPr>
          <p:cNvPr id="56" name="Rectangle 55">
            <a:extLst>
              <a:ext uri="{FF2B5EF4-FFF2-40B4-BE49-F238E27FC236}">
                <a16:creationId xmlns:a16="http://schemas.microsoft.com/office/drawing/2014/main" id="{6343EBF9-5C2F-EE12-4DB6-D4B6E6973B8D}"/>
              </a:ext>
            </a:extLst>
          </p:cNvPr>
          <p:cNvSpPr/>
          <p:nvPr/>
        </p:nvSpPr>
        <p:spPr>
          <a:xfrm>
            <a:off x="9285198" y="2834116"/>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c</a:t>
            </a:r>
          </a:p>
        </p:txBody>
      </p:sp>
      <p:sp>
        <p:nvSpPr>
          <p:cNvPr id="81" name="Rectangle 80">
            <a:extLst>
              <a:ext uri="{FF2B5EF4-FFF2-40B4-BE49-F238E27FC236}">
                <a16:creationId xmlns:a16="http://schemas.microsoft.com/office/drawing/2014/main" id="{37BD270E-0403-7B61-09D7-1FD72278F73F}"/>
              </a:ext>
            </a:extLst>
          </p:cNvPr>
          <p:cNvSpPr/>
          <p:nvPr/>
        </p:nvSpPr>
        <p:spPr>
          <a:xfrm>
            <a:off x="10020085" y="2826348"/>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\0</a:t>
            </a:r>
          </a:p>
        </p:txBody>
      </p:sp>
      <p:sp>
        <p:nvSpPr>
          <p:cNvPr id="82" name="Rectangle 81">
            <a:extLst>
              <a:ext uri="{FF2B5EF4-FFF2-40B4-BE49-F238E27FC236}">
                <a16:creationId xmlns:a16="http://schemas.microsoft.com/office/drawing/2014/main" id="{02CBE2D2-92CE-401A-8B41-4212B00C21C6}"/>
              </a:ext>
            </a:extLst>
          </p:cNvPr>
          <p:cNvSpPr/>
          <p:nvPr/>
        </p:nvSpPr>
        <p:spPr>
          <a:xfrm>
            <a:off x="9649772" y="2825105"/>
            <a:ext cx="381257" cy="331394"/>
          </a:xfrm>
          <a:prstGeom prst="rect">
            <a:avLst/>
          </a:prstGeom>
          <a:solidFill>
            <a:schemeClr val="bg1">
              <a:lumMod val="95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3</a:t>
            </a:r>
          </a:p>
        </p:txBody>
      </p:sp>
      <p:grpSp>
        <p:nvGrpSpPr>
          <p:cNvPr id="84" name="Group 83">
            <a:extLst>
              <a:ext uri="{FF2B5EF4-FFF2-40B4-BE49-F238E27FC236}">
                <a16:creationId xmlns:a16="http://schemas.microsoft.com/office/drawing/2014/main" id="{56710231-C889-2807-C4AC-B3CCB07D95AC}"/>
              </a:ext>
            </a:extLst>
          </p:cNvPr>
          <p:cNvGrpSpPr/>
          <p:nvPr/>
        </p:nvGrpSpPr>
        <p:grpSpPr>
          <a:xfrm>
            <a:off x="8323021" y="3419515"/>
            <a:ext cx="3351483" cy="830680"/>
            <a:chOff x="2686702" y="3093881"/>
            <a:chExt cx="3351483" cy="830680"/>
          </a:xfrm>
        </p:grpSpPr>
        <p:sp>
          <p:nvSpPr>
            <p:cNvPr id="85" name="TextBox 84">
              <a:extLst>
                <a:ext uri="{FF2B5EF4-FFF2-40B4-BE49-F238E27FC236}">
                  <a16:creationId xmlns:a16="http://schemas.microsoft.com/office/drawing/2014/main" id="{E15F9115-33DA-896E-94D7-C56B2507EEA7}"/>
                </a:ext>
              </a:extLst>
            </p:cNvPr>
            <p:cNvSpPr txBox="1"/>
            <p:nvPr/>
          </p:nvSpPr>
          <p:spPr>
            <a:xfrm>
              <a:off x="4333872" y="3093881"/>
              <a:ext cx="1704313" cy="369332"/>
            </a:xfrm>
            <a:prstGeom prst="rect">
              <a:avLst/>
            </a:prstGeom>
            <a:noFill/>
          </p:spPr>
          <p:txBody>
            <a:bodyPr wrap="none" rtlCol="0">
              <a:spAutoFit/>
            </a:bodyPr>
            <a:lstStyle/>
            <a:p>
              <a:r>
                <a:rPr lang="en-US" sz="1800" dirty="0">
                  <a:solidFill>
                    <a:srgbClr val="2C895B"/>
                  </a:solidFill>
                  <a:latin typeface="Consolas" panose="020B0609020204030204" pitchFamily="49" charset="0"/>
                  <a:cs typeface="Consolas" panose="020B0609020204030204" pitchFamily="49" charset="0"/>
                </a:rPr>
                <a:t>*(*</a:t>
              </a:r>
              <a:r>
                <a:rPr lang="en-US" sz="1800" dirty="0" err="1">
                  <a:solidFill>
                    <a:srgbClr val="2C895B"/>
                  </a:solidFill>
                  <a:latin typeface="Consolas" panose="020B0609020204030204" pitchFamily="49" charset="0"/>
                  <a:cs typeface="Consolas" panose="020B0609020204030204" pitchFamily="49" charset="0"/>
                </a:rPr>
                <a:t>argv</a:t>
              </a:r>
              <a:r>
                <a:rPr lang="en-US" sz="1800" dirty="0">
                  <a:solidFill>
                    <a:srgbClr val="2C895B"/>
                  </a:solidFill>
                  <a:latin typeface="Consolas" panose="020B0609020204030204" pitchFamily="49" charset="0"/>
                  <a:cs typeface="Consolas" panose="020B0609020204030204" pitchFamily="49" charset="0"/>
                </a:rPr>
                <a:t> </a:t>
              </a:r>
              <a:r>
                <a:rPr lang="en-US" dirty="0">
                  <a:solidFill>
                    <a:srgbClr val="2C895B"/>
                  </a:solidFill>
                  <a:latin typeface="Consolas" panose="020B0609020204030204" pitchFamily="49" charset="0"/>
                  <a:cs typeface="Consolas" panose="020B0609020204030204" pitchFamily="49" charset="0"/>
                </a:rPr>
                <a:t>+ 8)</a:t>
              </a:r>
              <a:endParaRPr lang="en-US" dirty="0"/>
            </a:p>
          </p:txBody>
        </p:sp>
        <p:sp>
          <p:nvSpPr>
            <p:cNvPr id="86" name="TextBox 85">
              <a:extLst>
                <a:ext uri="{FF2B5EF4-FFF2-40B4-BE49-F238E27FC236}">
                  <a16:creationId xmlns:a16="http://schemas.microsoft.com/office/drawing/2014/main" id="{2C4D847E-833D-8B9B-D7E6-F2132A7CE7D8}"/>
                </a:ext>
              </a:extLst>
            </p:cNvPr>
            <p:cNvSpPr txBox="1"/>
            <p:nvPr/>
          </p:nvSpPr>
          <p:spPr>
            <a:xfrm>
              <a:off x="2686702" y="3145917"/>
              <a:ext cx="944489" cy="369332"/>
            </a:xfrm>
            <a:prstGeom prst="rect">
              <a:avLst/>
            </a:prstGeom>
            <a:noFill/>
          </p:spPr>
          <p:txBody>
            <a:bodyPr wrap="none" rtlCol="0">
              <a:spAutoFit/>
            </a:bodyPr>
            <a:lstStyle/>
            <a:p>
              <a:r>
                <a:rPr lang="en-US" dirty="0">
                  <a:solidFill>
                    <a:srgbClr val="2C895B"/>
                  </a:solidFill>
                  <a:latin typeface="Consolas" panose="020B0609020204030204" pitchFamily="49" charset="0"/>
                  <a:cs typeface="Consolas" panose="020B0609020204030204" pitchFamily="49" charset="0"/>
                </a:rPr>
                <a:t>*</a:t>
              </a:r>
              <a:r>
                <a:rPr lang="en-US" sz="1800" dirty="0">
                  <a:solidFill>
                    <a:srgbClr val="2C895B"/>
                  </a:solidFill>
                  <a:latin typeface="Consolas" panose="020B0609020204030204" pitchFamily="49" charset="0"/>
                  <a:cs typeface="Consolas" panose="020B0609020204030204" pitchFamily="49" charset="0"/>
                </a:rPr>
                <a:t>*</a:t>
              </a:r>
              <a:r>
                <a:rPr lang="en-US" sz="1800" dirty="0" err="1">
                  <a:solidFill>
                    <a:srgbClr val="2C895B"/>
                  </a:solidFill>
                  <a:latin typeface="Consolas" panose="020B0609020204030204" pitchFamily="49" charset="0"/>
                  <a:cs typeface="Consolas" panose="020B0609020204030204" pitchFamily="49" charset="0"/>
                </a:rPr>
                <a:t>argv</a:t>
              </a:r>
              <a:endParaRPr lang="en-US" dirty="0"/>
            </a:p>
          </p:txBody>
        </p:sp>
        <p:cxnSp>
          <p:nvCxnSpPr>
            <p:cNvPr id="87" name="Straight Arrow Connector 86">
              <a:extLst>
                <a:ext uri="{FF2B5EF4-FFF2-40B4-BE49-F238E27FC236}">
                  <a16:creationId xmlns:a16="http://schemas.microsoft.com/office/drawing/2014/main" id="{31A8E1BE-D74B-0C9A-C285-3872175BB773}"/>
                </a:ext>
              </a:extLst>
            </p:cNvPr>
            <p:cNvCxnSpPr>
              <a:cxnSpLocks/>
            </p:cNvCxnSpPr>
            <p:nvPr/>
          </p:nvCxnSpPr>
          <p:spPr>
            <a:xfrm flipH="1">
              <a:off x="2913321" y="3457568"/>
              <a:ext cx="254147" cy="466993"/>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989E971-41A7-F199-132E-6A765CD353C9}"/>
                </a:ext>
              </a:extLst>
            </p:cNvPr>
            <p:cNvCxnSpPr>
              <a:cxnSpLocks/>
            </p:cNvCxnSpPr>
            <p:nvPr/>
          </p:nvCxnSpPr>
          <p:spPr>
            <a:xfrm>
              <a:off x="5879066" y="3461196"/>
              <a:ext cx="93251" cy="450992"/>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E3E89AF4-7AEB-B37D-AD0D-51BFFCC6B728}"/>
              </a:ext>
            </a:extLst>
          </p:cNvPr>
          <p:cNvGrpSpPr/>
          <p:nvPr/>
        </p:nvGrpSpPr>
        <p:grpSpPr>
          <a:xfrm>
            <a:off x="9492714" y="2172983"/>
            <a:ext cx="2210862" cy="772691"/>
            <a:chOff x="3315674" y="4403400"/>
            <a:chExt cx="2210862" cy="772691"/>
          </a:xfrm>
        </p:grpSpPr>
        <p:sp>
          <p:nvSpPr>
            <p:cNvPr id="93" name="TextBox 92">
              <a:extLst>
                <a:ext uri="{FF2B5EF4-FFF2-40B4-BE49-F238E27FC236}">
                  <a16:creationId xmlns:a16="http://schemas.microsoft.com/office/drawing/2014/main" id="{D667C586-6CBD-FB94-51E7-8E12C5175630}"/>
                </a:ext>
              </a:extLst>
            </p:cNvPr>
            <p:cNvSpPr txBox="1"/>
            <p:nvPr/>
          </p:nvSpPr>
          <p:spPr>
            <a:xfrm>
              <a:off x="3315674" y="4403400"/>
              <a:ext cx="2210862" cy="369332"/>
            </a:xfrm>
            <a:prstGeom prst="rect">
              <a:avLst/>
            </a:prstGeom>
            <a:noFill/>
          </p:spPr>
          <p:txBody>
            <a:bodyPr wrap="none" rtlCol="0">
              <a:spAutoFit/>
            </a:bodyPr>
            <a:lstStyle/>
            <a:p>
              <a:r>
                <a:rPr lang="en-US" sz="1800" dirty="0">
                  <a:solidFill>
                    <a:srgbClr val="2C895B"/>
                  </a:solidFill>
                  <a:latin typeface="Consolas" panose="020B0609020204030204" pitchFamily="49" charset="0"/>
                  <a:cs typeface="Consolas" panose="020B0609020204030204" pitchFamily="49" charset="0"/>
                </a:rPr>
                <a:t>*(*(</a:t>
              </a:r>
              <a:r>
                <a:rPr lang="en-US" sz="1800" dirty="0" err="1">
                  <a:solidFill>
                    <a:srgbClr val="2C895B"/>
                  </a:solidFill>
                  <a:latin typeface="Consolas" panose="020B0609020204030204" pitchFamily="49" charset="0"/>
                  <a:cs typeface="Consolas" panose="020B0609020204030204" pitchFamily="49" charset="0"/>
                </a:rPr>
                <a:t>argv</a:t>
              </a:r>
              <a:r>
                <a:rPr lang="en-US" sz="1800" dirty="0">
                  <a:solidFill>
                    <a:srgbClr val="2C895B"/>
                  </a:solidFill>
                  <a:latin typeface="Consolas" panose="020B0609020204030204" pitchFamily="49" charset="0"/>
                  <a:cs typeface="Consolas" panose="020B0609020204030204" pitchFamily="49" charset="0"/>
                </a:rPr>
                <a:t> + 1)+2)</a:t>
              </a:r>
              <a:endParaRPr lang="en-US" dirty="0"/>
            </a:p>
          </p:txBody>
        </p:sp>
        <p:cxnSp>
          <p:nvCxnSpPr>
            <p:cNvPr id="94" name="Straight Arrow Connector 93">
              <a:extLst>
                <a:ext uri="{FF2B5EF4-FFF2-40B4-BE49-F238E27FC236}">
                  <a16:creationId xmlns:a16="http://schemas.microsoft.com/office/drawing/2014/main" id="{465959F0-7871-873B-5126-DB2AD865E9EA}"/>
                </a:ext>
              </a:extLst>
            </p:cNvPr>
            <p:cNvCxnSpPr>
              <a:cxnSpLocks/>
            </p:cNvCxnSpPr>
            <p:nvPr/>
          </p:nvCxnSpPr>
          <p:spPr>
            <a:xfrm flipH="1">
              <a:off x="3711969" y="4702897"/>
              <a:ext cx="231585" cy="473194"/>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714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C4E22-F358-2E43-BE9A-14D577B16549}"/>
              </a:ext>
            </a:extLst>
          </p:cNvPr>
          <p:cNvSpPr>
            <a:spLocks noGrp="1"/>
          </p:cNvSpPr>
          <p:nvPr>
            <p:ph type="title"/>
          </p:nvPr>
        </p:nvSpPr>
        <p:spPr>
          <a:xfrm>
            <a:off x="505421" y="119999"/>
            <a:ext cx="10515600" cy="599818"/>
          </a:xfrm>
        </p:spPr>
        <p:txBody>
          <a:bodyPr/>
          <a:lstStyle/>
          <a:p>
            <a:r>
              <a:rPr lang="en-US" dirty="0"/>
              <a:t>Process Memory Under Linux</a:t>
            </a:r>
          </a:p>
        </p:txBody>
      </p:sp>
      <p:sp>
        <p:nvSpPr>
          <p:cNvPr id="3" name="Content Placeholder 2">
            <a:extLst>
              <a:ext uri="{FF2B5EF4-FFF2-40B4-BE49-F238E27FC236}">
                <a16:creationId xmlns:a16="http://schemas.microsoft.com/office/drawing/2014/main" id="{0601E3D2-3E76-C441-B74F-EBC55F1355FD}"/>
              </a:ext>
            </a:extLst>
          </p:cNvPr>
          <p:cNvSpPr>
            <a:spLocks noGrp="1"/>
          </p:cNvSpPr>
          <p:nvPr>
            <p:ph sz="quarter" idx="17"/>
          </p:nvPr>
        </p:nvSpPr>
        <p:spPr>
          <a:xfrm>
            <a:off x="470029" y="744027"/>
            <a:ext cx="7519209" cy="5764986"/>
          </a:xfrm>
          <a:solidFill>
            <a:schemeClr val="accent4">
              <a:lumMod val="20000"/>
              <a:lumOff val="80000"/>
            </a:schemeClr>
          </a:solidFill>
          <a:ln>
            <a:solidFill>
              <a:schemeClr val="accent1"/>
            </a:solidFill>
          </a:ln>
        </p:spPr>
        <p:txBody>
          <a:bodyPr/>
          <a:lstStyle/>
          <a:p>
            <a:pPr>
              <a:lnSpc>
                <a:spcPct val="100000"/>
              </a:lnSpc>
              <a:spcBef>
                <a:spcPts val="1200"/>
              </a:spcBef>
            </a:pPr>
            <a:r>
              <a:rPr lang="en-US" sz="2200" dirty="0"/>
              <a:t>When your </a:t>
            </a:r>
            <a:r>
              <a:rPr lang="en-US" sz="2200" dirty="0">
                <a:solidFill>
                  <a:srgbClr val="2C895B"/>
                </a:solidFill>
              </a:rPr>
              <a:t>program is running </a:t>
            </a:r>
            <a:r>
              <a:rPr lang="en-US" sz="2200" dirty="0"/>
              <a:t>it has been </a:t>
            </a:r>
            <a:r>
              <a:rPr lang="en-US" sz="2200" dirty="0">
                <a:solidFill>
                  <a:srgbClr val="0070C0"/>
                </a:solidFill>
              </a:rPr>
              <a:t>loaded into memory </a:t>
            </a:r>
            <a:r>
              <a:rPr lang="en-US" sz="2200" dirty="0"/>
              <a:t>and is </a:t>
            </a:r>
            <a:r>
              <a:rPr lang="en-US" sz="2200" dirty="0">
                <a:solidFill>
                  <a:srgbClr val="F3753F"/>
                </a:solidFill>
              </a:rPr>
              <a:t>called a process</a:t>
            </a:r>
          </a:p>
          <a:p>
            <a:pPr>
              <a:lnSpc>
                <a:spcPct val="100000"/>
              </a:lnSpc>
              <a:spcBef>
                <a:spcPts val="1200"/>
              </a:spcBef>
            </a:pPr>
            <a:r>
              <a:rPr lang="en-US" sz="2200" i="1" dirty="0">
                <a:solidFill>
                  <a:schemeClr val="accent1"/>
                </a:solidFill>
              </a:rPr>
              <a:t>Stack segment: </a:t>
            </a:r>
            <a:r>
              <a:rPr lang="en-US" sz="2200" i="1" dirty="0">
                <a:solidFill>
                  <a:schemeClr val="tx2"/>
                </a:solidFill>
              </a:rPr>
              <a:t>Stores</a:t>
            </a:r>
            <a:r>
              <a:rPr lang="en-US" sz="2200" i="1" dirty="0">
                <a:solidFill>
                  <a:schemeClr val="accent1"/>
                </a:solidFill>
              </a:rPr>
              <a:t> </a:t>
            </a:r>
            <a:r>
              <a:rPr lang="en-US" sz="2200" i="1" dirty="0">
                <a:solidFill>
                  <a:schemeClr val="accent5"/>
                </a:solidFill>
              </a:rPr>
              <a:t>Local </a:t>
            </a:r>
            <a:r>
              <a:rPr lang="en-US" sz="2200" dirty="0">
                <a:solidFill>
                  <a:schemeClr val="accent5"/>
                </a:solidFill>
              </a:rPr>
              <a:t>variables</a:t>
            </a:r>
          </a:p>
          <a:p>
            <a:pPr lvl="1">
              <a:spcBef>
                <a:spcPts val="1200"/>
              </a:spcBef>
            </a:pPr>
            <a:r>
              <a:rPr lang="en-US" sz="2000" dirty="0"/>
              <a:t>Allocated and freed at function call entry &amp; exit </a:t>
            </a:r>
          </a:p>
          <a:p>
            <a:pPr>
              <a:lnSpc>
                <a:spcPct val="100000"/>
              </a:lnSpc>
              <a:spcBef>
                <a:spcPts val="1200"/>
              </a:spcBef>
            </a:pPr>
            <a:r>
              <a:rPr lang="en-US" sz="2200" i="1" dirty="0">
                <a:solidFill>
                  <a:schemeClr val="accent1"/>
                </a:solidFill>
              </a:rPr>
              <a:t>Data segment + BSS: </a:t>
            </a:r>
            <a:r>
              <a:rPr lang="en-US" sz="2200" i="1" dirty="0">
                <a:solidFill>
                  <a:schemeClr val="tx2"/>
                </a:solidFill>
              </a:rPr>
              <a:t>Stores</a:t>
            </a:r>
            <a:r>
              <a:rPr lang="en-US" sz="2200" i="1" dirty="0">
                <a:solidFill>
                  <a:schemeClr val="accent1"/>
                </a:solidFill>
              </a:rPr>
              <a:t> </a:t>
            </a:r>
            <a:r>
              <a:rPr lang="en-US" sz="2200" i="1" dirty="0">
                <a:solidFill>
                  <a:schemeClr val="accent5"/>
                </a:solidFill>
              </a:rPr>
              <a:t>Global</a:t>
            </a:r>
            <a:r>
              <a:rPr lang="en-US" sz="2200" dirty="0">
                <a:solidFill>
                  <a:schemeClr val="accent5"/>
                </a:solidFill>
              </a:rPr>
              <a:t> and </a:t>
            </a:r>
            <a:r>
              <a:rPr lang="en-US" sz="2200" i="1" dirty="0">
                <a:solidFill>
                  <a:schemeClr val="accent5"/>
                </a:solidFill>
              </a:rPr>
              <a:t>static </a:t>
            </a:r>
            <a:r>
              <a:rPr lang="en-US" sz="2200" dirty="0">
                <a:solidFill>
                  <a:schemeClr val="accent5"/>
                </a:solidFill>
              </a:rPr>
              <a:t>variables</a:t>
            </a:r>
            <a:endParaRPr lang="en-US" sz="2200" u="sng" dirty="0"/>
          </a:p>
          <a:p>
            <a:pPr lvl="1"/>
            <a:r>
              <a:rPr lang="en-US" sz="2200" dirty="0">
                <a:solidFill>
                  <a:srgbClr val="2C895B"/>
                </a:solidFill>
              </a:rPr>
              <a:t>Allocated/freed </a:t>
            </a:r>
            <a:r>
              <a:rPr lang="en-US" sz="2200" dirty="0"/>
              <a:t>when the process </a:t>
            </a:r>
            <a:r>
              <a:rPr lang="en-US" sz="2200" dirty="0">
                <a:solidFill>
                  <a:srgbClr val="7030A0"/>
                </a:solidFill>
              </a:rPr>
              <a:t>starts/exits</a:t>
            </a:r>
          </a:p>
          <a:p>
            <a:pPr lvl="1"/>
            <a:r>
              <a:rPr lang="en-US" sz="2200" dirty="0">
                <a:solidFill>
                  <a:srgbClr val="2C895B"/>
                </a:solidFill>
              </a:rPr>
              <a:t>BSS</a:t>
            </a:r>
            <a:r>
              <a:rPr lang="en-US" sz="2200" dirty="0"/>
              <a:t> - Static variables with an implicit initial value</a:t>
            </a:r>
          </a:p>
          <a:p>
            <a:pPr lvl="1"/>
            <a:r>
              <a:rPr lang="en-US" sz="2200" dirty="0">
                <a:solidFill>
                  <a:srgbClr val="2C895B"/>
                </a:solidFill>
              </a:rPr>
              <a:t>Static Data </a:t>
            </a:r>
            <a:r>
              <a:rPr lang="en-US" sz="2200" dirty="0"/>
              <a:t>-  Initialized with an explicit initial value</a:t>
            </a:r>
          </a:p>
          <a:p>
            <a:pPr>
              <a:lnSpc>
                <a:spcPct val="100000"/>
              </a:lnSpc>
              <a:spcBef>
                <a:spcPts val="1200"/>
              </a:spcBef>
            </a:pPr>
            <a:r>
              <a:rPr lang="en-US" sz="2200" dirty="0">
                <a:solidFill>
                  <a:schemeClr val="accent1"/>
                </a:solidFill>
              </a:rPr>
              <a:t>Heap segment: </a:t>
            </a:r>
            <a:r>
              <a:rPr lang="en-US" sz="2200" i="1" dirty="0">
                <a:solidFill>
                  <a:schemeClr val="tx2"/>
                </a:solidFill>
              </a:rPr>
              <a:t>Stores</a:t>
            </a:r>
            <a:r>
              <a:rPr lang="en-US" sz="2200" i="1" dirty="0">
                <a:solidFill>
                  <a:srgbClr val="2C895B"/>
                </a:solidFill>
              </a:rPr>
              <a:t> dynamically-allocated</a:t>
            </a:r>
            <a:r>
              <a:rPr lang="en-US" sz="2200" i="1" dirty="0"/>
              <a:t> </a:t>
            </a:r>
            <a:r>
              <a:rPr lang="en-US" sz="2200" dirty="0"/>
              <a:t>variables</a:t>
            </a:r>
          </a:p>
          <a:p>
            <a:pPr lvl="1">
              <a:spcBef>
                <a:spcPts val="1200"/>
              </a:spcBef>
            </a:pPr>
            <a:r>
              <a:rPr lang="en-US" sz="2000" dirty="0"/>
              <a:t>Allocated with a function call</a:t>
            </a:r>
          </a:p>
          <a:p>
            <a:pPr lvl="1">
              <a:spcBef>
                <a:spcPts val="1200"/>
              </a:spcBef>
            </a:pPr>
            <a:r>
              <a:rPr lang="en-US" sz="2000" dirty="0"/>
              <a:t>Managed by the </a:t>
            </a:r>
            <a:r>
              <a:rPr lang="en-US" sz="2000" dirty="0" err="1"/>
              <a:t>stdio</a:t>
            </a:r>
            <a:r>
              <a:rPr lang="en-US" sz="2000" dirty="0"/>
              <a:t> library malloc() routines</a:t>
            </a:r>
          </a:p>
          <a:p>
            <a:pPr>
              <a:lnSpc>
                <a:spcPct val="100000"/>
              </a:lnSpc>
              <a:spcBef>
                <a:spcPts val="1200"/>
              </a:spcBef>
            </a:pPr>
            <a:r>
              <a:rPr lang="en-US" sz="2200" i="1" dirty="0">
                <a:solidFill>
                  <a:schemeClr val="accent1"/>
                </a:solidFill>
              </a:rPr>
              <a:t>Read Only Data: Stores immutable </a:t>
            </a:r>
            <a:r>
              <a:rPr lang="en-US" sz="2200" dirty="0"/>
              <a:t>Literals</a:t>
            </a:r>
          </a:p>
          <a:p>
            <a:pPr>
              <a:lnSpc>
                <a:spcPct val="100000"/>
              </a:lnSpc>
              <a:spcBef>
                <a:spcPts val="1200"/>
              </a:spcBef>
            </a:pPr>
            <a:r>
              <a:rPr lang="en-US" sz="2200" i="1" dirty="0">
                <a:solidFill>
                  <a:schemeClr val="accent1"/>
                </a:solidFill>
              </a:rPr>
              <a:t>Text</a:t>
            </a:r>
            <a:r>
              <a:rPr lang="en-US" sz="2200" dirty="0"/>
              <a:t>: Stores your code in machine language + libraries</a:t>
            </a:r>
          </a:p>
        </p:txBody>
      </p:sp>
      <p:grpSp>
        <p:nvGrpSpPr>
          <p:cNvPr id="18" name="Group 17">
            <a:extLst>
              <a:ext uri="{FF2B5EF4-FFF2-40B4-BE49-F238E27FC236}">
                <a16:creationId xmlns:a16="http://schemas.microsoft.com/office/drawing/2014/main" id="{BCFDB44D-531C-4E44-B077-661CDC81F063}"/>
              </a:ext>
            </a:extLst>
          </p:cNvPr>
          <p:cNvGrpSpPr/>
          <p:nvPr/>
        </p:nvGrpSpPr>
        <p:grpSpPr>
          <a:xfrm>
            <a:off x="7946368" y="602584"/>
            <a:ext cx="1276422" cy="5978146"/>
            <a:chOff x="5391446" y="535470"/>
            <a:chExt cx="1557995" cy="5926892"/>
          </a:xfrm>
        </p:grpSpPr>
        <p:sp>
          <p:nvSpPr>
            <p:cNvPr id="19" name="TextBox 18">
              <a:extLst>
                <a:ext uri="{FF2B5EF4-FFF2-40B4-BE49-F238E27FC236}">
                  <a16:creationId xmlns:a16="http://schemas.microsoft.com/office/drawing/2014/main" id="{17D211CA-F89F-CC48-9B0C-0AFCF498EF9D}"/>
                </a:ext>
              </a:extLst>
            </p:cNvPr>
            <p:cNvSpPr txBox="1"/>
            <p:nvPr/>
          </p:nvSpPr>
          <p:spPr>
            <a:xfrm>
              <a:off x="5391446" y="535470"/>
              <a:ext cx="1557994" cy="274624"/>
            </a:xfrm>
            <a:prstGeom prst="rect">
              <a:avLst/>
            </a:prstGeom>
            <a:noFill/>
          </p:spPr>
          <p:txBody>
            <a:bodyPr wrap="square" tIns="0" bIns="0" rtlCol="0">
              <a:spAutoFit/>
            </a:bodyPr>
            <a:lstStyle/>
            <a:p>
              <a:pPr algn="ctr"/>
              <a:r>
                <a:rPr lang="en-US" dirty="0">
                  <a:solidFill>
                    <a:srgbClr val="0070C0"/>
                  </a:solidFill>
                  <a:ea typeface="CMU Bright" panose="02000603000000000000" pitchFamily="2" charset="0"/>
                  <a:cs typeface="Calibri" panose="020F0502020204030204" pitchFamily="34" charset="0"/>
                </a:rPr>
                <a:t>0xFF…FF</a:t>
              </a:r>
            </a:p>
          </p:txBody>
        </p:sp>
        <p:sp>
          <p:nvSpPr>
            <p:cNvPr id="20" name="TextBox 19">
              <a:extLst>
                <a:ext uri="{FF2B5EF4-FFF2-40B4-BE49-F238E27FC236}">
                  <a16:creationId xmlns:a16="http://schemas.microsoft.com/office/drawing/2014/main" id="{79AC5B56-9A09-974F-A087-44DC2FE59460}"/>
                </a:ext>
              </a:extLst>
            </p:cNvPr>
            <p:cNvSpPr txBox="1"/>
            <p:nvPr/>
          </p:nvSpPr>
          <p:spPr>
            <a:xfrm>
              <a:off x="5503770" y="6187738"/>
              <a:ext cx="1445671" cy="274624"/>
            </a:xfrm>
            <a:prstGeom prst="rect">
              <a:avLst/>
            </a:prstGeom>
            <a:noFill/>
          </p:spPr>
          <p:txBody>
            <a:bodyPr wrap="square" tIns="0" bIns="0" rtlCol="0">
              <a:spAutoFit/>
            </a:bodyPr>
            <a:lstStyle/>
            <a:p>
              <a:pPr algn="ctr"/>
              <a:r>
                <a:rPr lang="en-US" dirty="0">
                  <a:solidFill>
                    <a:srgbClr val="0070C0"/>
                  </a:solidFill>
                  <a:ea typeface="CMU Bright" panose="02000603000000000000" pitchFamily="2" charset="0"/>
                  <a:cs typeface="Calibri" panose="020F0502020204030204" pitchFamily="34" charset="0"/>
                </a:rPr>
                <a:t>0x00…00</a:t>
              </a:r>
            </a:p>
          </p:txBody>
        </p:sp>
        <p:cxnSp>
          <p:nvCxnSpPr>
            <p:cNvPr id="21" name="Straight Arrow Connector 20">
              <a:extLst>
                <a:ext uri="{FF2B5EF4-FFF2-40B4-BE49-F238E27FC236}">
                  <a16:creationId xmlns:a16="http://schemas.microsoft.com/office/drawing/2014/main" id="{6F7EAB13-4908-1E46-9853-9F037C13072B}"/>
                </a:ext>
              </a:extLst>
            </p:cNvPr>
            <p:cNvCxnSpPr>
              <a:cxnSpLocks/>
              <a:stCxn id="19" idx="2"/>
              <a:endCxn id="20" idx="0"/>
            </p:cNvCxnSpPr>
            <p:nvPr/>
          </p:nvCxnSpPr>
          <p:spPr bwMode="auto">
            <a:xfrm>
              <a:off x="6170443" y="810094"/>
              <a:ext cx="56162" cy="5377644"/>
            </a:xfrm>
            <a:prstGeom prst="straightConnector1">
              <a:avLst/>
            </a:prstGeom>
            <a:noFill/>
            <a:ln w="25400" cap="flat" cmpd="sng" algn="ctr">
              <a:solidFill>
                <a:schemeClr val="tx1"/>
              </a:solidFill>
              <a:prstDash val="solid"/>
              <a:round/>
              <a:headEnd type="stealth" w="lg" len="lg"/>
              <a:tailEnd type="stealth" w="lg" len="lg"/>
            </a:ln>
            <a:effectLst/>
          </p:spPr>
        </p:cxnSp>
        <p:sp>
          <p:nvSpPr>
            <p:cNvPr id="22" name="TextBox 21">
              <a:extLst>
                <a:ext uri="{FF2B5EF4-FFF2-40B4-BE49-F238E27FC236}">
                  <a16:creationId xmlns:a16="http://schemas.microsoft.com/office/drawing/2014/main" id="{C435524E-970D-EB44-870B-1D863558B66E}"/>
                </a:ext>
              </a:extLst>
            </p:cNvPr>
            <p:cNvSpPr txBox="1"/>
            <p:nvPr/>
          </p:nvSpPr>
          <p:spPr>
            <a:xfrm rot="16200000">
              <a:off x="4584291" y="3112669"/>
              <a:ext cx="3849608" cy="488372"/>
            </a:xfrm>
            <a:prstGeom prst="rect">
              <a:avLst/>
            </a:prstGeom>
            <a:solidFill>
              <a:schemeClr val="bg1"/>
            </a:solidFill>
          </p:spPr>
          <p:txBody>
            <a:bodyPr wrap="square" lIns="45720" rIns="45720" rtlCol="0">
              <a:spAutoFit/>
            </a:bodyPr>
            <a:lstStyle/>
            <a:p>
              <a:pPr algn="ctr"/>
              <a:r>
                <a:rPr lang="en-US" sz="2000" b="1" dirty="0">
                  <a:solidFill>
                    <a:schemeClr val="accent5"/>
                  </a:solidFill>
                  <a:ea typeface="CMU Bright" panose="02000603000000000000" pitchFamily="2" charset="0"/>
                  <a:cs typeface="Calibri" panose="020F0502020204030204" pitchFamily="34" charset="0"/>
                </a:rPr>
                <a:t>per process </a:t>
              </a:r>
              <a:r>
                <a:rPr lang="en-US" sz="2000" dirty="0">
                  <a:solidFill>
                    <a:schemeClr val="accent5"/>
                  </a:solidFill>
                  <a:ea typeface="CMU Bright" panose="02000603000000000000" pitchFamily="2" charset="0"/>
                  <a:cs typeface="Calibri" panose="020F0502020204030204" pitchFamily="34" charset="0"/>
                </a:rPr>
                <a:t>address space</a:t>
              </a:r>
            </a:p>
          </p:txBody>
        </p:sp>
      </p:grpSp>
      <p:grpSp>
        <p:nvGrpSpPr>
          <p:cNvPr id="23" name="Group 22">
            <a:extLst>
              <a:ext uri="{FF2B5EF4-FFF2-40B4-BE49-F238E27FC236}">
                <a16:creationId xmlns:a16="http://schemas.microsoft.com/office/drawing/2014/main" id="{BF8FA9B4-194D-0E46-B697-FBFC6B635F39}"/>
              </a:ext>
            </a:extLst>
          </p:cNvPr>
          <p:cNvGrpSpPr/>
          <p:nvPr/>
        </p:nvGrpSpPr>
        <p:grpSpPr>
          <a:xfrm>
            <a:off x="9160390" y="520299"/>
            <a:ext cx="2526189" cy="6021446"/>
            <a:chOff x="6583680" y="1280160"/>
            <a:chExt cx="2377440" cy="5257800"/>
          </a:xfrm>
        </p:grpSpPr>
        <p:sp>
          <p:nvSpPr>
            <p:cNvPr id="24" name="Rectangle 7">
              <a:extLst>
                <a:ext uri="{FF2B5EF4-FFF2-40B4-BE49-F238E27FC236}">
                  <a16:creationId xmlns:a16="http://schemas.microsoft.com/office/drawing/2014/main" id="{91690B94-BEDB-7A41-81B5-A98AD6CEA36F}"/>
                </a:ext>
              </a:extLst>
            </p:cNvPr>
            <p:cNvSpPr>
              <a:spLocks noChangeArrowheads="1"/>
            </p:cNvSpPr>
            <p:nvPr>
              <p:custDataLst>
                <p:tags r:id="rId1"/>
              </p:custDataLst>
            </p:nvPr>
          </p:nvSpPr>
          <p:spPr bwMode="auto">
            <a:xfrm>
              <a:off x="6583680" y="1325880"/>
              <a:ext cx="2377440" cy="5212080"/>
            </a:xfrm>
            <a:prstGeom prst="rect">
              <a:avLst/>
            </a:prstGeom>
            <a:solidFill>
              <a:schemeClr val="accent2">
                <a:lumMod val="20000"/>
                <a:lumOff val="80000"/>
              </a:schemeClr>
            </a:solidFill>
            <a:ln w="25400">
              <a:solidFill>
                <a:schemeClr val="tx1"/>
              </a:solidFill>
              <a:miter lim="800000"/>
              <a:headEnd/>
              <a:tailEnd/>
            </a:ln>
            <a:effectLst/>
          </p:spPr>
          <p:txBody>
            <a:bodyPr wrap="none" anchorCtr="1"/>
            <a:lstStyle/>
            <a:p>
              <a:pPr algn="ctr">
                <a:lnSpc>
                  <a:spcPct val="100000"/>
                </a:lnSpc>
              </a:pPr>
              <a:endParaRPr lang="en-US" b="0" dirty="0">
                <a:solidFill>
                  <a:schemeClr val="accent6"/>
                </a:solidFill>
                <a:ea typeface="CMU Bright" panose="02000603000000000000" pitchFamily="2" charset="0"/>
                <a:cs typeface="Calibri" panose="020F0502020204030204" pitchFamily="34" charset="0"/>
              </a:endParaRPr>
            </a:p>
          </p:txBody>
        </p:sp>
        <p:sp>
          <p:nvSpPr>
            <p:cNvPr id="25" name="Rectangle 24">
              <a:extLst>
                <a:ext uri="{FF2B5EF4-FFF2-40B4-BE49-F238E27FC236}">
                  <a16:creationId xmlns:a16="http://schemas.microsoft.com/office/drawing/2014/main" id="{5B6D0612-1A91-6243-9CD0-7964E2BA1F41}"/>
                </a:ext>
              </a:extLst>
            </p:cNvPr>
            <p:cNvSpPr/>
            <p:nvPr/>
          </p:nvSpPr>
          <p:spPr bwMode="auto">
            <a:xfrm>
              <a:off x="6583680" y="1280160"/>
              <a:ext cx="2377440" cy="457200"/>
            </a:xfrm>
            <a:prstGeom prst="rect">
              <a:avLst/>
            </a:prstGeom>
            <a:solidFill>
              <a:srgbClr val="CC0066">
                <a:alpha val="60000"/>
              </a:srgb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OS kernel [protected]</a:t>
              </a:r>
            </a:p>
          </p:txBody>
        </p:sp>
        <p:sp>
          <p:nvSpPr>
            <p:cNvPr id="26" name="Rectangle 25">
              <a:extLst>
                <a:ext uri="{FF2B5EF4-FFF2-40B4-BE49-F238E27FC236}">
                  <a16:creationId xmlns:a16="http://schemas.microsoft.com/office/drawing/2014/main" id="{C762B49B-2CFF-2C48-AAD6-E2F751825133}"/>
                </a:ext>
              </a:extLst>
            </p:cNvPr>
            <p:cNvSpPr/>
            <p:nvPr/>
          </p:nvSpPr>
          <p:spPr bwMode="auto">
            <a:xfrm>
              <a:off x="6583680" y="1737360"/>
              <a:ext cx="2377440" cy="457200"/>
            </a:xfrm>
            <a:prstGeom prst="rect">
              <a:avLst/>
            </a:prstGeom>
            <a:solidFill>
              <a:srgbClr val="FFCA86"/>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Stack</a:t>
              </a:r>
            </a:p>
          </p:txBody>
        </p:sp>
        <p:sp>
          <p:nvSpPr>
            <p:cNvPr id="27" name="Rectangle 26">
              <a:extLst>
                <a:ext uri="{FF2B5EF4-FFF2-40B4-BE49-F238E27FC236}">
                  <a16:creationId xmlns:a16="http://schemas.microsoft.com/office/drawing/2014/main" id="{DD0FAC8F-5295-4F41-A0FC-C9FACB168240}"/>
                </a:ext>
              </a:extLst>
            </p:cNvPr>
            <p:cNvSpPr/>
            <p:nvPr/>
          </p:nvSpPr>
          <p:spPr bwMode="auto">
            <a:xfrm>
              <a:off x="6583680" y="4114800"/>
              <a:ext cx="2377440" cy="457200"/>
            </a:xfrm>
            <a:prstGeom prst="rect">
              <a:avLst/>
            </a:prstGeom>
            <a:solidFill>
              <a:srgbClr val="ED917F"/>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Heap</a:t>
              </a:r>
            </a:p>
          </p:txBody>
        </p:sp>
        <p:sp>
          <p:nvSpPr>
            <p:cNvPr id="28" name="Rectangle 27">
              <a:extLst>
                <a:ext uri="{FF2B5EF4-FFF2-40B4-BE49-F238E27FC236}">
                  <a16:creationId xmlns:a16="http://schemas.microsoft.com/office/drawing/2014/main" id="{847C0CCD-0F50-3B44-B25E-C97C1A2BCFE3}"/>
                </a:ext>
              </a:extLst>
            </p:cNvPr>
            <p:cNvSpPr/>
            <p:nvPr/>
          </p:nvSpPr>
          <p:spPr bwMode="auto">
            <a:xfrm>
              <a:off x="6583680" y="4572001"/>
              <a:ext cx="2377440" cy="295091"/>
            </a:xfrm>
            <a:prstGeom prst="rect">
              <a:avLst/>
            </a:prstGeom>
            <a:solidFill>
              <a:srgbClr val="C9DEAE"/>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i="1" dirty="0">
                  <a:solidFill>
                    <a:schemeClr val="accent6"/>
                  </a:solidFill>
                  <a:ea typeface="CMU Bright" panose="02000603000000000000" pitchFamily="2" charset="0"/>
                  <a:cs typeface="Calibri" panose="020F0502020204030204" pitchFamily="34" charset="0"/>
                </a:rPr>
                <a:t>BSS</a:t>
              </a:r>
              <a:endParaRPr lang="en-US" dirty="0">
                <a:solidFill>
                  <a:schemeClr val="accent6"/>
                </a:solidFill>
                <a:ea typeface="CMU Bright" panose="02000603000000000000" pitchFamily="2" charset="0"/>
                <a:cs typeface="Calibri" panose="020F0502020204030204" pitchFamily="34" charset="0"/>
              </a:endParaRPr>
            </a:p>
          </p:txBody>
        </p:sp>
        <p:sp>
          <p:nvSpPr>
            <p:cNvPr id="29" name="Rectangle 28">
              <a:extLst>
                <a:ext uri="{FF2B5EF4-FFF2-40B4-BE49-F238E27FC236}">
                  <a16:creationId xmlns:a16="http://schemas.microsoft.com/office/drawing/2014/main" id="{6163B2C3-3C7C-7D49-BC97-C7225B0CEAF9}"/>
                </a:ext>
              </a:extLst>
            </p:cNvPr>
            <p:cNvSpPr/>
            <p:nvPr/>
          </p:nvSpPr>
          <p:spPr bwMode="auto">
            <a:xfrm>
              <a:off x="6583680" y="3108960"/>
              <a:ext cx="2377440" cy="457200"/>
            </a:xfrm>
            <a:prstGeom prst="rect">
              <a:avLst/>
            </a:prstGeom>
            <a:solidFill>
              <a:srgbClr val="B7A57A"/>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Shared Libraries</a:t>
              </a:r>
            </a:p>
          </p:txBody>
        </p:sp>
        <p:sp>
          <p:nvSpPr>
            <p:cNvPr id="30" name="Rectangle 29">
              <a:extLst>
                <a:ext uri="{FF2B5EF4-FFF2-40B4-BE49-F238E27FC236}">
                  <a16:creationId xmlns:a16="http://schemas.microsoft.com/office/drawing/2014/main" id="{7F37E590-E3AA-EA4A-B918-0E368A7CE401}"/>
                </a:ext>
              </a:extLst>
            </p:cNvPr>
            <p:cNvSpPr/>
            <p:nvPr/>
          </p:nvSpPr>
          <p:spPr bwMode="auto">
            <a:xfrm>
              <a:off x="6583680" y="5120640"/>
              <a:ext cx="2377440" cy="411480"/>
            </a:xfrm>
            <a:prstGeom prst="rect">
              <a:avLst/>
            </a:prstGeom>
            <a:solidFill>
              <a:srgbClr val="FFFFB2"/>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Read Only Data</a:t>
              </a:r>
              <a:endParaRPr lang="en-US" i="1" dirty="0">
                <a:solidFill>
                  <a:schemeClr val="accent6"/>
                </a:solidFill>
                <a:ea typeface="CMU Bright" panose="02000603000000000000" pitchFamily="2" charset="0"/>
                <a:cs typeface="Calibri" panose="020F0502020204030204" pitchFamily="34" charset="0"/>
              </a:endParaRPr>
            </a:p>
          </p:txBody>
        </p:sp>
        <p:cxnSp>
          <p:nvCxnSpPr>
            <p:cNvPr id="31" name="Straight Arrow Connector 30">
              <a:extLst>
                <a:ext uri="{FF2B5EF4-FFF2-40B4-BE49-F238E27FC236}">
                  <a16:creationId xmlns:a16="http://schemas.microsoft.com/office/drawing/2014/main" id="{26E5728C-7959-B947-8526-59A099D6A939}"/>
                </a:ext>
              </a:extLst>
            </p:cNvPr>
            <p:cNvCxnSpPr/>
            <p:nvPr/>
          </p:nvCxnSpPr>
          <p:spPr bwMode="auto">
            <a:xfrm>
              <a:off x="7772400" y="2194560"/>
              <a:ext cx="0" cy="365760"/>
            </a:xfrm>
            <a:prstGeom prst="straightConnector1">
              <a:avLst/>
            </a:prstGeom>
            <a:noFill/>
            <a:ln w="25400" cap="flat" cmpd="sng" algn="ctr">
              <a:solidFill>
                <a:schemeClr val="tx1"/>
              </a:solidFill>
              <a:prstDash val="solid"/>
              <a:round/>
              <a:headEnd type="none" w="med" len="med"/>
              <a:tailEnd type="triangle"/>
            </a:ln>
            <a:effectLst/>
          </p:spPr>
        </p:cxnSp>
        <p:cxnSp>
          <p:nvCxnSpPr>
            <p:cNvPr id="32" name="Straight Arrow Connector 31">
              <a:extLst>
                <a:ext uri="{FF2B5EF4-FFF2-40B4-BE49-F238E27FC236}">
                  <a16:creationId xmlns:a16="http://schemas.microsoft.com/office/drawing/2014/main" id="{A076D279-9B7F-F640-88C8-0825992BF16B}"/>
                </a:ext>
              </a:extLst>
            </p:cNvPr>
            <p:cNvCxnSpPr/>
            <p:nvPr/>
          </p:nvCxnSpPr>
          <p:spPr bwMode="auto">
            <a:xfrm>
              <a:off x="7772400" y="2743200"/>
              <a:ext cx="0" cy="365760"/>
            </a:xfrm>
            <a:prstGeom prst="straightConnector1">
              <a:avLst/>
            </a:prstGeom>
            <a:noFill/>
            <a:ln w="25400" cap="flat" cmpd="sng" algn="ctr">
              <a:solidFill>
                <a:schemeClr val="tx1"/>
              </a:solidFill>
              <a:prstDash val="solid"/>
              <a:round/>
              <a:headEnd type="triangle" w="med" len="med"/>
              <a:tailEnd type="none"/>
            </a:ln>
            <a:effectLst/>
          </p:spPr>
        </p:cxnSp>
        <p:cxnSp>
          <p:nvCxnSpPr>
            <p:cNvPr id="33" name="Straight Arrow Connector 32">
              <a:extLst>
                <a:ext uri="{FF2B5EF4-FFF2-40B4-BE49-F238E27FC236}">
                  <a16:creationId xmlns:a16="http://schemas.microsoft.com/office/drawing/2014/main" id="{609D0A10-8B41-D94C-8009-BF34C831AD31}"/>
                </a:ext>
              </a:extLst>
            </p:cNvPr>
            <p:cNvCxnSpPr/>
            <p:nvPr/>
          </p:nvCxnSpPr>
          <p:spPr bwMode="auto">
            <a:xfrm>
              <a:off x="7772400" y="3749040"/>
              <a:ext cx="0" cy="365760"/>
            </a:xfrm>
            <a:prstGeom prst="straightConnector1">
              <a:avLst/>
            </a:prstGeom>
            <a:noFill/>
            <a:ln w="25400" cap="flat" cmpd="sng" algn="ctr">
              <a:solidFill>
                <a:schemeClr val="tx1"/>
              </a:solidFill>
              <a:prstDash val="solid"/>
              <a:round/>
              <a:headEnd type="triangle" w="med" len="med"/>
              <a:tailEnd type="none"/>
            </a:ln>
            <a:effectLst/>
          </p:spPr>
        </p:cxnSp>
      </p:grpSp>
      <p:sp>
        <p:nvSpPr>
          <p:cNvPr id="34" name="Rectangle 33">
            <a:extLst>
              <a:ext uri="{FF2B5EF4-FFF2-40B4-BE49-F238E27FC236}">
                <a16:creationId xmlns:a16="http://schemas.microsoft.com/office/drawing/2014/main" id="{3BEB4027-6194-0D42-9A26-FBF390F54881}"/>
              </a:ext>
            </a:extLst>
          </p:cNvPr>
          <p:cNvSpPr/>
          <p:nvPr/>
        </p:nvSpPr>
        <p:spPr bwMode="auto">
          <a:xfrm>
            <a:off x="9160390" y="5355105"/>
            <a:ext cx="2526189" cy="1026874"/>
          </a:xfrm>
          <a:prstGeom prst="rect">
            <a:avLst/>
          </a:prstGeom>
          <a:solidFill>
            <a:schemeClr val="accent5">
              <a:lumMod val="20000"/>
              <a:lumOff val="80000"/>
            </a:scheme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Read Only Text Segment</a:t>
            </a:r>
          </a:p>
        </p:txBody>
      </p:sp>
      <p:sp>
        <p:nvSpPr>
          <p:cNvPr id="35" name="Rectangle 34">
            <a:extLst>
              <a:ext uri="{FF2B5EF4-FFF2-40B4-BE49-F238E27FC236}">
                <a16:creationId xmlns:a16="http://schemas.microsoft.com/office/drawing/2014/main" id="{E076274F-9CC8-BD4A-B4C0-338F07CC8CEA}"/>
              </a:ext>
            </a:extLst>
          </p:cNvPr>
          <p:cNvSpPr/>
          <p:nvPr/>
        </p:nvSpPr>
        <p:spPr bwMode="auto">
          <a:xfrm>
            <a:off x="9160389" y="4593814"/>
            <a:ext cx="2526189" cy="337950"/>
          </a:xfrm>
          <a:prstGeom prst="rect">
            <a:avLst/>
          </a:prstGeom>
          <a:solidFill>
            <a:srgbClr val="00B050"/>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i="1" dirty="0">
                <a:solidFill>
                  <a:schemeClr val="bg1"/>
                </a:solidFill>
                <a:ea typeface="CMU Bright" panose="02000603000000000000" pitchFamily="2" charset="0"/>
                <a:cs typeface="Calibri" panose="020F0502020204030204" pitchFamily="34" charset="0"/>
              </a:rPr>
              <a:t>Data </a:t>
            </a:r>
            <a:endParaRPr lang="en-US" dirty="0">
              <a:solidFill>
                <a:schemeClr val="bg1"/>
              </a:solidFill>
              <a:ea typeface="CMU Bright" panose="02000603000000000000" pitchFamily="2" charset="0"/>
              <a:cs typeface="Calibri" panose="020F0502020204030204" pitchFamily="34" charset="0"/>
            </a:endParaRPr>
          </a:p>
        </p:txBody>
      </p:sp>
      <p:sp>
        <p:nvSpPr>
          <p:cNvPr id="36" name="TextBox 35">
            <a:extLst>
              <a:ext uri="{FF2B5EF4-FFF2-40B4-BE49-F238E27FC236}">
                <a16:creationId xmlns:a16="http://schemas.microsoft.com/office/drawing/2014/main" id="{B8E187FD-FDA7-C940-A82D-51D66E5D99E7}"/>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257893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3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6EF07-90E4-D74B-A950-25B81BC029A1}"/>
              </a:ext>
            </a:extLst>
          </p:cNvPr>
          <p:cNvSpPr>
            <a:spLocks noGrp="1"/>
          </p:cNvSpPr>
          <p:nvPr>
            <p:ph type="title"/>
          </p:nvPr>
        </p:nvSpPr>
        <p:spPr>
          <a:xfrm>
            <a:off x="123411" y="151890"/>
            <a:ext cx="12212140" cy="404608"/>
          </a:xfrm>
        </p:spPr>
        <p:txBody>
          <a:bodyPr/>
          <a:lstStyle/>
          <a:p>
            <a:r>
              <a:rPr lang="en-US" dirty="0"/>
              <a:t>Returning a Pointer To a Local Variable (Dangling Pointer) </a:t>
            </a:r>
          </a:p>
        </p:txBody>
      </p:sp>
      <p:sp>
        <p:nvSpPr>
          <p:cNvPr id="3" name="Content Placeholder 2">
            <a:extLst>
              <a:ext uri="{FF2B5EF4-FFF2-40B4-BE49-F238E27FC236}">
                <a16:creationId xmlns:a16="http://schemas.microsoft.com/office/drawing/2014/main" id="{8A27CC40-DA54-FE4B-985B-3C96E512051D}"/>
              </a:ext>
            </a:extLst>
          </p:cNvPr>
          <p:cNvSpPr>
            <a:spLocks noGrp="1"/>
          </p:cNvSpPr>
          <p:nvPr>
            <p:ph sz="quarter" idx="17"/>
          </p:nvPr>
        </p:nvSpPr>
        <p:spPr>
          <a:xfrm>
            <a:off x="179043" y="551953"/>
            <a:ext cx="11678443" cy="2390326"/>
          </a:xfrm>
          <a:solidFill>
            <a:schemeClr val="accent4">
              <a:lumMod val="20000"/>
              <a:lumOff val="80000"/>
            </a:schemeClr>
          </a:solidFill>
          <a:ln>
            <a:solidFill>
              <a:srgbClr val="0070C0"/>
            </a:solidFill>
          </a:ln>
        </p:spPr>
        <p:txBody>
          <a:bodyPr/>
          <a:lstStyle/>
          <a:p>
            <a:r>
              <a:rPr lang="en-US" dirty="0"/>
              <a:t>There are many situations where </a:t>
            </a:r>
            <a:r>
              <a:rPr lang="en-US" dirty="0">
                <a:solidFill>
                  <a:srgbClr val="2C895B"/>
                </a:solidFill>
              </a:rPr>
              <a:t>a function will return a pointer</a:t>
            </a:r>
            <a:r>
              <a:rPr lang="en-US" dirty="0"/>
              <a:t>, but </a:t>
            </a:r>
            <a:r>
              <a:rPr lang="en-US" dirty="0">
                <a:solidFill>
                  <a:srgbClr val="2C895B"/>
                </a:solidFill>
              </a:rPr>
              <a:t>a function must never return a pointer to a memory location </a:t>
            </a:r>
            <a:r>
              <a:rPr lang="en-US" dirty="0"/>
              <a:t>that is </a:t>
            </a:r>
            <a:r>
              <a:rPr lang="en-US" dirty="0">
                <a:solidFill>
                  <a:srgbClr val="FF0000"/>
                </a:solidFill>
              </a:rPr>
              <a:t>no longer valid </a:t>
            </a:r>
            <a:r>
              <a:rPr lang="en-US" dirty="0">
                <a:solidFill>
                  <a:schemeClr val="tx2"/>
                </a:solidFill>
              </a:rPr>
              <a:t>such as</a:t>
            </a:r>
            <a:r>
              <a:rPr lang="en-US" dirty="0"/>
              <a:t>:</a:t>
            </a:r>
          </a:p>
          <a:p>
            <a:pPr marL="457200" indent="-457200">
              <a:buFont typeface="+mj-lt"/>
              <a:buAutoNum type="arabicPeriod"/>
            </a:pPr>
            <a:r>
              <a:rPr lang="en-US" dirty="0"/>
              <a:t>Address of a </a:t>
            </a:r>
            <a:r>
              <a:rPr lang="en-US" dirty="0">
                <a:solidFill>
                  <a:srgbClr val="2C895B"/>
                </a:solidFill>
              </a:rPr>
              <a:t>passed parameter copy </a:t>
            </a:r>
            <a:r>
              <a:rPr lang="en-US" dirty="0"/>
              <a:t>as the caller may or will deallocate it after the call</a:t>
            </a:r>
          </a:p>
          <a:p>
            <a:pPr marL="457200" indent="-457200">
              <a:buFont typeface="+mj-lt"/>
              <a:buAutoNum type="arabicPeriod"/>
            </a:pPr>
            <a:r>
              <a:rPr lang="en-US" dirty="0"/>
              <a:t>Address of a </a:t>
            </a:r>
            <a:r>
              <a:rPr lang="en-US" dirty="0">
                <a:solidFill>
                  <a:srgbClr val="2C895B"/>
                </a:solidFill>
              </a:rPr>
              <a:t>local variable (automatic) </a:t>
            </a:r>
            <a:r>
              <a:rPr lang="en-US" dirty="0"/>
              <a:t>that is invalid on function return </a:t>
            </a:r>
          </a:p>
          <a:p>
            <a:r>
              <a:rPr lang="en-US" dirty="0"/>
              <a:t>These errors are called a </a:t>
            </a:r>
            <a:r>
              <a:rPr lang="en-US" dirty="0">
                <a:solidFill>
                  <a:srgbClr val="FF0000"/>
                </a:solidFill>
              </a:rPr>
              <a:t>dangling pointer</a:t>
            </a:r>
          </a:p>
        </p:txBody>
      </p:sp>
      <p:grpSp>
        <p:nvGrpSpPr>
          <p:cNvPr id="10" name="Group 9">
            <a:extLst>
              <a:ext uri="{FF2B5EF4-FFF2-40B4-BE49-F238E27FC236}">
                <a16:creationId xmlns:a16="http://schemas.microsoft.com/office/drawing/2014/main" id="{3F94E327-3D17-FE48-8E2F-83C9A03C42B3}"/>
              </a:ext>
            </a:extLst>
          </p:cNvPr>
          <p:cNvGrpSpPr/>
          <p:nvPr/>
        </p:nvGrpSpPr>
        <p:grpSpPr>
          <a:xfrm>
            <a:off x="643505" y="3007114"/>
            <a:ext cx="7434956" cy="1235154"/>
            <a:chOff x="643505" y="3007114"/>
            <a:chExt cx="7434956" cy="1235154"/>
          </a:xfrm>
        </p:grpSpPr>
        <p:grpSp>
          <p:nvGrpSpPr>
            <p:cNvPr id="8" name="Group 7">
              <a:extLst>
                <a:ext uri="{FF2B5EF4-FFF2-40B4-BE49-F238E27FC236}">
                  <a16:creationId xmlns:a16="http://schemas.microsoft.com/office/drawing/2014/main" id="{F4E18258-93D3-A642-BD5F-958BD731C1A5}"/>
                </a:ext>
              </a:extLst>
            </p:cNvPr>
            <p:cNvGrpSpPr/>
            <p:nvPr/>
          </p:nvGrpSpPr>
          <p:grpSpPr>
            <a:xfrm>
              <a:off x="643505" y="3007114"/>
              <a:ext cx="7434956" cy="1235154"/>
              <a:chOff x="131075" y="607151"/>
              <a:chExt cx="7434956" cy="1235154"/>
            </a:xfrm>
          </p:grpSpPr>
          <p:sp>
            <p:nvSpPr>
              <p:cNvPr id="4" name="Rounded Rectangle 3">
                <a:extLst>
                  <a:ext uri="{FF2B5EF4-FFF2-40B4-BE49-F238E27FC236}">
                    <a16:creationId xmlns:a16="http://schemas.microsoft.com/office/drawing/2014/main" id="{8BFE96DD-DDDC-714A-B522-D3EB881B5696}"/>
                  </a:ext>
                </a:extLst>
              </p:cNvPr>
              <p:cNvSpPr/>
              <p:nvPr/>
            </p:nvSpPr>
            <p:spPr bwMode="auto">
              <a:xfrm>
                <a:off x="3417025" y="607151"/>
                <a:ext cx="4149006" cy="1235154"/>
              </a:xfrm>
              <a:prstGeom prst="roundRect">
                <a:avLst>
                  <a:gd name="adj" fmla="val 5733"/>
                </a:avLst>
              </a:prstGeom>
              <a:solidFill>
                <a:schemeClr val="bg1">
                  <a:lumMod val="95000"/>
                </a:schemeClr>
              </a:solidFill>
              <a:ln w="38100" cap="flat" cmpd="sng" algn="ctr">
                <a:solidFill>
                  <a:schemeClr val="accent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rgbClr val="0070C0"/>
                    </a:solidFill>
                    <a:latin typeface="Consolas" panose="020B0609020204030204" pitchFamily="49" charset="0"/>
                    <a:cs typeface="Consolas" panose="020B0609020204030204" pitchFamily="49" charset="0"/>
                  </a:rPr>
                  <a:t>int *</a:t>
                </a:r>
                <a:r>
                  <a:rPr lang="en-US" dirty="0" err="1">
                    <a:latin typeface="Consolas" panose="020B0609020204030204" pitchFamily="49" charset="0"/>
                    <a:cs typeface="Consolas" panose="020B0609020204030204" pitchFamily="49" charset="0"/>
                  </a:rPr>
                  <a:t>bad_idea</a:t>
                </a:r>
                <a:r>
                  <a:rPr lang="en-US" dirty="0">
                    <a:latin typeface="Consolas" panose="020B0609020204030204" pitchFamily="49" charset="0"/>
                    <a:cs typeface="Consolas" panose="020B0609020204030204" pitchFamily="49" charset="0"/>
                  </a:rPr>
                  <a:t>(int n) </a:t>
                </a:r>
              </a:p>
              <a:p>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return </a:t>
                </a:r>
                <a:r>
                  <a:rPr lang="en-US" dirty="0">
                    <a:solidFill>
                      <a:srgbClr val="FF0000"/>
                    </a:solidFill>
                    <a:latin typeface="Consolas" panose="020B0609020204030204" pitchFamily="49" charset="0"/>
                    <a:cs typeface="Consolas" panose="020B0609020204030204" pitchFamily="49" charset="0"/>
                  </a:rPr>
                  <a:t>&amp;</a:t>
                </a:r>
                <a:r>
                  <a:rPr lang="en-US" dirty="0">
                    <a:latin typeface="Consolas" panose="020B0609020204030204" pitchFamily="49" charset="0"/>
                    <a:cs typeface="Consolas" panose="020B0609020204030204" pitchFamily="49" charset="0"/>
                  </a:rPr>
                  <a:t>n; </a:t>
                </a:r>
                <a:r>
                  <a:rPr lang="en-US" dirty="0">
                    <a:solidFill>
                      <a:srgbClr val="00B050"/>
                    </a:solidFill>
                    <a:latin typeface="Consolas" panose="020B0609020204030204" pitchFamily="49" charset="0"/>
                    <a:cs typeface="Consolas" panose="020B0609020204030204" pitchFamily="49" charset="0"/>
                  </a:rPr>
                  <a:t>// NEVER do this </a:t>
                </a:r>
              </a:p>
              <a:p>
                <a:r>
                  <a:rPr lang="en-US" dirty="0">
                    <a:latin typeface="Consolas" panose="020B0609020204030204" pitchFamily="49" charset="0"/>
                    <a:cs typeface="Consolas" panose="020B0609020204030204" pitchFamily="49" charset="0"/>
                  </a:rPr>
                  <a:t>} </a:t>
                </a:r>
              </a:p>
            </p:txBody>
          </p:sp>
          <p:sp>
            <p:nvSpPr>
              <p:cNvPr id="11" name="TextBox 10">
                <a:extLst>
                  <a:ext uri="{FF2B5EF4-FFF2-40B4-BE49-F238E27FC236}">
                    <a16:creationId xmlns:a16="http://schemas.microsoft.com/office/drawing/2014/main" id="{B75FB7CB-191F-9A4F-92FB-E1C0FACBC5EB}"/>
                  </a:ext>
                </a:extLst>
              </p:cNvPr>
              <p:cNvSpPr txBox="1"/>
              <p:nvPr/>
            </p:nvSpPr>
            <p:spPr>
              <a:xfrm>
                <a:off x="131075" y="607151"/>
                <a:ext cx="2614464" cy="1200329"/>
              </a:xfrm>
              <a:prstGeom prst="rect">
                <a:avLst/>
              </a:prstGeom>
              <a:noFill/>
              <a:ln w="31750">
                <a:solidFill>
                  <a:schemeClr val="accent1"/>
                </a:solidFill>
              </a:ln>
            </p:spPr>
            <p:txBody>
              <a:bodyPr wrap="square" rtlCol="0">
                <a:spAutoFit/>
              </a:bodyPr>
              <a:lstStyle/>
              <a:p>
                <a:pPr algn="r"/>
                <a:r>
                  <a:rPr lang="en-US" dirty="0">
                    <a:solidFill>
                      <a:srgbClr val="0070C0"/>
                    </a:solidFill>
                  </a:rPr>
                  <a:t>n is a parameter with the scope of </a:t>
                </a:r>
                <a:r>
                  <a:rPr lang="en-US" dirty="0" err="1">
                    <a:solidFill>
                      <a:srgbClr val="0070C0"/>
                    </a:solidFill>
                  </a:rPr>
                  <a:t>bad_idea</a:t>
                </a:r>
                <a:endParaRPr lang="en-US" dirty="0">
                  <a:solidFill>
                    <a:srgbClr val="0070C0"/>
                  </a:solidFill>
                </a:endParaRPr>
              </a:p>
              <a:p>
                <a:pPr algn="r"/>
                <a:r>
                  <a:rPr lang="en-US" dirty="0">
                    <a:solidFill>
                      <a:srgbClr val="0070C0"/>
                    </a:solidFill>
                  </a:rPr>
                  <a:t>it is no longer valid after the function returns </a:t>
                </a:r>
              </a:p>
            </p:txBody>
          </p:sp>
        </p:grpSp>
        <p:sp>
          <p:nvSpPr>
            <p:cNvPr id="6" name="Right Arrow 5">
              <a:extLst>
                <a:ext uri="{FF2B5EF4-FFF2-40B4-BE49-F238E27FC236}">
                  <a16:creationId xmlns:a16="http://schemas.microsoft.com/office/drawing/2014/main" id="{E077CCF6-B606-E94E-BD21-2B2CA63C169F}"/>
                </a:ext>
              </a:extLst>
            </p:cNvPr>
            <p:cNvSpPr/>
            <p:nvPr/>
          </p:nvSpPr>
          <p:spPr>
            <a:xfrm>
              <a:off x="3299792" y="3419341"/>
              <a:ext cx="583096" cy="205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89CCBD76-6ACC-694D-A3AF-9367A6E51133}"/>
              </a:ext>
            </a:extLst>
          </p:cNvPr>
          <p:cNvGrpSpPr/>
          <p:nvPr/>
        </p:nvGrpSpPr>
        <p:grpSpPr>
          <a:xfrm>
            <a:off x="639931" y="4617433"/>
            <a:ext cx="7438530" cy="2031325"/>
            <a:chOff x="639931" y="4617433"/>
            <a:chExt cx="7438530" cy="2031325"/>
          </a:xfrm>
        </p:grpSpPr>
        <p:grpSp>
          <p:nvGrpSpPr>
            <p:cNvPr id="9" name="Group 8">
              <a:extLst>
                <a:ext uri="{FF2B5EF4-FFF2-40B4-BE49-F238E27FC236}">
                  <a16:creationId xmlns:a16="http://schemas.microsoft.com/office/drawing/2014/main" id="{41775BBA-F1AD-7743-927C-A20980F25898}"/>
                </a:ext>
              </a:extLst>
            </p:cNvPr>
            <p:cNvGrpSpPr/>
            <p:nvPr/>
          </p:nvGrpSpPr>
          <p:grpSpPr>
            <a:xfrm>
              <a:off x="639931" y="4617433"/>
              <a:ext cx="7438530" cy="2031325"/>
              <a:chOff x="6964360" y="1317246"/>
              <a:chExt cx="7438530" cy="2031325"/>
            </a:xfrm>
          </p:grpSpPr>
          <p:sp>
            <p:nvSpPr>
              <p:cNvPr id="12" name="TextBox 11">
                <a:extLst>
                  <a:ext uri="{FF2B5EF4-FFF2-40B4-BE49-F238E27FC236}">
                    <a16:creationId xmlns:a16="http://schemas.microsoft.com/office/drawing/2014/main" id="{1973AC7E-F9C5-524A-92E7-A03B13E6907F}"/>
                  </a:ext>
                </a:extLst>
              </p:cNvPr>
              <p:cNvSpPr txBox="1"/>
              <p:nvPr/>
            </p:nvSpPr>
            <p:spPr>
              <a:xfrm>
                <a:off x="6964360" y="1317246"/>
                <a:ext cx="2614464" cy="2031325"/>
              </a:xfrm>
              <a:prstGeom prst="rect">
                <a:avLst/>
              </a:prstGeom>
              <a:noFill/>
              <a:ln w="34925">
                <a:solidFill>
                  <a:srgbClr val="F3753F"/>
                </a:solidFill>
              </a:ln>
            </p:spPr>
            <p:txBody>
              <a:bodyPr wrap="square" rtlCol="0">
                <a:spAutoFit/>
              </a:bodyPr>
              <a:lstStyle/>
              <a:p>
                <a:r>
                  <a:rPr lang="en-US" dirty="0">
                    <a:solidFill>
                      <a:srgbClr val="F37440"/>
                    </a:solidFill>
                  </a:rPr>
                  <a:t>a is an automatic (local) with a scope and </a:t>
                </a:r>
                <a:r>
                  <a:rPr lang="en-US" b="1" u="sng" dirty="0">
                    <a:solidFill>
                      <a:srgbClr val="F37440"/>
                    </a:solidFill>
                  </a:rPr>
                  <a:t>lifetime</a:t>
                </a:r>
                <a:r>
                  <a:rPr lang="en-US" dirty="0">
                    <a:solidFill>
                      <a:srgbClr val="F37440"/>
                    </a:solidFill>
                  </a:rPr>
                  <a:t> within bad_idea2</a:t>
                </a:r>
              </a:p>
              <a:p>
                <a:r>
                  <a:rPr lang="en-US" dirty="0">
                    <a:solidFill>
                      <a:srgbClr val="F37440"/>
                    </a:solidFill>
                  </a:rPr>
                  <a:t>a is no longer a valid location after the function returns </a:t>
                </a:r>
                <a:endParaRPr lang="en-US" sz="2000" dirty="0"/>
              </a:p>
            </p:txBody>
          </p:sp>
          <p:sp>
            <p:nvSpPr>
              <p:cNvPr id="15" name="Rounded Rectangle 14">
                <a:extLst>
                  <a:ext uri="{FF2B5EF4-FFF2-40B4-BE49-F238E27FC236}">
                    <a16:creationId xmlns:a16="http://schemas.microsoft.com/office/drawing/2014/main" id="{CBE40729-4456-024E-B65F-F3DCD9CF73DA}"/>
                  </a:ext>
                </a:extLst>
              </p:cNvPr>
              <p:cNvSpPr/>
              <p:nvPr/>
            </p:nvSpPr>
            <p:spPr bwMode="auto">
              <a:xfrm>
                <a:off x="10165494" y="1521209"/>
                <a:ext cx="4237396" cy="1520190"/>
              </a:xfrm>
              <a:prstGeom prst="roundRect">
                <a:avLst>
                  <a:gd name="adj" fmla="val 5733"/>
                </a:avLst>
              </a:prstGeom>
              <a:solidFill>
                <a:schemeClr val="bg1">
                  <a:lumMod val="95000"/>
                </a:schemeClr>
              </a:solidFill>
              <a:ln w="34925" cap="flat" cmpd="sng" algn="ctr">
                <a:solidFill>
                  <a:srgbClr val="F3753F"/>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rgbClr val="0070C0"/>
                    </a:solidFill>
                    <a:latin typeface="Consolas" panose="020B0609020204030204" pitchFamily="49" charset="0"/>
                    <a:cs typeface="Consolas" panose="020B0609020204030204" pitchFamily="49" charset="0"/>
                  </a:rPr>
                  <a:t>int *</a:t>
                </a:r>
                <a:r>
                  <a:rPr lang="en-US" dirty="0">
                    <a:latin typeface="Consolas" panose="020B0609020204030204" pitchFamily="49" charset="0"/>
                    <a:cs typeface="Consolas" panose="020B0609020204030204" pitchFamily="49" charset="0"/>
                  </a:rPr>
                  <a:t>bad_idea2(int n) </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int a = n * n;</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return </a:t>
                </a:r>
                <a:r>
                  <a:rPr lang="en-US" dirty="0">
                    <a:solidFill>
                      <a:srgbClr val="FF0000"/>
                    </a:solidFill>
                    <a:latin typeface="Consolas" panose="020B0609020204030204" pitchFamily="49" charset="0"/>
                    <a:cs typeface="Consolas" panose="020B0609020204030204" pitchFamily="49" charset="0"/>
                  </a:rPr>
                  <a:t>&amp;</a:t>
                </a:r>
                <a:r>
                  <a:rPr lang="en-US" dirty="0">
                    <a:latin typeface="Consolas" panose="020B0609020204030204" pitchFamily="49" charset="0"/>
                    <a:cs typeface="Consolas" panose="020B0609020204030204" pitchFamily="49" charset="0"/>
                  </a:rPr>
                  <a:t>a; </a:t>
                </a:r>
                <a:r>
                  <a:rPr lang="en-US" dirty="0">
                    <a:solidFill>
                      <a:srgbClr val="00B050"/>
                    </a:solidFill>
                    <a:latin typeface="Consolas" panose="020B0609020204030204" pitchFamily="49" charset="0"/>
                    <a:cs typeface="Consolas" panose="020B0609020204030204" pitchFamily="49" charset="0"/>
                  </a:rPr>
                  <a:t>// NEVER do this </a:t>
                </a:r>
              </a:p>
              <a:p>
                <a:r>
                  <a:rPr lang="en-US" dirty="0">
                    <a:latin typeface="Consolas" panose="020B0609020204030204" pitchFamily="49" charset="0"/>
                    <a:cs typeface="Consolas" panose="020B0609020204030204" pitchFamily="49" charset="0"/>
                  </a:rPr>
                  <a:t>} </a:t>
                </a:r>
              </a:p>
            </p:txBody>
          </p:sp>
        </p:grpSp>
        <p:sp>
          <p:nvSpPr>
            <p:cNvPr id="13" name="Right Arrow 12">
              <a:extLst>
                <a:ext uri="{FF2B5EF4-FFF2-40B4-BE49-F238E27FC236}">
                  <a16:creationId xmlns:a16="http://schemas.microsoft.com/office/drawing/2014/main" id="{5A1B8CA7-9C0C-394C-BF74-5D91534A4D12}"/>
                </a:ext>
              </a:extLst>
            </p:cNvPr>
            <p:cNvSpPr/>
            <p:nvPr/>
          </p:nvSpPr>
          <p:spPr>
            <a:xfrm>
              <a:off x="3244553" y="5478816"/>
              <a:ext cx="583096" cy="205350"/>
            </a:xfrm>
            <a:prstGeom prst="rightArrow">
              <a:avLst/>
            </a:prstGeom>
            <a:solidFill>
              <a:srgbClr val="F37440"/>
            </a:solidFill>
            <a:ln>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ounded Rectangle 16">
            <a:extLst>
              <a:ext uri="{FF2B5EF4-FFF2-40B4-BE49-F238E27FC236}">
                <a16:creationId xmlns:a16="http://schemas.microsoft.com/office/drawing/2014/main" id="{18FDFB53-A5ED-8D4A-BDF8-45D815D7CA68}"/>
              </a:ext>
            </a:extLst>
          </p:cNvPr>
          <p:cNvSpPr/>
          <p:nvPr/>
        </p:nvSpPr>
        <p:spPr bwMode="auto">
          <a:xfrm>
            <a:off x="8452110" y="3267214"/>
            <a:ext cx="3540887" cy="3230404"/>
          </a:xfrm>
          <a:prstGeom prst="roundRect">
            <a:avLst>
              <a:gd name="adj" fmla="val 5733"/>
            </a:avLst>
          </a:prstGeom>
          <a:solidFill>
            <a:schemeClr val="bg1">
              <a:lumMod val="95000"/>
            </a:schemeClr>
          </a:solidFill>
          <a:ln w="34925" cap="flat" cmpd="sng" algn="ctr">
            <a:solidFill>
              <a:srgbClr val="2C895B"/>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i="1" dirty="0">
                <a:solidFill>
                  <a:srgbClr val="2C895B"/>
                </a:solidFill>
                <a:latin typeface="Consolas" panose="020B0609020204030204" pitchFamily="49" charset="0"/>
                <a:cs typeface="Consolas" panose="020B0609020204030204" pitchFamily="49" charset="0"/>
              </a:rPr>
              <a:t>/* </a:t>
            </a:r>
          </a:p>
          <a:p>
            <a:r>
              <a:rPr lang="en-US" i="1" dirty="0">
                <a:solidFill>
                  <a:srgbClr val="2C895B"/>
                </a:solidFill>
                <a:latin typeface="Consolas" panose="020B0609020204030204" pitchFamily="49" charset="0"/>
                <a:cs typeface="Consolas" panose="020B0609020204030204" pitchFamily="49" charset="0"/>
              </a:rPr>
              <a:t> * </a:t>
            </a:r>
            <a:r>
              <a:rPr lang="en-US" b="1" i="1" dirty="0">
                <a:solidFill>
                  <a:srgbClr val="2C895B"/>
                </a:solidFill>
                <a:latin typeface="Consolas" panose="020B0609020204030204" pitchFamily="49" charset="0"/>
                <a:cs typeface="Consolas" panose="020B0609020204030204" pitchFamily="49" charset="0"/>
              </a:rPr>
              <a:t>this is ok to do</a:t>
            </a:r>
          </a:p>
          <a:p>
            <a:r>
              <a:rPr lang="en-US" i="1" dirty="0">
                <a:solidFill>
                  <a:srgbClr val="2C895B"/>
                </a:solidFill>
                <a:latin typeface="Consolas" panose="020B0609020204030204" pitchFamily="49" charset="0"/>
                <a:cs typeface="Consolas" panose="020B0609020204030204" pitchFamily="49" charset="0"/>
              </a:rPr>
              <a:t> * </a:t>
            </a:r>
            <a:r>
              <a:rPr lang="en-US" b="1" i="1" dirty="0">
                <a:solidFill>
                  <a:srgbClr val="2C895B"/>
                </a:solidFill>
                <a:latin typeface="Consolas" panose="020B0609020204030204" pitchFamily="49" charset="0"/>
                <a:cs typeface="Consolas" panose="020B0609020204030204" pitchFamily="49" charset="0"/>
              </a:rPr>
              <a:t>it is </a:t>
            </a:r>
            <a:r>
              <a:rPr lang="en-US" b="1" i="1" u="sng" dirty="0">
                <a:solidFill>
                  <a:srgbClr val="2C895B"/>
                </a:solidFill>
                <a:latin typeface="Consolas" panose="020B0609020204030204" pitchFamily="49" charset="0"/>
                <a:cs typeface="Consolas" panose="020B0609020204030204" pitchFamily="49" charset="0"/>
              </a:rPr>
              <a:t>NOT a dangling</a:t>
            </a:r>
          </a:p>
          <a:p>
            <a:r>
              <a:rPr lang="en-US" b="1" i="1" dirty="0">
                <a:solidFill>
                  <a:srgbClr val="2C895B"/>
                </a:solidFill>
                <a:latin typeface="Consolas" panose="020B0609020204030204" pitchFamily="49" charset="0"/>
                <a:cs typeface="Consolas" panose="020B0609020204030204" pitchFamily="49" charset="0"/>
              </a:rPr>
              <a:t> * pointer</a:t>
            </a:r>
          </a:p>
          <a:p>
            <a:r>
              <a:rPr lang="en-US" i="1" dirty="0">
                <a:solidFill>
                  <a:srgbClr val="2C895B"/>
                </a:solidFill>
                <a:latin typeface="Consolas" panose="020B0609020204030204" pitchFamily="49" charset="0"/>
                <a:cs typeface="Consolas" panose="020B0609020204030204" pitchFamily="49" charset="0"/>
              </a:rPr>
              <a:t> */</a:t>
            </a:r>
          </a:p>
          <a:p>
            <a:endParaRPr lang="en-US" dirty="0">
              <a:solidFill>
                <a:srgbClr val="0070C0"/>
              </a:solidFill>
              <a:latin typeface="Consolas" panose="020B0609020204030204" pitchFamily="49" charset="0"/>
              <a:cs typeface="Consolas" panose="020B0609020204030204" pitchFamily="49" charset="0"/>
            </a:endParaRPr>
          </a:p>
          <a:p>
            <a:r>
              <a:rPr lang="en-US" dirty="0">
                <a:solidFill>
                  <a:srgbClr val="0070C0"/>
                </a:solidFill>
                <a:latin typeface="Consolas" panose="020B0609020204030204" pitchFamily="49" charset="0"/>
                <a:cs typeface="Consolas" panose="020B0609020204030204" pitchFamily="49" charset="0"/>
              </a:rPr>
              <a:t>int *</a:t>
            </a:r>
            <a:r>
              <a:rPr lang="en-US" dirty="0">
                <a:latin typeface="Consolas" panose="020B0609020204030204" pitchFamily="49" charset="0"/>
                <a:cs typeface="Consolas" panose="020B0609020204030204" pitchFamily="49" charset="0"/>
              </a:rPr>
              <a:t>ok(int n) </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r>
              <a:rPr lang="en-US" b="1" dirty="0">
                <a:solidFill>
                  <a:srgbClr val="2C895B"/>
                </a:solidFill>
                <a:latin typeface="Consolas" panose="020B0609020204030204" pitchFamily="49" charset="0"/>
                <a:cs typeface="Consolas" panose="020B0609020204030204" pitchFamily="49" charset="0"/>
              </a:rPr>
              <a:t>static int </a:t>
            </a:r>
            <a:r>
              <a:rPr lang="en-US" dirty="0">
                <a:latin typeface="Consolas" panose="020B0609020204030204" pitchFamily="49" charset="0"/>
                <a:cs typeface="Consolas" panose="020B0609020204030204" pitchFamily="49" charset="0"/>
              </a:rPr>
              <a:t>a = n * n;</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return </a:t>
            </a:r>
            <a:r>
              <a:rPr lang="en-US" dirty="0">
                <a:solidFill>
                  <a:srgbClr val="FF0000"/>
                </a:solidFill>
                <a:latin typeface="Consolas" panose="020B0609020204030204" pitchFamily="49" charset="0"/>
                <a:cs typeface="Consolas" panose="020B0609020204030204" pitchFamily="49" charset="0"/>
              </a:rPr>
              <a:t>&amp;</a:t>
            </a:r>
            <a:r>
              <a:rPr lang="en-US" dirty="0">
                <a:latin typeface="Consolas" panose="020B0609020204030204" pitchFamily="49" charset="0"/>
                <a:cs typeface="Consolas" panose="020B0609020204030204" pitchFamily="49" charset="0"/>
              </a:rPr>
              <a:t>a; </a:t>
            </a:r>
            <a:r>
              <a:rPr lang="en-US" dirty="0">
                <a:solidFill>
                  <a:srgbClr val="00B050"/>
                </a:solidFill>
                <a:latin typeface="Consolas" panose="020B0609020204030204" pitchFamily="49" charset="0"/>
                <a:cs typeface="Consolas" panose="020B0609020204030204" pitchFamily="49" charset="0"/>
              </a:rPr>
              <a:t>// ok</a:t>
            </a:r>
          </a:p>
          <a:p>
            <a:r>
              <a:rPr lang="en-US" dirty="0">
                <a:latin typeface="Consolas" panose="020B0609020204030204" pitchFamily="49" charset="0"/>
                <a:cs typeface="Consolas" panose="020B0609020204030204" pitchFamily="49" charset="0"/>
              </a:rPr>
              <a:t>} </a:t>
            </a:r>
          </a:p>
        </p:txBody>
      </p:sp>
      <p:sp>
        <p:nvSpPr>
          <p:cNvPr id="16" name="TextBox 15">
            <a:extLst>
              <a:ext uri="{FF2B5EF4-FFF2-40B4-BE49-F238E27FC236}">
                <a16:creationId xmlns:a16="http://schemas.microsoft.com/office/drawing/2014/main" id="{912D1BA2-FF01-8A4A-A746-A8BE62FC68DD}"/>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45166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17" grpId="0" animBg="1"/>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DAF0-B92F-7241-9BF4-E8CA2E5CE6F7}"/>
              </a:ext>
            </a:extLst>
          </p:cNvPr>
          <p:cNvSpPr>
            <a:spLocks noGrp="1"/>
          </p:cNvSpPr>
          <p:nvPr>
            <p:ph type="title"/>
          </p:nvPr>
        </p:nvSpPr>
        <p:spPr>
          <a:xfrm>
            <a:off x="358882" y="76398"/>
            <a:ext cx="11128268" cy="715294"/>
          </a:xfrm>
        </p:spPr>
        <p:txBody>
          <a:bodyPr/>
          <a:lstStyle/>
          <a:p>
            <a:r>
              <a:rPr lang="en-US" dirty="0"/>
              <a:t>Background: What is a Definition in a program language?</a:t>
            </a:r>
          </a:p>
        </p:txBody>
      </p:sp>
      <p:sp>
        <p:nvSpPr>
          <p:cNvPr id="3" name="Content Placeholder 2">
            <a:extLst>
              <a:ext uri="{FF2B5EF4-FFF2-40B4-BE49-F238E27FC236}">
                <a16:creationId xmlns:a16="http://schemas.microsoft.com/office/drawing/2014/main" id="{2FBFDC04-7F26-F848-A3C4-0AC772E3D238}"/>
              </a:ext>
            </a:extLst>
          </p:cNvPr>
          <p:cNvSpPr>
            <a:spLocks noGrp="1"/>
          </p:cNvSpPr>
          <p:nvPr>
            <p:ph sz="quarter" idx="16"/>
          </p:nvPr>
        </p:nvSpPr>
        <p:spPr>
          <a:xfrm>
            <a:off x="871832" y="1026915"/>
            <a:ext cx="10738276" cy="5268259"/>
          </a:xfrm>
          <a:solidFill>
            <a:schemeClr val="accent4">
              <a:lumMod val="20000"/>
              <a:lumOff val="80000"/>
            </a:schemeClr>
          </a:solidFill>
          <a:ln>
            <a:solidFill>
              <a:schemeClr val="accent1"/>
            </a:solidFill>
          </a:ln>
        </p:spPr>
        <p:txBody>
          <a:bodyPr/>
          <a:lstStyle/>
          <a:p>
            <a:pPr>
              <a:lnSpc>
                <a:spcPct val="100000"/>
              </a:lnSpc>
            </a:pPr>
            <a:r>
              <a:rPr lang="en-US" sz="2400" b="1" dirty="0">
                <a:solidFill>
                  <a:schemeClr val="accent3"/>
                </a:solidFill>
              </a:rPr>
              <a:t>Definition</a:t>
            </a:r>
            <a:r>
              <a:rPr lang="en-US" sz="2400" dirty="0">
                <a:solidFill>
                  <a:srgbClr val="0070C0"/>
                </a:solidFill>
              </a:rPr>
              <a:t>: </a:t>
            </a:r>
            <a:r>
              <a:rPr lang="en-US" sz="2400" dirty="0">
                <a:solidFill>
                  <a:schemeClr val="accent3"/>
                </a:solidFill>
              </a:rPr>
              <a:t>creates an </a:t>
            </a:r>
            <a:r>
              <a:rPr lang="en-US" sz="2400" u="sng" dirty="0">
                <a:solidFill>
                  <a:schemeClr val="accent3"/>
                </a:solidFill>
              </a:rPr>
              <a:t>instance</a:t>
            </a:r>
            <a:r>
              <a:rPr lang="en-US" sz="2400" dirty="0">
                <a:solidFill>
                  <a:schemeClr val="accent3"/>
                </a:solidFill>
              </a:rPr>
              <a:t> of a </a:t>
            </a:r>
            <a:r>
              <a:rPr lang="en-US" sz="2400" i="1" dirty="0">
                <a:solidFill>
                  <a:schemeClr val="accent3"/>
                </a:solidFill>
              </a:rPr>
              <a:t>thing</a:t>
            </a:r>
          </a:p>
          <a:p>
            <a:pPr>
              <a:lnSpc>
                <a:spcPct val="100000"/>
              </a:lnSpc>
            </a:pPr>
            <a:r>
              <a:rPr lang="en-US" sz="2200" dirty="0"/>
              <a:t>There </a:t>
            </a:r>
            <a:r>
              <a:rPr lang="en-US" sz="2200" b="1" dirty="0"/>
              <a:t>must be exactly </a:t>
            </a:r>
            <a:r>
              <a:rPr lang="en-US" sz="2200" b="1" u="sng" dirty="0"/>
              <a:t>one</a:t>
            </a:r>
            <a:r>
              <a:rPr lang="en-US" sz="2200" dirty="0"/>
              <a:t> definition of each </a:t>
            </a:r>
            <a:r>
              <a:rPr lang="en-US" sz="2200" i="1" dirty="0">
                <a:solidFill>
                  <a:schemeClr val="accent1"/>
                </a:solidFill>
              </a:rPr>
              <a:t>function or </a:t>
            </a:r>
            <a:r>
              <a:rPr lang="en-US" sz="2200" i="1" dirty="0">
                <a:solidFill>
                  <a:srgbClr val="7030A0"/>
                </a:solidFill>
              </a:rPr>
              <a:t>variable</a:t>
            </a:r>
            <a:r>
              <a:rPr lang="en-US" sz="2200" dirty="0">
                <a:solidFill>
                  <a:schemeClr val="accent1"/>
                </a:solidFill>
              </a:rPr>
              <a:t> </a:t>
            </a:r>
            <a:r>
              <a:rPr lang="en-US" sz="2200" dirty="0"/>
              <a:t>(no duplicates)</a:t>
            </a:r>
          </a:p>
          <a:p>
            <a:pPr>
              <a:lnSpc>
                <a:spcPct val="100000"/>
              </a:lnSpc>
            </a:pPr>
            <a:r>
              <a:rPr lang="en-US" sz="2200" dirty="0"/>
              <a:t>In C you must </a:t>
            </a:r>
            <a:r>
              <a:rPr lang="en-US" sz="2200" dirty="0">
                <a:solidFill>
                  <a:schemeClr val="accent1"/>
                </a:solidFill>
              </a:rPr>
              <a:t>define </a:t>
            </a:r>
            <a:r>
              <a:rPr lang="en-US" sz="2200" dirty="0"/>
              <a:t>a </a:t>
            </a:r>
            <a:r>
              <a:rPr lang="en-US" sz="2200" dirty="0">
                <a:solidFill>
                  <a:srgbClr val="7030A0"/>
                </a:solidFill>
              </a:rPr>
              <a:t>variable</a:t>
            </a:r>
            <a:r>
              <a:rPr lang="en-US" sz="2200" dirty="0">
                <a:solidFill>
                  <a:schemeClr val="accent1"/>
                </a:solidFill>
              </a:rPr>
              <a:t> or a function </a:t>
            </a:r>
            <a:r>
              <a:rPr lang="en-US" sz="2200" b="1" dirty="0">
                <a:solidFill>
                  <a:srgbClr val="F37440"/>
                </a:solidFill>
              </a:rPr>
              <a:t>before first use </a:t>
            </a:r>
            <a:r>
              <a:rPr lang="en-US" sz="2200" dirty="0"/>
              <a:t>in your code</a:t>
            </a:r>
          </a:p>
          <a:p>
            <a:pPr>
              <a:lnSpc>
                <a:spcPct val="100000"/>
              </a:lnSpc>
            </a:pPr>
            <a:endParaRPr lang="en-US" sz="2200" dirty="0">
              <a:solidFill>
                <a:schemeClr val="accent1"/>
              </a:solidFill>
            </a:endParaRPr>
          </a:p>
          <a:p>
            <a:pPr>
              <a:lnSpc>
                <a:spcPct val="100000"/>
              </a:lnSpc>
            </a:pPr>
            <a:r>
              <a:rPr lang="en-US" sz="2400" b="1" dirty="0">
                <a:solidFill>
                  <a:schemeClr val="accent1"/>
                </a:solidFill>
              </a:rPr>
              <a:t>Function</a:t>
            </a:r>
            <a:r>
              <a:rPr lang="en-US" sz="2400" b="1" dirty="0"/>
              <a:t> </a:t>
            </a:r>
            <a:r>
              <a:rPr lang="en-US" sz="2400" b="1" dirty="0">
                <a:solidFill>
                  <a:schemeClr val="accent1"/>
                </a:solidFill>
              </a:rPr>
              <a:t>definition </a:t>
            </a:r>
            <a:r>
              <a:rPr lang="en-US" sz="2400" b="1" dirty="0">
                <a:solidFill>
                  <a:schemeClr val="accent6"/>
                </a:solidFill>
              </a:rPr>
              <a:t>(compiler actions) </a:t>
            </a:r>
          </a:p>
          <a:p>
            <a:pPr marL="811212" lvl="1" indent="-457200">
              <a:buFont typeface="+mj-lt"/>
              <a:buAutoNum type="arabicPeriod"/>
            </a:pPr>
            <a:r>
              <a:rPr lang="en-US" sz="2200" b="1" dirty="0">
                <a:solidFill>
                  <a:srgbClr val="2C895B"/>
                </a:solidFill>
              </a:rPr>
              <a:t>creates code </a:t>
            </a:r>
            <a:r>
              <a:rPr lang="en-US" sz="2200" dirty="0"/>
              <a:t>you wrote in the functions body </a:t>
            </a:r>
            <a:endParaRPr lang="en-US" sz="2200" u="sng" dirty="0"/>
          </a:p>
          <a:p>
            <a:pPr marL="811212" lvl="1" indent="-457200">
              <a:buFont typeface="+mj-lt"/>
              <a:buAutoNum type="arabicPeriod"/>
            </a:pPr>
            <a:r>
              <a:rPr lang="en-US" sz="2200" b="1" dirty="0">
                <a:solidFill>
                  <a:srgbClr val="2C895B"/>
                </a:solidFill>
              </a:rPr>
              <a:t>allocates</a:t>
            </a:r>
            <a:r>
              <a:rPr lang="en-US" sz="2200" dirty="0"/>
              <a:t> memory to store the code</a:t>
            </a:r>
          </a:p>
          <a:p>
            <a:pPr marL="811212" lvl="1" indent="-457200">
              <a:buFont typeface="+mj-lt"/>
              <a:buAutoNum type="arabicPeriod"/>
            </a:pPr>
            <a:r>
              <a:rPr lang="en-US" sz="2200" b="1" dirty="0">
                <a:solidFill>
                  <a:srgbClr val="2C895B"/>
                </a:solidFill>
              </a:rPr>
              <a:t>binds</a:t>
            </a:r>
            <a:r>
              <a:rPr lang="en-US" sz="2200" dirty="0"/>
              <a:t> the function name to the allocated memory</a:t>
            </a:r>
          </a:p>
          <a:p>
            <a:pPr>
              <a:lnSpc>
                <a:spcPct val="100000"/>
              </a:lnSpc>
            </a:pPr>
            <a:r>
              <a:rPr lang="en-US" sz="2400" b="1" dirty="0">
                <a:solidFill>
                  <a:schemeClr val="accent1"/>
                </a:solidFill>
              </a:rPr>
              <a:t>Variable</a:t>
            </a:r>
            <a:r>
              <a:rPr lang="en-US" sz="2400" b="1" dirty="0"/>
              <a:t> </a:t>
            </a:r>
            <a:r>
              <a:rPr lang="en-US" sz="2400" b="1" dirty="0">
                <a:solidFill>
                  <a:schemeClr val="accent1"/>
                </a:solidFill>
              </a:rPr>
              <a:t>definitions</a:t>
            </a:r>
            <a:r>
              <a:rPr lang="en-US" sz="2400" b="1" dirty="0"/>
              <a:t> (compiler actions)</a:t>
            </a:r>
          </a:p>
          <a:p>
            <a:pPr marL="811212" lvl="1" indent="-457200">
              <a:buFont typeface="+mj-lt"/>
              <a:buAutoNum type="arabicPeriod"/>
            </a:pPr>
            <a:r>
              <a:rPr lang="en-US" sz="2200" b="1" dirty="0">
                <a:solidFill>
                  <a:srgbClr val="2C895B"/>
                </a:solidFill>
              </a:rPr>
              <a:t>allocates memory: </a:t>
            </a:r>
            <a:r>
              <a:rPr lang="en-US" sz="2200" dirty="0">
                <a:solidFill>
                  <a:srgbClr val="0070C0"/>
                </a:solidFill>
              </a:rPr>
              <a:t>generate code </a:t>
            </a:r>
            <a:r>
              <a:rPr lang="en-US" sz="2200" dirty="0">
                <a:solidFill>
                  <a:srgbClr val="F37440"/>
                </a:solidFill>
              </a:rPr>
              <a:t>to allocate space </a:t>
            </a:r>
            <a:r>
              <a:rPr lang="en-US" sz="2200" dirty="0"/>
              <a:t>for local variables</a:t>
            </a:r>
          </a:p>
          <a:p>
            <a:pPr marL="811212" lvl="1" indent="-457200">
              <a:buFont typeface="+mj-lt"/>
              <a:buAutoNum type="arabicPeriod"/>
            </a:pPr>
            <a:r>
              <a:rPr lang="en-US" sz="2200" b="1" dirty="0">
                <a:solidFill>
                  <a:srgbClr val="2C895B"/>
                </a:solidFill>
              </a:rPr>
              <a:t>initialize memory: </a:t>
            </a:r>
            <a:r>
              <a:rPr lang="en-US" sz="2200" dirty="0">
                <a:solidFill>
                  <a:srgbClr val="0070C0"/>
                </a:solidFill>
              </a:rPr>
              <a:t>generate code </a:t>
            </a:r>
            <a:r>
              <a:rPr lang="en-US" sz="2200" dirty="0"/>
              <a:t>to </a:t>
            </a:r>
            <a:r>
              <a:rPr lang="en-US" sz="2200" dirty="0">
                <a:solidFill>
                  <a:srgbClr val="F37440"/>
                </a:solidFill>
              </a:rPr>
              <a:t>initialize the memory </a:t>
            </a:r>
            <a:r>
              <a:rPr lang="en-US" sz="2200" dirty="0"/>
              <a:t>for local variables</a:t>
            </a:r>
          </a:p>
          <a:p>
            <a:pPr marL="811212" lvl="1" indent="-457200">
              <a:buFont typeface="+mj-lt"/>
              <a:buAutoNum type="arabicPeriod"/>
            </a:pPr>
            <a:r>
              <a:rPr lang="en-US" sz="2200" b="1" dirty="0">
                <a:solidFill>
                  <a:srgbClr val="2C895B"/>
                </a:solidFill>
              </a:rPr>
              <a:t>binds</a:t>
            </a:r>
            <a:r>
              <a:rPr lang="en-US" sz="2200" b="1" dirty="0"/>
              <a:t> </a:t>
            </a:r>
            <a:r>
              <a:rPr lang="en-US" sz="2200" b="1" dirty="0">
                <a:solidFill>
                  <a:srgbClr val="2C895B"/>
                </a:solidFill>
              </a:rPr>
              <a:t>(or associates) </a:t>
            </a:r>
            <a:r>
              <a:rPr lang="en-US" sz="2200" dirty="0"/>
              <a:t>the variable name to the allocated memory </a:t>
            </a:r>
          </a:p>
        </p:txBody>
      </p:sp>
      <p:sp>
        <p:nvSpPr>
          <p:cNvPr id="4" name="TextBox 3">
            <a:extLst>
              <a:ext uri="{FF2B5EF4-FFF2-40B4-BE49-F238E27FC236}">
                <a16:creationId xmlns:a16="http://schemas.microsoft.com/office/drawing/2014/main" id="{9C63159D-1992-EF4C-B2E3-19674EC59B19}"/>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91712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278AD-F69C-F347-9A56-A06C4A90D76C}"/>
              </a:ext>
            </a:extLst>
          </p:cNvPr>
          <p:cNvSpPr>
            <a:spLocks noGrp="1"/>
          </p:cNvSpPr>
          <p:nvPr>
            <p:ph type="title"/>
          </p:nvPr>
        </p:nvSpPr>
        <p:spPr>
          <a:xfrm>
            <a:off x="642484" y="141110"/>
            <a:ext cx="10515600" cy="494510"/>
          </a:xfrm>
        </p:spPr>
        <p:txBody>
          <a:bodyPr/>
          <a:lstStyle/>
          <a:p>
            <a:r>
              <a:rPr lang="en-US" dirty="0"/>
              <a:t>Heap Memory "Leaks"</a:t>
            </a:r>
          </a:p>
        </p:txBody>
      </p:sp>
      <p:sp>
        <p:nvSpPr>
          <p:cNvPr id="3" name="Content Placeholder 2">
            <a:extLst>
              <a:ext uri="{FF2B5EF4-FFF2-40B4-BE49-F238E27FC236}">
                <a16:creationId xmlns:a16="http://schemas.microsoft.com/office/drawing/2014/main" id="{06E024CE-72FC-F748-A395-0513FB18762F}"/>
              </a:ext>
            </a:extLst>
          </p:cNvPr>
          <p:cNvSpPr>
            <a:spLocks noGrp="1"/>
          </p:cNvSpPr>
          <p:nvPr>
            <p:ph sz="quarter" idx="17"/>
          </p:nvPr>
        </p:nvSpPr>
        <p:spPr>
          <a:xfrm>
            <a:off x="253765" y="758865"/>
            <a:ext cx="11674014" cy="5517837"/>
          </a:xfrm>
          <a:solidFill>
            <a:schemeClr val="accent4">
              <a:lumMod val="20000"/>
              <a:lumOff val="80000"/>
            </a:schemeClr>
          </a:solidFill>
          <a:ln>
            <a:solidFill>
              <a:srgbClr val="0070C0"/>
            </a:solidFill>
          </a:ln>
        </p:spPr>
        <p:txBody>
          <a:bodyPr/>
          <a:lstStyle/>
          <a:p>
            <a:r>
              <a:rPr lang="en-US" dirty="0"/>
              <a:t>A </a:t>
            </a:r>
            <a:r>
              <a:rPr lang="en-US" dirty="0">
                <a:solidFill>
                  <a:schemeClr val="accent1"/>
                </a:solidFill>
              </a:rPr>
              <a:t>memory leak </a:t>
            </a:r>
            <a:r>
              <a:rPr lang="en-US" dirty="0"/>
              <a:t>is when you </a:t>
            </a:r>
            <a:r>
              <a:rPr lang="en-US" b="1" dirty="0">
                <a:solidFill>
                  <a:schemeClr val="accent1"/>
                </a:solidFill>
              </a:rPr>
              <a:t>allocate memory </a:t>
            </a:r>
            <a:r>
              <a:rPr lang="en-US" dirty="0">
                <a:solidFill>
                  <a:schemeClr val="accent1"/>
                </a:solidFill>
              </a:rPr>
              <a:t>on the heap, </a:t>
            </a:r>
            <a:r>
              <a:rPr lang="en-US" b="1" dirty="0">
                <a:solidFill>
                  <a:schemeClr val="accent1"/>
                </a:solidFill>
              </a:rPr>
              <a:t>but never free it</a:t>
            </a:r>
          </a:p>
          <a:p>
            <a:endParaRPr lang="en-US" b="1" dirty="0">
              <a:solidFill>
                <a:schemeClr val="accent1"/>
              </a:solidFill>
            </a:endParaRPr>
          </a:p>
          <a:p>
            <a:endParaRPr lang="en-US" b="1" dirty="0">
              <a:solidFill>
                <a:schemeClr val="accent1"/>
              </a:solidFill>
            </a:endParaRPr>
          </a:p>
          <a:p>
            <a:endParaRPr lang="en-US" b="1" dirty="0">
              <a:solidFill>
                <a:schemeClr val="accent1"/>
              </a:solidFill>
            </a:endParaRPr>
          </a:p>
          <a:p>
            <a:endParaRPr lang="en-US" sz="3200" b="1" dirty="0">
              <a:solidFill>
                <a:schemeClr val="accent1"/>
              </a:solidFill>
            </a:endParaRPr>
          </a:p>
          <a:p>
            <a:pPr marL="0" indent="0">
              <a:buNone/>
            </a:pPr>
            <a:endParaRPr lang="en-US" b="1" dirty="0">
              <a:solidFill>
                <a:schemeClr val="accent1"/>
              </a:solidFill>
            </a:endParaRPr>
          </a:p>
          <a:p>
            <a:r>
              <a:rPr lang="en-US" dirty="0"/>
              <a:t>Your </a:t>
            </a:r>
            <a:r>
              <a:rPr lang="en-US" dirty="0">
                <a:solidFill>
                  <a:srgbClr val="0070C0"/>
                </a:solidFill>
              </a:rPr>
              <a:t>program is responsible for cleaning up any memory it allocates </a:t>
            </a:r>
            <a:r>
              <a:rPr lang="en-US" dirty="0"/>
              <a:t>but no longer needs</a:t>
            </a:r>
          </a:p>
          <a:p>
            <a:pPr lvl="1"/>
            <a:r>
              <a:rPr lang="en-US" dirty="0"/>
              <a:t> If you keep allocating memory, you may run out of memory in the heap!</a:t>
            </a:r>
          </a:p>
          <a:p>
            <a:r>
              <a:rPr lang="en-US" dirty="0">
                <a:solidFill>
                  <a:srgbClr val="0070C0"/>
                </a:solidFill>
              </a:rPr>
              <a:t>Memory leaks </a:t>
            </a:r>
            <a:r>
              <a:rPr lang="en-US" dirty="0"/>
              <a:t>may cause </a:t>
            </a:r>
            <a:r>
              <a:rPr lang="en-US" dirty="0">
                <a:solidFill>
                  <a:srgbClr val="C00000"/>
                </a:solidFill>
              </a:rPr>
              <a:t>long running programs to fault </a:t>
            </a:r>
            <a:r>
              <a:rPr lang="en-US" dirty="0"/>
              <a:t>when they </a:t>
            </a:r>
            <a:r>
              <a:rPr lang="en-US" dirty="0">
                <a:solidFill>
                  <a:srgbClr val="F3753F"/>
                </a:solidFill>
              </a:rPr>
              <a:t>exhaust OS memory limits</a:t>
            </a:r>
          </a:p>
          <a:p>
            <a:pPr lvl="1"/>
            <a:r>
              <a:rPr lang="en-US" dirty="0"/>
              <a:t>Make sure you </a:t>
            </a:r>
            <a:r>
              <a:rPr lang="en-US" dirty="0">
                <a:solidFill>
                  <a:srgbClr val="0070C0"/>
                </a:solidFill>
              </a:rPr>
              <a:t>free memory when you no longer need it</a:t>
            </a:r>
          </a:p>
          <a:p>
            <a:r>
              <a:rPr lang="en-US" dirty="0" err="1">
                <a:solidFill>
                  <a:srgbClr val="F37440"/>
                </a:solidFill>
              </a:rPr>
              <a:t>Valgrind</a:t>
            </a:r>
            <a:r>
              <a:rPr lang="en-US" dirty="0"/>
              <a:t> is a tool for finding memory leaks (not pre-installed in all </a:t>
            </a:r>
            <a:r>
              <a:rPr lang="en-US" dirty="0" err="1"/>
              <a:t>linux</a:t>
            </a:r>
            <a:r>
              <a:rPr lang="en-US" dirty="0"/>
              <a:t> distributions though!)</a:t>
            </a:r>
          </a:p>
        </p:txBody>
      </p:sp>
      <p:sp>
        <p:nvSpPr>
          <p:cNvPr id="4" name="Rounded Rectangle 3">
            <a:extLst>
              <a:ext uri="{FF2B5EF4-FFF2-40B4-BE49-F238E27FC236}">
                <a16:creationId xmlns:a16="http://schemas.microsoft.com/office/drawing/2014/main" id="{77C2387D-33E2-254E-B2CD-DB930E5F31DF}"/>
              </a:ext>
            </a:extLst>
          </p:cNvPr>
          <p:cNvSpPr/>
          <p:nvPr/>
        </p:nvSpPr>
        <p:spPr bwMode="auto">
          <a:xfrm>
            <a:off x="1410969" y="1312734"/>
            <a:ext cx="9370059" cy="2628662"/>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latin typeface="Consolas" panose="020B0609020204030204" pitchFamily="49" charset="0"/>
                <a:cs typeface="Consolas" panose="020B0609020204030204" pitchFamily="49" charset="0"/>
              </a:rPr>
              <a:t>void</a:t>
            </a:r>
          </a:p>
          <a:p>
            <a:r>
              <a:rPr lang="en-US" sz="2000" dirty="0" err="1">
                <a:latin typeface="Consolas" panose="020B0609020204030204" pitchFamily="49" charset="0"/>
                <a:cs typeface="Consolas" panose="020B0609020204030204" pitchFamily="49" charset="0"/>
              </a:rPr>
              <a:t>leaky_memory</a:t>
            </a:r>
            <a:r>
              <a:rPr lang="en-US" sz="2000" dirty="0">
                <a:latin typeface="Consolas" panose="020B0609020204030204" pitchFamily="49" charset="0"/>
                <a:cs typeface="Consolas" panose="020B0609020204030204" pitchFamily="49" charset="0"/>
              </a:rPr>
              <a:t> (void) </a:t>
            </a:r>
          </a:p>
          <a:p>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    char *bytes = </a:t>
            </a:r>
            <a:r>
              <a:rPr lang="en-US" sz="2000" dirty="0">
                <a:solidFill>
                  <a:srgbClr val="0070C0"/>
                </a:solidFill>
                <a:latin typeface="Consolas" panose="020B0609020204030204" pitchFamily="49" charset="0"/>
                <a:cs typeface="Consolas" panose="020B0609020204030204" pitchFamily="49" charset="0"/>
              </a:rPr>
              <a:t>malloc</a:t>
            </a:r>
            <a:r>
              <a:rPr lang="en-US" sz="2000" dirty="0">
                <a:latin typeface="Consolas" panose="020B0609020204030204" pitchFamily="49" charset="0"/>
                <a:cs typeface="Consolas" panose="020B0609020204030204" pitchFamily="49" charset="0"/>
              </a:rPr>
              <a:t>(BLKSZ * </a:t>
            </a:r>
            <a:r>
              <a:rPr lang="en-US" sz="2000" dirty="0" err="1">
                <a:latin typeface="Consolas" panose="020B0609020204030204" pitchFamily="49" charset="0"/>
                <a:cs typeface="Consolas" panose="020B0609020204030204" pitchFamily="49" charset="0"/>
              </a:rPr>
              <a:t>sizeof</a:t>
            </a:r>
            <a:r>
              <a:rPr lang="en-US" sz="2000" dirty="0">
                <a:latin typeface="Consolas" panose="020B0609020204030204" pitchFamily="49" charset="0"/>
                <a:cs typeface="Consolas" panose="020B0609020204030204" pitchFamily="49" charset="0"/>
              </a:rPr>
              <a:t>(*bytes));</a:t>
            </a:r>
          </a:p>
          <a:p>
            <a:r>
              <a:rPr lang="en-US" sz="2000" dirty="0">
                <a:latin typeface="Consolas" panose="020B0609020204030204" pitchFamily="49" charset="0"/>
                <a:cs typeface="Consolas" panose="020B0609020204030204" pitchFamily="49" charset="0"/>
              </a:rPr>
              <a:t>… </a:t>
            </a:r>
          </a:p>
          <a:p>
            <a:r>
              <a:rPr lang="en-US" sz="2000" dirty="0">
                <a:latin typeface="Consolas" panose="020B0609020204030204" pitchFamily="49" charset="0"/>
                <a:cs typeface="Consolas" panose="020B0609020204030204" pitchFamily="49" charset="0"/>
              </a:rPr>
              <a:t>    </a:t>
            </a:r>
            <a:r>
              <a:rPr lang="en-US" sz="2000" dirty="0">
                <a:solidFill>
                  <a:schemeClr val="accent3"/>
                </a:solidFill>
                <a:latin typeface="Consolas" panose="020B0609020204030204" pitchFamily="49" charset="0"/>
                <a:cs typeface="Consolas" panose="020B0609020204030204" pitchFamily="49" charset="0"/>
              </a:rPr>
              <a:t>/* code that never passes the pointer in bytes to anything */</a:t>
            </a:r>
          </a:p>
          <a:p>
            <a:r>
              <a:rPr lang="en-US" sz="2000" dirty="0">
                <a:solidFill>
                  <a:schemeClr val="accent3"/>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return;</a:t>
            </a:r>
          </a:p>
          <a:p>
            <a:r>
              <a:rPr lang="en-US" sz="2000" dirty="0">
                <a:solidFill>
                  <a:schemeClr val="accent3"/>
                </a:solidFill>
                <a:latin typeface="Consolas" panose="020B0609020204030204" pitchFamily="49" charset="0"/>
                <a:cs typeface="Consolas" panose="020B0609020204030204" pitchFamily="49" charset="0"/>
              </a:rPr>
              <a:t>}</a:t>
            </a:r>
          </a:p>
        </p:txBody>
      </p:sp>
      <p:sp>
        <p:nvSpPr>
          <p:cNvPr id="5" name="TextBox 4">
            <a:extLst>
              <a:ext uri="{FF2B5EF4-FFF2-40B4-BE49-F238E27FC236}">
                <a16:creationId xmlns:a16="http://schemas.microsoft.com/office/drawing/2014/main" id="{5870A1E3-9838-1C40-85DE-5373B486EFE0}"/>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37480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278AD-F69C-F347-9A56-A06C4A90D76C}"/>
              </a:ext>
            </a:extLst>
          </p:cNvPr>
          <p:cNvSpPr>
            <a:spLocks noGrp="1"/>
          </p:cNvSpPr>
          <p:nvPr>
            <p:ph type="title"/>
          </p:nvPr>
        </p:nvSpPr>
        <p:spPr>
          <a:xfrm>
            <a:off x="602290" y="254724"/>
            <a:ext cx="10515600" cy="547191"/>
          </a:xfrm>
        </p:spPr>
        <p:txBody>
          <a:bodyPr/>
          <a:lstStyle/>
          <a:p>
            <a:r>
              <a:rPr lang="en-US" dirty="0"/>
              <a:t>More Dangling Pointers: Reusing "freed" memory</a:t>
            </a:r>
          </a:p>
        </p:txBody>
      </p:sp>
      <p:sp>
        <p:nvSpPr>
          <p:cNvPr id="3" name="Content Placeholder 2">
            <a:extLst>
              <a:ext uri="{FF2B5EF4-FFF2-40B4-BE49-F238E27FC236}">
                <a16:creationId xmlns:a16="http://schemas.microsoft.com/office/drawing/2014/main" id="{06E024CE-72FC-F748-A395-0513FB18762F}"/>
              </a:ext>
            </a:extLst>
          </p:cNvPr>
          <p:cNvSpPr>
            <a:spLocks noGrp="1"/>
          </p:cNvSpPr>
          <p:nvPr>
            <p:ph sz="quarter" idx="17"/>
          </p:nvPr>
        </p:nvSpPr>
        <p:spPr>
          <a:xfrm>
            <a:off x="151898" y="997639"/>
            <a:ext cx="11623542" cy="5332041"/>
          </a:xfrm>
          <a:solidFill>
            <a:schemeClr val="accent4">
              <a:lumMod val="20000"/>
              <a:lumOff val="80000"/>
            </a:schemeClr>
          </a:solidFill>
          <a:ln>
            <a:solidFill>
              <a:srgbClr val="0070C0"/>
            </a:solidFill>
          </a:ln>
        </p:spPr>
        <p:txBody>
          <a:bodyPr/>
          <a:lstStyle/>
          <a:p>
            <a:r>
              <a:rPr lang="en-US" sz="2200" dirty="0">
                <a:solidFill>
                  <a:srgbClr val="0070C0"/>
                </a:solidFill>
              </a:rPr>
              <a:t>When a pointer points to a memory location that is no longer “valid”</a:t>
            </a:r>
          </a:p>
          <a:p>
            <a:r>
              <a:rPr lang="en-US" sz="2200" dirty="0"/>
              <a:t>Really hard to debug as the use of the return pointers may not generate a seg fault</a:t>
            </a:r>
          </a:p>
          <a:p>
            <a:pPr lvl="1"/>
            <a:endParaRPr lang="en-US" sz="2200" dirty="0"/>
          </a:p>
          <a:p>
            <a:pPr lvl="1"/>
            <a:endParaRPr lang="en-US" sz="2200" dirty="0"/>
          </a:p>
          <a:p>
            <a:pPr lvl="1"/>
            <a:endParaRPr lang="en-US" sz="2200" b="1" dirty="0">
              <a:latin typeface="Courier New" panose="02070309020205020404" pitchFamily="49" charset="0"/>
              <a:cs typeface="Courier New" panose="02070309020205020404" pitchFamily="49" charset="0"/>
            </a:endParaRPr>
          </a:p>
          <a:p>
            <a:pPr lvl="1"/>
            <a:endParaRPr lang="en-US" sz="2200" b="1" dirty="0">
              <a:latin typeface="Courier New" panose="02070309020205020404" pitchFamily="49" charset="0"/>
              <a:cs typeface="Courier New" panose="02070309020205020404" pitchFamily="49" charset="0"/>
            </a:endParaRPr>
          </a:p>
          <a:p>
            <a:endParaRPr lang="en-US" sz="2200" b="1" dirty="0">
              <a:latin typeface="Courier New" panose="02070309020205020404" pitchFamily="49" charset="0"/>
              <a:cs typeface="Courier New" panose="02070309020205020404" pitchFamily="49" charset="0"/>
            </a:endParaRPr>
          </a:p>
          <a:p>
            <a:endParaRPr lang="en-US" sz="2200" b="1" dirty="0">
              <a:latin typeface="Courier New" panose="02070309020205020404" pitchFamily="49" charset="0"/>
              <a:cs typeface="Courier New" panose="02070309020205020404" pitchFamily="49" charset="0"/>
            </a:endParaRPr>
          </a:p>
          <a:p>
            <a:r>
              <a:rPr lang="en-US" sz="2200" dirty="0" err="1">
                <a:solidFill>
                  <a:srgbClr val="0070C0"/>
                </a:solidFill>
                <a:latin typeface="Consolas" panose="020B0609020204030204" pitchFamily="49" charset="0"/>
                <a:cs typeface="Consolas" panose="020B0609020204030204" pitchFamily="49" charset="0"/>
              </a:rPr>
              <a:t>dangling_freed_heap</a:t>
            </a:r>
            <a:r>
              <a:rPr lang="en-US" sz="2200" dirty="0">
                <a:solidFill>
                  <a:srgbClr val="0070C0"/>
                </a:solidFill>
                <a:latin typeface="Consolas" panose="020B0609020204030204" pitchFamily="49" charset="0"/>
                <a:cs typeface="Consolas" panose="020B0609020204030204" pitchFamily="49" charset="0"/>
              </a:rPr>
              <a:t>() </a:t>
            </a:r>
            <a:r>
              <a:rPr lang="en-US" sz="2200" dirty="0">
                <a:solidFill>
                  <a:srgbClr val="0070C0"/>
                </a:solidFill>
                <a:cs typeface="Consolas" panose="020B0609020204030204" pitchFamily="49" charset="0"/>
              </a:rPr>
              <a:t>type code </a:t>
            </a:r>
            <a:r>
              <a:rPr lang="en-US" sz="2200" dirty="0"/>
              <a:t>often causes the allocators (</a:t>
            </a:r>
            <a:r>
              <a:rPr lang="en-US" sz="2200" b="1" dirty="0">
                <a:latin typeface="Consolas" panose="020B0609020204030204" pitchFamily="49" charset="0"/>
                <a:cs typeface="Consolas" panose="020B0609020204030204" pitchFamily="49" charset="0"/>
              </a:rPr>
              <a:t>malloc()</a:t>
            </a:r>
            <a:r>
              <a:rPr lang="en-US" sz="2200" dirty="0"/>
              <a:t>and friends) to </a:t>
            </a:r>
            <a:r>
              <a:rPr lang="en-US" sz="2200" b="1" dirty="0">
                <a:solidFill>
                  <a:srgbClr val="0070C0"/>
                </a:solidFill>
              </a:rPr>
              <a:t>seg fault</a:t>
            </a:r>
          </a:p>
          <a:p>
            <a:pPr lvl="1"/>
            <a:r>
              <a:rPr lang="en-US" sz="2200" dirty="0"/>
              <a:t>Because it corrupts data structures the heap code uses to manage the memory pool </a:t>
            </a:r>
          </a:p>
        </p:txBody>
      </p:sp>
      <p:sp>
        <p:nvSpPr>
          <p:cNvPr id="4" name="Rounded Rectangle 3">
            <a:extLst>
              <a:ext uri="{FF2B5EF4-FFF2-40B4-BE49-F238E27FC236}">
                <a16:creationId xmlns:a16="http://schemas.microsoft.com/office/drawing/2014/main" id="{77C2387D-33E2-254E-B2CD-DB930E5F31DF}"/>
              </a:ext>
            </a:extLst>
          </p:cNvPr>
          <p:cNvSpPr/>
          <p:nvPr/>
        </p:nvSpPr>
        <p:spPr bwMode="auto">
          <a:xfrm>
            <a:off x="2012969" y="2194898"/>
            <a:ext cx="7039591" cy="2311956"/>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latin typeface="Consolas" panose="020B0609020204030204" pitchFamily="49" charset="0"/>
                <a:cs typeface="Consolas" panose="020B0609020204030204" pitchFamily="49" charset="0"/>
              </a:rPr>
              <a:t>char *</a:t>
            </a:r>
            <a:r>
              <a:rPr lang="en-US" sz="2000" dirty="0" err="1">
                <a:latin typeface="Consolas" panose="020B0609020204030204" pitchFamily="49" charset="0"/>
                <a:cs typeface="Consolas" panose="020B0609020204030204" pitchFamily="49" charset="0"/>
              </a:rPr>
              <a:t>dangling_freed_heap</a:t>
            </a:r>
            <a:r>
              <a:rPr lang="en-US" sz="2000" dirty="0">
                <a:latin typeface="Consolas" panose="020B0609020204030204" pitchFamily="49" charset="0"/>
                <a:cs typeface="Consolas" panose="020B0609020204030204" pitchFamily="49" charset="0"/>
              </a:rPr>
              <a:t>(void) </a:t>
            </a:r>
          </a:p>
          <a:p>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    char *buff = </a:t>
            </a:r>
            <a:r>
              <a:rPr lang="en-US" sz="2000" dirty="0">
                <a:solidFill>
                  <a:srgbClr val="0070C0"/>
                </a:solidFill>
                <a:latin typeface="Consolas" panose="020B0609020204030204" pitchFamily="49" charset="0"/>
                <a:cs typeface="Consolas" panose="020B0609020204030204" pitchFamily="49" charset="0"/>
              </a:rPr>
              <a:t>malloc</a:t>
            </a:r>
            <a:r>
              <a:rPr lang="en-US" sz="2000" dirty="0">
                <a:latin typeface="Consolas" panose="020B0609020204030204" pitchFamily="49" charset="0"/>
                <a:cs typeface="Consolas" panose="020B0609020204030204" pitchFamily="49" charset="0"/>
              </a:rPr>
              <a:t>(BLKSZ * </a:t>
            </a:r>
            <a:r>
              <a:rPr lang="en-US" sz="2000" dirty="0" err="1">
                <a:latin typeface="Consolas" panose="020B0609020204030204" pitchFamily="49" charset="0"/>
                <a:cs typeface="Consolas" panose="020B0609020204030204" pitchFamily="49" charset="0"/>
              </a:rPr>
              <a:t>sizeof</a:t>
            </a:r>
            <a:r>
              <a:rPr lang="en-US" sz="2000" dirty="0">
                <a:latin typeface="Consolas" panose="020B0609020204030204" pitchFamily="49" charset="0"/>
                <a:cs typeface="Consolas" panose="020B0609020204030204" pitchFamily="49" charset="0"/>
              </a:rPr>
              <a:t>(*buff));</a:t>
            </a:r>
          </a:p>
          <a:p>
            <a:r>
              <a:rPr lang="en-US" sz="2000" dirty="0">
                <a:latin typeface="Consolas" panose="020B0609020204030204" pitchFamily="49" charset="0"/>
                <a:cs typeface="Consolas" panose="020B0609020204030204" pitchFamily="49" charset="0"/>
              </a:rPr>
              <a:t>… </a:t>
            </a:r>
          </a:p>
          <a:p>
            <a:r>
              <a:rPr lang="en-US" sz="2000" dirty="0">
                <a:latin typeface="Consolas" panose="020B0609020204030204" pitchFamily="49" charset="0"/>
                <a:cs typeface="Consolas" panose="020B0609020204030204" pitchFamily="49" charset="0"/>
              </a:rPr>
              <a:t>    </a:t>
            </a:r>
            <a:r>
              <a:rPr lang="en-US" sz="2000" dirty="0">
                <a:solidFill>
                  <a:schemeClr val="accent3"/>
                </a:solidFill>
                <a:latin typeface="Consolas" panose="020B0609020204030204" pitchFamily="49" charset="0"/>
                <a:cs typeface="Consolas" panose="020B0609020204030204" pitchFamily="49" charset="0"/>
              </a:rPr>
              <a:t>free(buff);</a:t>
            </a:r>
          </a:p>
          <a:p>
            <a:r>
              <a:rPr lang="en-US" sz="2000" dirty="0">
                <a:solidFill>
                  <a:schemeClr val="accent3"/>
                </a:solidFill>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return buff;</a:t>
            </a:r>
          </a:p>
          <a:p>
            <a:r>
              <a:rPr lang="en-US" sz="2000" dirty="0">
                <a:solidFill>
                  <a:schemeClr val="accent3"/>
                </a:solidFill>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165CEA7D-F7E9-674A-BDE0-8A60A5250B40}"/>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207418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E4C5F-E0CF-4DCF-5522-5D56F6B56596}"/>
              </a:ext>
            </a:extLst>
          </p:cNvPr>
          <p:cNvSpPr>
            <a:spLocks noGrp="1"/>
          </p:cNvSpPr>
          <p:nvPr>
            <p:ph type="title"/>
          </p:nvPr>
        </p:nvSpPr>
        <p:spPr>
          <a:xfrm>
            <a:off x="534211" y="-21954"/>
            <a:ext cx="10515600" cy="715294"/>
          </a:xfrm>
        </p:spPr>
        <p:txBody>
          <a:bodyPr/>
          <a:lstStyle/>
          <a:p>
            <a:r>
              <a:rPr lang="en-US" dirty="0"/>
              <a:t>Copying Structs</a:t>
            </a:r>
          </a:p>
        </p:txBody>
      </p:sp>
      <p:sp>
        <p:nvSpPr>
          <p:cNvPr id="3" name="Content Placeholder 2">
            <a:extLst>
              <a:ext uri="{FF2B5EF4-FFF2-40B4-BE49-F238E27FC236}">
                <a16:creationId xmlns:a16="http://schemas.microsoft.com/office/drawing/2014/main" id="{B6122B55-89D6-EB9B-AD58-E3928371058C}"/>
              </a:ext>
            </a:extLst>
          </p:cNvPr>
          <p:cNvSpPr>
            <a:spLocks noGrp="1"/>
          </p:cNvSpPr>
          <p:nvPr>
            <p:ph sz="quarter" idx="16"/>
          </p:nvPr>
        </p:nvSpPr>
        <p:spPr>
          <a:xfrm>
            <a:off x="681672" y="911120"/>
            <a:ext cx="10680416" cy="5436872"/>
          </a:xfrm>
          <a:solidFill>
            <a:schemeClr val="accent4">
              <a:lumMod val="20000"/>
              <a:lumOff val="80000"/>
            </a:schemeClr>
          </a:solidFill>
          <a:ln>
            <a:solidFill>
              <a:srgbClr val="0070C0"/>
            </a:solidFill>
          </a:ln>
        </p:spPr>
        <p:txBody>
          <a:bodyPr/>
          <a:lstStyle/>
          <a:p>
            <a:r>
              <a:rPr lang="en-US" dirty="0"/>
              <a:t>You can assign the member value(s) of the whole struct </a:t>
            </a:r>
            <a:r>
              <a:rPr lang="en-US" dirty="0">
                <a:solidFill>
                  <a:srgbClr val="0070C0"/>
                </a:solidFill>
              </a:rPr>
              <a:t>from a struct of the same type</a:t>
            </a:r>
            <a:r>
              <a:rPr lang="en-US" dirty="0"/>
              <a:t> – </a:t>
            </a:r>
            <a:r>
              <a:rPr lang="en-US" i="1" dirty="0">
                <a:solidFill>
                  <a:srgbClr val="C00000"/>
                </a:solidFill>
              </a:rPr>
              <a:t>this copies the entire contents! </a:t>
            </a:r>
          </a:p>
          <a:p>
            <a:r>
              <a:rPr lang="en-US" dirty="0"/>
              <a:t>Individual fields can also be copied </a:t>
            </a:r>
          </a:p>
          <a:p>
            <a:endParaRPr lang="en-US" dirty="0"/>
          </a:p>
        </p:txBody>
      </p:sp>
      <p:sp>
        <p:nvSpPr>
          <p:cNvPr id="40" name="Content Placeholder 39">
            <a:extLst>
              <a:ext uri="{FF2B5EF4-FFF2-40B4-BE49-F238E27FC236}">
                <a16:creationId xmlns:a16="http://schemas.microsoft.com/office/drawing/2014/main" id="{947611F6-1CD5-9358-2501-85F9A9C9DDF7}"/>
              </a:ext>
            </a:extLst>
          </p:cNvPr>
          <p:cNvSpPr>
            <a:spLocks noGrp="1"/>
          </p:cNvSpPr>
          <p:nvPr>
            <p:ph sz="quarter" idx="17"/>
          </p:nvPr>
        </p:nvSpPr>
        <p:spPr>
          <a:xfrm>
            <a:off x="846488" y="2174281"/>
            <a:ext cx="6747714" cy="4080405"/>
          </a:xfrm>
        </p:spPr>
        <p:txBody>
          <a:bodyPr/>
          <a:lstStyle/>
          <a:p>
            <a:pPr marL="0" indent="0">
              <a:lnSpc>
                <a:spcPct val="100000"/>
              </a:lnSpc>
              <a:spcBef>
                <a:spcPts val="0"/>
              </a:spcBef>
              <a:buNone/>
            </a:pPr>
            <a:r>
              <a:rPr lang="en-US" altLang="en-US" sz="2000" dirty="0">
                <a:solidFill>
                  <a:schemeClr val="accent1"/>
                </a:solidFill>
                <a:latin typeface="Consolas" panose="020B0609020204030204" pitchFamily="49" charset="0"/>
                <a:cs typeface="Consolas" panose="020B0609020204030204" pitchFamily="49" charset="0"/>
              </a:rPr>
              <a:t>struct date </a:t>
            </a:r>
            <a:r>
              <a:rPr lang="en-US" altLang="en-US" sz="2000" dirty="0">
                <a:solidFill>
                  <a:schemeClr val="tx2"/>
                </a:solidFill>
                <a:latin typeface="Consolas" panose="020B0609020204030204" pitchFamily="49" charset="0"/>
                <a:cs typeface="Consolas" panose="020B0609020204030204" pitchFamily="49" charset="0"/>
              </a:rPr>
              <a:t>first = {1, 1};</a:t>
            </a:r>
          </a:p>
          <a:p>
            <a:pPr marL="0" indent="0">
              <a:lnSpc>
                <a:spcPct val="100000"/>
              </a:lnSpc>
              <a:spcBef>
                <a:spcPts val="0"/>
              </a:spcBef>
              <a:buNone/>
            </a:pPr>
            <a:r>
              <a:rPr lang="en-US" altLang="en-US" sz="2000" dirty="0">
                <a:solidFill>
                  <a:schemeClr val="accent1"/>
                </a:solidFill>
                <a:latin typeface="Consolas" panose="020B0609020204030204" pitchFamily="49" charset="0"/>
                <a:cs typeface="Consolas" panose="020B0609020204030204" pitchFamily="49" charset="0"/>
              </a:rPr>
              <a:t>struct date </a:t>
            </a:r>
            <a:r>
              <a:rPr lang="en-US" altLang="en-US" sz="2000" dirty="0">
                <a:solidFill>
                  <a:schemeClr val="tx2"/>
                </a:solidFill>
                <a:latin typeface="Consolas" panose="020B0609020204030204" pitchFamily="49" charset="0"/>
                <a:cs typeface="Consolas" panose="020B0609020204030204" pitchFamily="49" charset="0"/>
              </a:rPr>
              <a:t>final = {.day= 31, .month= 12};</a:t>
            </a:r>
          </a:p>
          <a:p>
            <a:pPr marL="0" indent="0">
              <a:lnSpc>
                <a:spcPct val="100000"/>
              </a:lnSpc>
              <a:spcBef>
                <a:spcPts val="0"/>
              </a:spcBef>
              <a:buNone/>
            </a:pPr>
            <a:endParaRPr lang="en-US" altLang="en-US" sz="2000" dirty="0">
              <a:solidFill>
                <a:schemeClr val="tx2"/>
              </a:solidFill>
              <a:latin typeface="Consolas" panose="020B0609020204030204" pitchFamily="49" charset="0"/>
              <a:cs typeface="Consolas" panose="020B0609020204030204" pitchFamily="49" charset="0"/>
            </a:endParaRPr>
          </a:p>
          <a:p>
            <a:pPr marL="0" indent="0">
              <a:lnSpc>
                <a:spcPct val="100000"/>
              </a:lnSpc>
              <a:spcBef>
                <a:spcPts val="0"/>
              </a:spcBef>
              <a:buNone/>
            </a:pPr>
            <a:r>
              <a:rPr lang="en-US" altLang="en-US" sz="2000" dirty="0">
                <a:solidFill>
                  <a:srgbClr val="0070C0"/>
                </a:solidFill>
                <a:latin typeface="Consolas" panose="020B0609020204030204" pitchFamily="49" charset="0"/>
                <a:cs typeface="Consolas" panose="020B0609020204030204" pitchFamily="49" charset="0"/>
              </a:rPr>
              <a:t>struct date </a:t>
            </a:r>
            <a:r>
              <a:rPr lang="en-US" altLang="en-US" sz="2000" dirty="0">
                <a:solidFill>
                  <a:schemeClr val="tx2"/>
                </a:solidFill>
                <a:latin typeface="Consolas" panose="020B0609020204030204" pitchFamily="49" charset="0"/>
                <a:cs typeface="Consolas" panose="020B0609020204030204" pitchFamily="49" charset="0"/>
              </a:rPr>
              <a:t>*pt1 = &amp;first;</a:t>
            </a:r>
          </a:p>
          <a:p>
            <a:pPr marL="0" indent="0">
              <a:lnSpc>
                <a:spcPct val="100000"/>
              </a:lnSpc>
              <a:spcBef>
                <a:spcPts val="0"/>
              </a:spcBef>
              <a:buNone/>
            </a:pPr>
            <a:r>
              <a:rPr lang="en-US" altLang="en-US" sz="2000" dirty="0">
                <a:solidFill>
                  <a:srgbClr val="0070C0"/>
                </a:solidFill>
                <a:latin typeface="Consolas" panose="020B0609020204030204" pitchFamily="49" charset="0"/>
                <a:cs typeface="Consolas" panose="020B0609020204030204" pitchFamily="49" charset="0"/>
              </a:rPr>
              <a:t>struct date </a:t>
            </a:r>
            <a:r>
              <a:rPr lang="en-US" altLang="en-US" sz="2000" dirty="0">
                <a:solidFill>
                  <a:schemeClr val="tx2"/>
                </a:solidFill>
                <a:latin typeface="Consolas" panose="020B0609020204030204" pitchFamily="49" charset="0"/>
                <a:cs typeface="Consolas" panose="020B0609020204030204" pitchFamily="49" charset="0"/>
              </a:rPr>
              <a:t>*pt2 = &amp;final;</a:t>
            </a:r>
          </a:p>
          <a:p>
            <a:pPr marL="0" indent="0">
              <a:lnSpc>
                <a:spcPct val="100000"/>
              </a:lnSpc>
              <a:spcBef>
                <a:spcPts val="0"/>
              </a:spcBef>
              <a:buNone/>
            </a:pPr>
            <a:endParaRPr lang="en-US" altLang="en-US" sz="2000" dirty="0">
              <a:solidFill>
                <a:schemeClr val="tx2"/>
              </a:solidFill>
              <a:latin typeface="Consolas" panose="020B0609020204030204" pitchFamily="49" charset="0"/>
              <a:cs typeface="Consolas" panose="020B0609020204030204" pitchFamily="49" charset="0"/>
            </a:endParaRPr>
          </a:p>
          <a:p>
            <a:pPr marL="0" indent="0">
              <a:lnSpc>
                <a:spcPct val="100000"/>
              </a:lnSpc>
              <a:spcBef>
                <a:spcPts val="0"/>
              </a:spcBef>
              <a:buNone/>
            </a:pPr>
            <a:r>
              <a:rPr lang="en-US" altLang="en-US" sz="2000" dirty="0" err="1">
                <a:solidFill>
                  <a:schemeClr val="tx2"/>
                </a:solidFill>
                <a:latin typeface="Consolas" panose="020B0609020204030204" pitchFamily="49" charset="0"/>
                <a:cs typeface="Consolas" panose="020B0609020204030204" pitchFamily="49" charset="0"/>
              </a:rPr>
              <a:t>final.day</a:t>
            </a:r>
            <a:r>
              <a:rPr lang="en-US" altLang="en-US" sz="2000" dirty="0">
                <a:solidFill>
                  <a:schemeClr val="tx2"/>
                </a:solidFill>
                <a:latin typeface="Consolas" panose="020B0609020204030204" pitchFamily="49" charset="0"/>
                <a:cs typeface="Consolas" panose="020B0609020204030204" pitchFamily="49" charset="0"/>
              </a:rPr>
              <a:t> = </a:t>
            </a:r>
            <a:r>
              <a:rPr lang="en-US" altLang="en-US" sz="2000" dirty="0" err="1">
                <a:solidFill>
                  <a:schemeClr val="tx2"/>
                </a:solidFill>
                <a:latin typeface="Consolas" panose="020B0609020204030204" pitchFamily="49" charset="0"/>
                <a:cs typeface="Consolas" panose="020B0609020204030204" pitchFamily="49" charset="0"/>
              </a:rPr>
              <a:t>first.day</a:t>
            </a:r>
            <a:r>
              <a:rPr lang="en-US" altLang="en-US" sz="2000" dirty="0">
                <a:solidFill>
                  <a:schemeClr val="tx2"/>
                </a:solidFill>
                <a:latin typeface="Consolas" panose="020B0609020204030204" pitchFamily="49" charset="0"/>
                <a:cs typeface="Consolas" panose="020B0609020204030204" pitchFamily="49" charset="0"/>
              </a:rPr>
              <a:t>; </a:t>
            </a:r>
            <a:r>
              <a:rPr lang="en-US" altLang="en-US" sz="2000" i="1" dirty="0">
                <a:solidFill>
                  <a:srgbClr val="2C895B"/>
                </a:solidFill>
                <a:latin typeface="Consolas" panose="020B0609020204030204" pitchFamily="49" charset="0"/>
                <a:cs typeface="Consolas" panose="020B0609020204030204" pitchFamily="49" charset="0"/>
              </a:rPr>
              <a:t>// both day are 1</a:t>
            </a:r>
          </a:p>
          <a:p>
            <a:pPr marL="0" indent="0">
              <a:lnSpc>
                <a:spcPct val="100000"/>
              </a:lnSpc>
              <a:spcBef>
                <a:spcPts val="0"/>
              </a:spcBef>
              <a:buNone/>
            </a:pPr>
            <a:r>
              <a:rPr lang="en-US" altLang="en-US" sz="2000" dirty="0">
                <a:solidFill>
                  <a:schemeClr val="tx2"/>
                </a:solidFill>
                <a:latin typeface="Consolas" panose="020B0609020204030204" pitchFamily="49" charset="0"/>
                <a:cs typeface="Consolas" panose="020B0609020204030204" pitchFamily="49" charset="0"/>
              </a:rPr>
              <a:t>final = first;         </a:t>
            </a:r>
            <a:r>
              <a:rPr lang="en-US" altLang="en-US" sz="2000" i="1" dirty="0">
                <a:solidFill>
                  <a:srgbClr val="2C895B"/>
                </a:solidFill>
                <a:latin typeface="Consolas" panose="020B0609020204030204" pitchFamily="49" charset="0"/>
                <a:cs typeface="Consolas" panose="020B0609020204030204" pitchFamily="49" charset="0"/>
              </a:rPr>
              <a:t>// copies whole struct</a:t>
            </a:r>
          </a:p>
          <a:p>
            <a:pPr marL="0" indent="0">
              <a:lnSpc>
                <a:spcPct val="100000"/>
              </a:lnSpc>
              <a:spcBef>
                <a:spcPts val="0"/>
              </a:spcBef>
              <a:buNone/>
            </a:pPr>
            <a:endParaRPr lang="en-US" altLang="en-US" sz="2000" i="1" dirty="0">
              <a:solidFill>
                <a:srgbClr val="2C895B"/>
              </a:solidFill>
              <a:latin typeface="Consolas" panose="020B0609020204030204" pitchFamily="49" charset="0"/>
              <a:cs typeface="Consolas" panose="020B0609020204030204" pitchFamily="49" charset="0"/>
            </a:endParaRPr>
          </a:p>
          <a:p>
            <a:pPr marL="0" indent="0">
              <a:lnSpc>
                <a:spcPct val="100000"/>
              </a:lnSpc>
              <a:spcBef>
                <a:spcPts val="0"/>
              </a:spcBef>
              <a:buNone/>
            </a:pPr>
            <a:r>
              <a:rPr lang="en-US" altLang="en-US" sz="2000" dirty="0">
                <a:solidFill>
                  <a:schemeClr val="tx2"/>
                </a:solidFill>
                <a:latin typeface="Consolas" panose="020B0609020204030204" pitchFamily="49" charset="0"/>
                <a:cs typeface="Consolas" panose="020B0609020204030204" pitchFamily="49" charset="0"/>
              </a:rPr>
              <a:t>pt2-&gt;month = 3;</a:t>
            </a:r>
          </a:p>
          <a:p>
            <a:pPr marL="0" indent="0">
              <a:lnSpc>
                <a:spcPct val="100000"/>
              </a:lnSpc>
              <a:spcBef>
                <a:spcPts val="0"/>
              </a:spcBef>
              <a:buNone/>
            </a:pPr>
            <a:r>
              <a:rPr lang="en-US" altLang="en-US" sz="2000" dirty="0">
                <a:solidFill>
                  <a:schemeClr val="tx2"/>
                </a:solidFill>
                <a:latin typeface="Consolas" panose="020B0609020204030204" pitchFamily="49" charset="0"/>
                <a:cs typeface="Consolas" panose="020B0609020204030204" pitchFamily="49" charset="0"/>
              </a:rPr>
              <a:t>*pt1 = *pt2;		   </a:t>
            </a:r>
            <a:r>
              <a:rPr lang="en-US" altLang="en-US" sz="2000" i="1" dirty="0">
                <a:solidFill>
                  <a:srgbClr val="2C895B"/>
                </a:solidFill>
                <a:latin typeface="Consolas" panose="020B0609020204030204" pitchFamily="49" charset="0"/>
                <a:cs typeface="Consolas" panose="020B0609020204030204" pitchFamily="49" charset="0"/>
              </a:rPr>
              <a:t>// copies whole struct </a:t>
            </a:r>
          </a:p>
          <a:p>
            <a:pPr marL="0" indent="0">
              <a:lnSpc>
                <a:spcPct val="100000"/>
              </a:lnSpc>
              <a:spcBef>
                <a:spcPts val="0"/>
              </a:spcBef>
              <a:buNone/>
            </a:pPr>
            <a:r>
              <a:rPr lang="en-US" altLang="en-US" sz="2000" dirty="0">
                <a:solidFill>
                  <a:schemeClr val="tx2"/>
                </a:solidFill>
                <a:latin typeface="Consolas" panose="020B0609020204030204" pitchFamily="49" charset="0"/>
                <a:cs typeface="Consolas" panose="020B0609020204030204" pitchFamily="49" charset="0"/>
              </a:rPr>
              <a:t>pt2-&gt;day = 7;</a:t>
            </a:r>
          </a:p>
          <a:p>
            <a:pPr marL="0" indent="0">
              <a:lnSpc>
                <a:spcPct val="100000"/>
              </a:lnSpc>
              <a:spcBef>
                <a:spcPts val="0"/>
              </a:spcBef>
              <a:buNone/>
            </a:pPr>
            <a:r>
              <a:rPr lang="en-US" altLang="en-US" sz="2000" dirty="0">
                <a:solidFill>
                  <a:schemeClr val="tx2"/>
                </a:solidFill>
                <a:latin typeface="Consolas" panose="020B0609020204030204" pitchFamily="49" charset="0"/>
                <a:cs typeface="Consolas" panose="020B0609020204030204" pitchFamily="49" charset="0"/>
              </a:rPr>
              <a:t>pt1-&gt;day = pt2-&gt;day;  </a:t>
            </a:r>
            <a:r>
              <a:rPr lang="en-US" altLang="en-US" sz="2000" i="1" dirty="0">
                <a:solidFill>
                  <a:srgbClr val="2C895B"/>
                </a:solidFill>
                <a:latin typeface="Consolas" panose="020B0609020204030204" pitchFamily="49" charset="0"/>
                <a:cs typeface="Consolas" panose="020B0609020204030204" pitchFamily="49" charset="0"/>
              </a:rPr>
              <a:t>// both days are now 7</a:t>
            </a:r>
            <a:endParaRPr lang="en-US" altLang="en-US" sz="2000" i="1" dirty="0">
              <a:solidFill>
                <a:srgbClr val="2C895B"/>
              </a:solidFill>
              <a:latin typeface="Consolas" panose="020B0609020204030204" pitchFamily="49" charset="0"/>
            </a:endParaRPr>
          </a:p>
          <a:p>
            <a:pPr>
              <a:lnSpc>
                <a:spcPct val="100000"/>
              </a:lnSpc>
            </a:pPr>
            <a:endParaRPr lang="en-US" sz="2000" dirty="0"/>
          </a:p>
        </p:txBody>
      </p:sp>
      <p:sp>
        <p:nvSpPr>
          <p:cNvPr id="5" name="TextBox 4">
            <a:extLst>
              <a:ext uri="{FF2B5EF4-FFF2-40B4-BE49-F238E27FC236}">
                <a16:creationId xmlns:a16="http://schemas.microsoft.com/office/drawing/2014/main" id="{4AA35D3D-CFB1-94AB-2887-A8D3D89961B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53" name="Group 52">
            <a:extLst>
              <a:ext uri="{FF2B5EF4-FFF2-40B4-BE49-F238E27FC236}">
                <a16:creationId xmlns:a16="http://schemas.microsoft.com/office/drawing/2014/main" id="{8859F07B-8C5D-0AC7-6701-6BE28D750127}"/>
              </a:ext>
            </a:extLst>
          </p:cNvPr>
          <p:cNvGrpSpPr/>
          <p:nvPr/>
        </p:nvGrpSpPr>
        <p:grpSpPr>
          <a:xfrm>
            <a:off x="8178851" y="2227380"/>
            <a:ext cx="2785385" cy="1317450"/>
            <a:chOff x="8529047" y="2149559"/>
            <a:chExt cx="2785385" cy="1317450"/>
          </a:xfrm>
        </p:grpSpPr>
        <p:grpSp>
          <p:nvGrpSpPr>
            <p:cNvPr id="6" name="Group 5">
              <a:extLst>
                <a:ext uri="{FF2B5EF4-FFF2-40B4-BE49-F238E27FC236}">
                  <a16:creationId xmlns:a16="http://schemas.microsoft.com/office/drawing/2014/main" id="{BC28F32F-1509-44F8-DCF3-500B0C15FD2D}"/>
                </a:ext>
              </a:extLst>
            </p:cNvPr>
            <p:cNvGrpSpPr/>
            <p:nvPr/>
          </p:nvGrpSpPr>
          <p:grpSpPr>
            <a:xfrm>
              <a:off x="8529047" y="2474184"/>
              <a:ext cx="2785385" cy="992825"/>
              <a:chOff x="7564063" y="1086169"/>
              <a:chExt cx="2785385" cy="992825"/>
            </a:xfrm>
          </p:grpSpPr>
          <p:sp>
            <p:nvSpPr>
              <p:cNvPr id="8" name="TextBox 7">
                <a:extLst>
                  <a:ext uri="{FF2B5EF4-FFF2-40B4-BE49-F238E27FC236}">
                    <a16:creationId xmlns:a16="http://schemas.microsoft.com/office/drawing/2014/main" id="{EB9CED7E-5E09-8750-8E08-9572816ECE42}"/>
                  </a:ext>
                </a:extLst>
              </p:cNvPr>
              <p:cNvSpPr txBox="1"/>
              <p:nvPr/>
            </p:nvSpPr>
            <p:spPr>
              <a:xfrm>
                <a:off x="7564063" y="1275624"/>
                <a:ext cx="731520" cy="369332"/>
              </a:xfrm>
              <a:prstGeom prst="rect">
                <a:avLst/>
              </a:prstGeom>
              <a:noFill/>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ptr1</a:t>
                </a:r>
              </a:p>
            </p:txBody>
          </p:sp>
          <p:sp>
            <p:nvSpPr>
              <p:cNvPr id="9" name="TextBox 8">
                <a:extLst>
                  <a:ext uri="{FF2B5EF4-FFF2-40B4-BE49-F238E27FC236}">
                    <a16:creationId xmlns:a16="http://schemas.microsoft.com/office/drawing/2014/main" id="{C6E177BC-4F19-7CE8-8DCD-C67DAAC321F0}"/>
                  </a:ext>
                </a:extLst>
              </p:cNvPr>
              <p:cNvSpPr txBox="1"/>
              <p:nvPr/>
            </p:nvSpPr>
            <p:spPr>
              <a:xfrm>
                <a:off x="7779643" y="1594187"/>
                <a:ext cx="365760" cy="369332"/>
              </a:xfrm>
              <a:prstGeom prst="rect">
                <a:avLst/>
              </a:prstGeom>
              <a:solidFill>
                <a:srgbClr val="D6D6F5"/>
              </a:solidFill>
              <a:ln w="25400">
                <a:solidFill>
                  <a:schemeClr val="bg2"/>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cxnSp>
            <p:nvCxnSpPr>
              <p:cNvPr id="10" name="Straight Arrow Connector 9">
                <a:extLst>
                  <a:ext uri="{FF2B5EF4-FFF2-40B4-BE49-F238E27FC236}">
                    <a16:creationId xmlns:a16="http://schemas.microsoft.com/office/drawing/2014/main" id="{288BD951-ADCE-6A76-69CA-CF087EE1CEFC}"/>
                  </a:ext>
                </a:extLst>
              </p:cNvPr>
              <p:cNvCxnSpPr/>
              <p:nvPr/>
            </p:nvCxnSpPr>
            <p:spPr bwMode="auto">
              <a:xfrm>
                <a:off x="7962523" y="1788124"/>
                <a:ext cx="731520" cy="0"/>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sp>
            <p:nvSpPr>
              <p:cNvPr id="19" name="TextBox 18">
                <a:extLst>
                  <a:ext uri="{FF2B5EF4-FFF2-40B4-BE49-F238E27FC236}">
                    <a16:creationId xmlns:a16="http://schemas.microsoft.com/office/drawing/2014/main" id="{62DA68C5-95F5-5DF4-AC64-32B1335DF07B}"/>
                  </a:ext>
                </a:extLst>
              </p:cNvPr>
              <p:cNvSpPr txBox="1"/>
              <p:nvPr/>
            </p:nvSpPr>
            <p:spPr>
              <a:xfrm>
                <a:off x="9671493" y="1459152"/>
                <a:ext cx="677377" cy="369332"/>
              </a:xfrm>
              <a:prstGeom prst="rect">
                <a:avLst/>
              </a:prstGeom>
              <a:solidFill>
                <a:srgbClr val="D6D6F5"/>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1</a:t>
                </a:r>
              </a:p>
            </p:txBody>
          </p:sp>
          <p:sp>
            <p:nvSpPr>
              <p:cNvPr id="14" name="TextBox 13">
                <a:extLst>
                  <a:ext uri="{FF2B5EF4-FFF2-40B4-BE49-F238E27FC236}">
                    <a16:creationId xmlns:a16="http://schemas.microsoft.com/office/drawing/2014/main" id="{B7C4FAD6-06AB-734A-FD69-09D29C331814}"/>
                  </a:ext>
                </a:extLst>
              </p:cNvPr>
              <p:cNvSpPr txBox="1"/>
              <p:nvPr/>
            </p:nvSpPr>
            <p:spPr>
              <a:xfrm>
                <a:off x="7826544" y="1817384"/>
                <a:ext cx="938077" cy="261610"/>
              </a:xfrm>
              <a:prstGeom prst="rect">
                <a:avLst/>
              </a:prstGeom>
              <a:noFill/>
            </p:spPr>
            <p:txBody>
              <a:bodyPr wrap="none" rtlCol="0">
                <a:spAutoFit/>
              </a:bodyPr>
              <a:lstStyle/>
              <a:p>
                <a:r>
                  <a:rPr lang="en-US" sz="1100" dirty="0"/>
                  <a:t>low address</a:t>
                </a:r>
              </a:p>
            </p:txBody>
          </p:sp>
          <p:sp>
            <p:nvSpPr>
              <p:cNvPr id="15" name="TextBox 14">
                <a:extLst>
                  <a:ext uri="{FF2B5EF4-FFF2-40B4-BE49-F238E27FC236}">
                    <a16:creationId xmlns:a16="http://schemas.microsoft.com/office/drawing/2014/main" id="{FE92AEB6-FB39-02DC-DA27-0F692E6462D5}"/>
                  </a:ext>
                </a:extLst>
              </p:cNvPr>
              <p:cNvSpPr txBox="1"/>
              <p:nvPr/>
            </p:nvSpPr>
            <p:spPr>
              <a:xfrm>
                <a:off x="8736228" y="1457383"/>
                <a:ext cx="935265"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month</a:t>
                </a:r>
              </a:p>
            </p:txBody>
          </p:sp>
          <p:sp>
            <p:nvSpPr>
              <p:cNvPr id="16" name="TextBox 15">
                <a:extLst>
                  <a:ext uri="{FF2B5EF4-FFF2-40B4-BE49-F238E27FC236}">
                    <a16:creationId xmlns:a16="http://schemas.microsoft.com/office/drawing/2014/main" id="{4FAE4DD4-D794-9F65-506C-3D3B666201FD}"/>
                  </a:ext>
                </a:extLst>
              </p:cNvPr>
              <p:cNvSpPr txBox="1"/>
              <p:nvPr/>
            </p:nvSpPr>
            <p:spPr>
              <a:xfrm>
                <a:off x="8739019" y="1086169"/>
                <a:ext cx="935265"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day</a:t>
                </a:r>
              </a:p>
            </p:txBody>
          </p:sp>
          <p:sp>
            <p:nvSpPr>
              <p:cNvPr id="17" name="TextBox 16">
                <a:extLst>
                  <a:ext uri="{FF2B5EF4-FFF2-40B4-BE49-F238E27FC236}">
                    <a16:creationId xmlns:a16="http://schemas.microsoft.com/office/drawing/2014/main" id="{F59174FA-9F64-EE74-0037-E105C9E52634}"/>
                  </a:ext>
                </a:extLst>
              </p:cNvPr>
              <p:cNvSpPr txBox="1"/>
              <p:nvPr/>
            </p:nvSpPr>
            <p:spPr>
              <a:xfrm>
                <a:off x="9672071" y="1090038"/>
                <a:ext cx="677377" cy="369332"/>
              </a:xfrm>
              <a:prstGeom prst="rect">
                <a:avLst/>
              </a:prstGeom>
              <a:solidFill>
                <a:srgbClr val="D6D6F5"/>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1</a:t>
                </a:r>
              </a:p>
            </p:txBody>
          </p:sp>
        </p:grpSp>
        <p:sp>
          <p:nvSpPr>
            <p:cNvPr id="52" name="TextBox 51">
              <a:extLst>
                <a:ext uri="{FF2B5EF4-FFF2-40B4-BE49-F238E27FC236}">
                  <a16:creationId xmlns:a16="http://schemas.microsoft.com/office/drawing/2014/main" id="{AF49F09F-14E0-0C36-170C-751BE7630708}"/>
                </a:ext>
              </a:extLst>
            </p:cNvPr>
            <p:cNvSpPr txBox="1"/>
            <p:nvPr/>
          </p:nvSpPr>
          <p:spPr>
            <a:xfrm>
              <a:off x="10003350" y="2149559"/>
              <a:ext cx="556563" cy="369332"/>
            </a:xfrm>
            <a:prstGeom prst="rect">
              <a:avLst/>
            </a:prstGeom>
            <a:noFill/>
          </p:spPr>
          <p:txBody>
            <a:bodyPr wrap="none" rtlCol="0">
              <a:spAutoFit/>
            </a:bodyPr>
            <a:lstStyle/>
            <a:p>
              <a:r>
                <a:rPr lang="en-US" dirty="0"/>
                <a:t>first</a:t>
              </a:r>
            </a:p>
          </p:txBody>
        </p:sp>
      </p:grpSp>
      <p:grpSp>
        <p:nvGrpSpPr>
          <p:cNvPr id="55" name="Group 54">
            <a:extLst>
              <a:ext uri="{FF2B5EF4-FFF2-40B4-BE49-F238E27FC236}">
                <a16:creationId xmlns:a16="http://schemas.microsoft.com/office/drawing/2014/main" id="{7BC9CE43-582E-69E9-B401-90FE6CF869DD}"/>
              </a:ext>
            </a:extLst>
          </p:cNvPr>
          <p:cNvGrpSpPr/>
          <p:nvPr/>
        </p:nvGrpSpPr>
        <p:grpSpPr>
          <a:xfrm>
            <a:off x="8178851" y="3414025"/>
            <a:ext cx="2785385" cy="1293081"/>
            <a:chOff x="8529047" y="3336204"/>
            <a:chExt cx="2785385" cy="1293081"/>
          </a:xfrm>
        </p:grpSpPr>
        <p:grpSp>
          <p:nvGrpSpPr>
            <p:cNvPr id="22" name="Group 21">
              <a:extLst>
                <a:ext uri="{FF2B5EF4-FFF2-40B4-BE49-F238E27FC236}">
                  <a16:creationId xmlns:a16="http://schemas.microsoft.com/office/drawing/2014/main" id="{8E617F6F-93FA-CADD-288F-1C9C5662EE81}"/>
                </a:ext>
              </a:extLst>
            </p:cNvPr>
            <p:cNvGrpSpPr/>
            <p:nvPr/>
          </p:nvGrpSpPr>
          <p:grpSpPr>
            <a:xfrm>
              <a:off x="8529047" y="3636460"/>
              <a:ext cx="2785385" cy="992825"/>
              <a:chOff x="7564063" y="1086169"/>
              <a:chExt cx="2785385" cy="992825"/>
            </a:xfrm>
          </p:grpSpPr>
          <p:sp>
            <p:nvSpPr>
              <p:cNvPr id="23" name="TextBox 22">
                <a:extLst>
                  <a:ext uri="{FF2B5EF4-FFF2-40B4-BE49-F238E27FC236}">
                    <a16:creationId xmlns:a16="http://schemas.microsoft.com/office/drawing/2014/main" id="{1D0CBAB6-699C-8D09-718B-4B174F85C4BD}"/>
                  </a:ext>
                </a:extLst>
              </p:cNvPr>
              <p:cNvSpPr txBox="1"/>
              <p:nvPr/>
            </p:nvSpPr>
            <p:spPr>
              <a:xfrm>
                <a:off x="7564063" y="1275624"/>
                <a:ext cx="731520" cy="369332"/>
              </a:xfrm>
              <a:prstGeom prst="rect">
                <a:avLst/>
              </a:prstGeom>
              <a:noFill/>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ptr2</a:t>
                </a:r>
              </a:p>
            </p:txBody>
          </p:sp>
          <p:sp>
            <p:nvSpPr>
              <p:cNvPr id="24" name="TextBox 23">
                <a:extLst>
                  <a:ext uri="{FF2B5EF4-FFF2-40B4-BE49-F238E27FC236}">
                    <a16:creationId xmlns:a16="http://schemas.microsoft.com/office/drawing/2014/main" id="{233C7C62-0FF5-FAD8-3432-7BEE1001761B}"/>
                  </a:ext>
                </a:extLst>
              </p:cNvPr>
              <p:cNvSpPr txBox="1"/>
              <p:nvPr/>
            </p:nvSpPr>
            <p:spPr>
              <a:xfrm>
                <a:off x="7779643" y="1594187"/>
                <a:ext cx="365760" cy="369332"/>
              </a:xfrm>
              <a:prstGeom prst="rect">
                <a:avLst/>
              </a:prstGeom>
              <a:solidFill>
                <a:srgbClr val="D6D6F5"/>
              </a:solidFill>
              <a:ln w="25400">
                <a:solidFill>
                  <a:schemeClr val="bg2"/>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cxnSp>
            <p:nvCxnSpPr>
              <p:cNvPr id="25" name="Straight Arrow Connector 24">
                <a:extLst>
                  <a:ext uri="{FF2B5EF4-FFF2-40B4-BE49-F238E27FC236}">
                    <a16:creationId xmlns:a16="http://schemas.microsoft.com/office/drawing/2014/main" id="{66389BD7-8347-F381-7795-2F1BE619812F}"/>
                  </a:ext>
                </a:extLst>
              </p:cNvPr>
              <p:cNvCxnSpPr/>
              <p:nvPr/>
            </p:nvCxnSpPr>
            <p:spPr bwMode="auto">
              <a:xfrm>
                <a:off x="7962523" y="1788124"/>
                <a:ext cx="731520" cy="0"/>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sp>
            <p:nvSpPr>
              <p:cNvPr id="26" name="TextBox 25">
                <a:extLst>
                  <a:ext uri="{FF2B5EF4-FFF2-40B4-BE49-F238E27FC236}">
                    <a16:creationId xmlns:a16="http://schemas.microsoft.com/office/drawing/2014/main" id="{564A4508-24AE-B561-4AAD-35ACA3911A3C}"/>
                  </a:ext>
                </a:extLst>
              </p:cNvPr>
              <p:cNvSpPr txBox="1"/>
              <p:nvPr/>
            </p:nvSpPr>
            <p:spPr>
              <a:xfrm>
                <a:off x="9671493" y="1459152"/>
                <a:ext cx="677377" cy="369332"/>
              </a:xfrm>
              <a:prstGeom prst="rect">
                <a:avLst/>
              </a:prstGeom>
              <a:solidFill>
                <a:srgbClr val="D6D6F5"/>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12</a:t>
                </a:r>
              </a:p>
            </p:txBody>
          </p:sp>
          <p:sp>
            <p:nvSpPr>
              <p:cNvPr id="27" name="TextBox 26">
                <a:extLst>
                  <a:ext uri="{FF2B5EF4-FFF2-40B4-BE49-F238E27FC236}">
                    <a16:creationId xmlns:a16="http://schemas.microsoft.com/office/drawing/2014/main" id="{CE61498A-2CBA-90C8-9313-57C13C76F64A}"/>
                  </a:ext>
                </a:extLst>
              </p:cNvPr>
              <p:cNvSpPr txBox="1"/>
              <p:nvPr/>
            </p:nvSpPr>
            <p:spPr>
              <a:xfrm>
                <a:off x="7826544" y="1817384"/>
                <a:ext cx="938077" cy="261610"/>
              </a:xfrm>
              <a:prstGeom prst="rect">
                <a:avLst/>
              </a:prstGeom>
              <a:noFill/>
            </p:spPr>
            <p:txBody>
              <a:bodyPr wrap="none" rtlCol="0">
                <a:spAutoFit/>
              </a:bodyPr>
              <a:lstStyle/>
              <a:p>
                <a:r>
                  <a:rPr lang="en-US" sz="1100" dirty="0"/>
                  <a:t>low address</a:t>
                </a:r>
              </a:p>
            </p:txBody>
          </p:sp>
          <p:sp>
            <p:nvSpPr>
              <p:cNvPr id="28" name="TextBox 27">
                <a:extLst>
                  <a:ext uri="{FF2B5EF4-FFF2-40B4-BE49-F238E27FC236}">
                    <a16:creationId xmlns:a16="http://schemas.microsoft.com/office/drawing/2014/main" id="{E1EDC61D-538B-B224-C608-D2F3B385B41F}"/>
                  </a:ext>
                </a:extLst>
              </p:cNvPr>
              <p:cNvSpPr txBox="1"/>
              <p:nvPr/>
            </p:nvSpPr>
            <p:spPr>
              <a:xfrm>
                <a:off x="8736228" y="1457383"/>
                <a:ext cx="935265"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month</a:t>
                </a:r>
              </a:p>
            </p:txBody>
          </p:sp>
          <p:sp>
            <p:nvSpPr>
              <p:cNvPr id="29" name="TextBox 28">
                <a:extLst>
                  <a:ext uri="{FF2B5EF4-FFF2-40B4-BE49-F238E27FC236}">
                    <a16:creationId xmlns:a16="http://schemas.microsoft.com/office/drawing/2014/main" id="{4E1790D8-3545-8914-7E38-F812D9D51182}"/>
                  </a:ext>
                </a:extLst>
              </p:cNvPr>
              <p:cNvSpPr txBox="1"/>
              <p:nvPr/>
            </p:nvSpPr>
            <p:spPr>
              <a:xfrm>
                <a:off x="8739019" y="1086169"/>
                <a:ext cx="935265"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day</a:t>
                </a:r>
              </a:p>
            </p:txBody>
          </p:sp>
          <p:sp>
            <p:nvSpPr>
              <p:cNvPr id="30" name="TextBox 29">
                <a:extLst>
                  <a:ext uri="{FF2B5EF4-FFF2-40B4-BE49-F238E27FC236}">
                    <a16:creationId xmlns:a16="http://schemas.microsoft.com/office/drawing/2014/main" id="{058B39D5-BBF7-BB13-3EFA-11F0C4B88833}"/>
                  </a:ext>
                </a:extLst>
              </p:cNvPr>
              <p:cNvSpPr txBox="1"/>
              <p:nvPr/>
            </p:nvSpPr>
            <p:spPr>
              <a:xfrm>
                <a:off x="9672071" y="1090038"/>
                <a:ext cx="677377" cy="369332"/>
              </a:xfrm>
              <a:prstGeom prst="rect">
                <a:avLst/>
              </a:prstGeom>
              <a:solidFill>
                <a:srgbClr val="D6D6F5"/>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31</a:t>
                </a:r>
              </a:p>
            </p:txBody>
          </p:sp>
        </p:grpSp>
        <p:sp>
          <p:nvSpPr>
            <p:cNvPr id="54" name="TextBox 53">
              <a:extLst>
                <a:ext uri="{FF2B5EF4-FFF2-40B4-BE49-F238E27FC236}">
                  <a16:creationId xmlns:a16="http://schemas.microsoft.com/office/drawing/2014/main" id="{249FF0CA-82A7-7750-4317-C6B5211C4F73}"/>
                </a:ext>
              </a:extLst>
            </p:cNvPr>
            <p:cNvSpPr txBox="1"/>
            <p:nvPr/>
          </p:nvSpPr>
          <p:spPr>
            <a:xfrm>
              <a:off x="10043439" y="3336204"/>
              <a:ext cx="607859" cy="369332"/>
            </a:xfrm>
            <a:prstGeom prst="rect">
              <a:avLst/>
            </a:prstGeom>
            <a:noFill/>
          </p:spPr>
          <p:txBody>
            <a:bodyPr wrap="none" rtlCol="0">
              <a:spAutoFit/>
            </a:bodyPr>
            <a:lstStyle/>
            <a:p>
              <a:r>
                <a:rPr lang="en-US" dirty="0"/>
                <a:t>final</a:t>
              </a:r>
            </a:p>
          </p:txBody>
        </p:sp>
      </p:grpSp>
      <p:sp>
        <p:nvSpPr>
          <p:cNvPr id="57" name="TextBox 56">
            <a:extLst>
              <a:ext uri="{FF2B5EF4-FFF2-40B4-BE49-F238E27FC236}">
                <a16:creationId xmlns:a16="http://schemas.microsoft.com/office/drawing/2014/main" id="{B137ABAD-60C3-2ACE-F5BB-3C9C8A0CECBE}"/>
              </a:ext>
            </a:extLst>
          </p:cNvPr>
          <p:cNvSpPr txBox="1"/>
          <p:nvPr/>
        </p:nvSpPr>
        <p:spPr>
          <a:xfrm>
            <a:off x="10279160" y="3724831"/>
            <a:ext cx="677377" cy="369332"/>
          </a:xfrm>
          <a:prstGeom prst="rect">
            <a:avLst/>
          </a:prstGeom>
          <a:solidFill>
            <a:srgbClr val="D6D6F5"/>
          </a:solidFill>
          <a:ln w="25400">
            <a:solidFill>
              <a:schemeClr val="tx1"/>
            </a:solidFill>
          </a:ln>
        </p:spPr>
        <p:txBody>
          <a:bodyPr wrap="square" rtlCol="0">
            <a:spAutoFit/>
          </a:bodyPr>
          <a:lstStyle/>
          <a:p>
            <a:pPr algn="ctr"/>
            <a:r>
              <a:rPr lang="en-US" dirty="0">
                <a:solidFill>
                  <a:srgbClr val="FF0000"/>
                </a:solidFill>
                <a:latin typeface="Calibri" panose="020F0502020204030204" pitchFamily="34" charset="0"/>
                <a:ea typeface="CMU Bright" panose="02000603000000000000" pitchFamily="2" charset="0"/>
                <a:cs typeface="Calibri" panose="020F0502020204030204" pitchFamily="34" charset="0"/>
              </a:rPr>
              <a:t>1</a:t>
            </a:r>
          </a:p>
        </p:txBody>
      </p:sp>
      <p:sp>
        <p:nvSpPr>
          <p:cNvPr id="58" name="TextBox 57">
            <a:extLst>
              <a:ext uri="{FF2B5EF4-FFF2-40B4-BE49-F238E27FC236}">
                <a16:creationId xmlns:a16="http://schemas.microsoft.com/office/drawing/2014/main" id="{00C4E54D-ACAA-604D-147B-F6CDDE3FB6DA}"/>
              </a:ext>
            </a:extLst>
          </p:cNvPr>
          <p:cNvSpPr txBox="1"/>
          <p:nvPr/>
        </p:nvSpPr>
        <p:spPr>
          <a:xfrm>
            <a:off x="10284928" y="4082112"/>
            <a:ext cx="677377" cy="369332"/>
          </a:xfrm>
          <a:prstGeom prst="rect">
            <a:avLst/>
          </a:prstGeom>
          <a:solidFill>
            <a:srgbClr val="D6D6F5"/>
          </a:solidFill>
          <a:ln w="25400">
            <a:solidFill>
              <a:schemeClr val="tx1"/>
            </a:solidFill>
          </a:ln>
        </p:spPr>
        <p:txBody>
          <a:bodyPr wrap="square" rtlCol="0">
            <a:spAutoFit/>
          </a:bodyPr>
          <a:lstStyle/>
          <a:p>
            <a:pPr algn="ctr"/>
            <a:r>
              <a:rPr lang="en-US" dirty="0">
                <a:solidFill>
                  <a:srgbClr val="FF0000"/>
                </a:solidFill>
                <a:latin typeface="Calibri" panose="020F0502020204030204" pitchFamily="34" charset="0"/>
                <a:ea typeface="CMU Bright" panose="02000603000000000000" pitchFamily="2" charset="0"/>
                <a:cs typeface="Calibri" panose="020F0502020204030204" pitchFamily="34" charset="0"/>
              </a:rPr>
              <a:t>1</a:t>
            </a:r>
          </a:p>
        </p:txBody>
      </p:sp>
      <p:sp>
        <p:nvSpPr>
          <p:cNvPr id="59" name="TextBox 58">
            <a:extLst>
              <a:ext uri="{FF2B5EF4-FFF2-40B4-BE49-F238E27FC236}">
                <a16:creationId xmlns:a16="http://schemas.microsoft.com/office/drawing/2014/main" id="{5A24032F-8F7C-1B7D-6203-ABFC964B0460}"/>
              </a:ext>
            </a:extLst>
          </p:cNvPr>
          <p:cNvSpPr txBox="1"/>
          <p:nvPr/>
        </p:nvSpPr>
        <p:spPr>
          <a:xfrm>
            <a:off x="10271461" y="4092416"/>
            <a:ext cx="677377" cy="369332"/>
          </a:xfrm>
          <a:prstGeom prst="rect">
            <a:avLst/>
          </a:prstGeom>
          <a:solidFill>
            <a:srgbClr val="D6D6F5"/>
          </a:solidFill>
          <a:ln w="25400">
            <a:solidFill>
              <a:schemeClr val="tx1"/>
            </a:solidFill>
          </a:ln>
        </p:spPr>
        <p:txBody>
          <a:bodyPr wrap="square" rtlCol="0">
            <a:spAutoFit/>
          </a:bodyPr>
          <a:lstStyle/>
          <a:p>
            <a:pPr algn="ctr"/>
            <a:r>
              <a:rPr lang="en-US" dirty="0">
                <a:solidFill>
                  <a:srgbClr val="FF0000"/>
                </a:solidFill>
                <a:latin typeface="Calibri" panose="020F0502020204030204" pitchFamily="34" charset="0"/>
                <a:ea typeface="CMU Bright" panose="02000603000000000000" pitchFamily="2" charset="0"/>
                <a:cs typeface="Calibri" panose="020F0502020204030204" pitchFamily="34" charset="0"/>
              </a:rPr>
              <a:t>3</a:t>
            </a:r>
          </a:p>
        </p:txBody>
      </p:sp>
      <p:sp>
        <p:nvSpPr>
          <p:cNvPr id="60" name="TextBox 59">
            <a:extLst>
              <a:ext uri="{FF2B5EF4-FFF2-40B4-BE49-F238E27FC236}">
                <a16:creationId xmlns:a16="http://schemas.microsoft.com/office/drawing/2014/main" id="{A6E1CE52-D40D-79A1-EC52-DB887C0EFEED}"/>
              </a:ext>
            </a:extLst>
          </p:cNvPr>
          <p:cNvSpPr txBox="1"/>
          <p:nvPr/>
        </p:nvSpPr>
        <p:spPr>
          <a:xfrm>
            <a:off x="10285703" y="2923219"/>
            <a:ext cx="677377" cy="369332"/>
          </a:xfrm>
          <a:prstGeom prst="rect">
            <a:avLst/>
          </a:prstGeom>
          <a:solidFill>
            <a:srgbClr val="D6D6F5"/>
          </a:solidFill>
          <a:ln w="25400">
            <a:solidFill>
              <a:schemeClr val="tx1"/>
            </a:solidFill>
          </a:ln>
        </p:spPr>
        <p:txBody>
          <a:bodyPr wrap="square" rtlCol="0">
            <a:spAutoFit/>
          </a:bodyPr>
          <a:lstStyle/>
          <a:p>
            <a:pPr algn="ctr"/>
            <a:r>
              <a:rPr lang="en-US" dirty="0">
                <a:solidFill>
                  <a:srgbClr val="FF0000"/>
                </a:solidFill>
                <a:latin typeface="Calibri" panose="020F0502020204030204" pitchFamily="34" charset="0"/>
                <a:ea typeface="CMU Bright" panose="02000603000000000000" pitchFamily="2" charset="0"/>
                <a:cs typeface="Calibri" panose="020F0502020204030204" pitchFamily="34" charset="0"/>
              </a:rPr>
              <a:t>3</a:t>
            </a:r>
          </a:p>
        </p:txBody>
      </p:sp>
      <p:sp>
        <p:nvSpPr>
          <p:cNvPr id="61" name="TextBox 60">
            <a:extLst>
              <a:ext uri="{FF2B5EF4-FFF2-40B4-BE49-F238E27FC236}">
                <a16:creationId xmlns:a16="http://schemas.microsoft.com/office/drawing/2014/main" id="{082473D3-B918-C60B-CBDE-49D18264C910}"/>
              </a:ext>
            </a:extLst>
          </p:cNvPr>
          <p:cNvSpPr txBox="1"/>
          <p:nvPr/>
        </p:nvSpPr>
        <p:spPr>
          <a:xfrm>
            <a:off x="10275337" y="3715095"/>
            <a:ext cx="677377" cy="369332"/>
          </a:xfrm>
          <a:prstGeom prst="rect">
            <a:avLst/>
          </a:prstGeom>
          <a:solidFill>
            <a:srgbClr val="D6D6F5"/>
          </a:solidFill>
          <a:ln w="25400">
            <a:solidFill>
              <a:schemeClr val="tx1"/>
            </a:solidFill>
          </a:ln>
        </p:spPr>
        <p:txBody>
          <a:bodyPr wrap="square" rtlCol="0">
            <a:spAutoFit/>
          </a:bodyPr>
          <a:lstStyle/>
          <a:p>
            <a:pPr algn="ctr"/>
            <a:r>
              <a:rPr lang="en-US" dirty="0">
                <a:solidFill>
                  <a:srgbClr val="FF0000"/>
                </a:solidFill>
                <a:latin typeface="Calibri" panose="020F0502020204030204" pitchFamily="34" charset="0"/>
                <a:ea typeface="CMU Bright" panose="02000603000000000000" pitchFamily="2" charset="0"/>
                <a:cs typeface="Calibri" panose="020F0502020204030204" pitchFamily="34" charset="0"/>
              </a:rPr>
              <a:t>7</a:t>
            </a:r>
          </a:p>
        </p:txBody>
      </p:sp>
      <p:sp>
        <p:nvSpPr>
          <p:cNvPr id="62" name="TextBox 61">
            <a:extLst>
              <a:ext uri="{FF2B5EF4-FFF2-40B4-BE49-F238E27FC236}">
                <a16:creationId xmlns:a16="http://schemas.microsoft.com/office/drawing/2014/main" id="{8FB82859-6532-C840-132A-D30C51F0C6AB}"/>
              </a:ext>
            </a:extLst>
          </p:cNvPr>
          <p:cNvSpPr txBox="1"/>
          <p:nvPr/>
        </p:nvSpPr>
        <p:spPr>
          <a:xfrm>
            <a:off x="10285703" y="2549849"/>
            <a:ext cx="677377" cy="369332"/>
          </a:xfrm>
          <a:prstGeom prst="rect">
            <a:avLst/>
          </a:prstGeom>
          <a:solidFill>
            <a:srgbClr val="D6D6F5"/>
          </a:solidFill>
          <a:ln w="25400">
            <a:solidFill>
              <a:schemeClr val="tx1"/>
            </a:solidFill>
          </a:ln>
        </p:spPr>
        <p:txBody>
          <a:bodyPr wrap="square" rtlCol="0">
            <a:spAutoFit/>
          </a:bodyPr>
          <a:lstStyle/>
          <a:p>
            <a:pPr algn="ctr"/>
            <a:r>
              <a:rPr lang="en-US" dirty="0">
                <a:solidFill>
                  <a:srgbClr val="FF0000"/>
                </a:solidFill>
                <a:latin typeface="Calibri" panose="020F0502020204030204" pitchFamily="34" charset="0"/>
                <a:ea typeface="CMU Bright" panose="02000603000000000000" pitchFamily="2" charset="0"/>
                <a:cs typeface="Calibri" panose="020F0502020204030204" pitchFamily="34" charset="0"/>
              </a:rPr>
              <a:t>7</a:t>
            </a:r>
          </a:p>
        </p:txBody>
      </p:sp>
    </p:spTree>
    <p:extLst>
      <p:ext uri="{BB962C8B-B14F-4D97-AF65-F5344CB8AC3E}">
        <p14:creationId xmlns:p14="http://schemas.microsoft.com/office/powerpoint/2010/main" val="388556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0">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0">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0">
                                            <p:txEl>
                                              <p:pRg st="10" end="1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0">
                                            <p:txEl>
                                              <p:pRg st="11" end="11"/>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0">
                                            <p:txEl>
                                              <p:pRg st="12" end="12"/>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0" grpId="0" uiExpand="1" build="p"/>
      <p:bldP spid="5" grpId="0"/>
      <p:bldP spid="57" grpId="0" animBg="1"/>
      <p:bldP spid="58" grpId="0" animBg="1"/>
      <p:bldP spid="59" grpId="0" animBg="1"/>
      <p:bldP spid="60" grpId="0" animBg="1"/>
      <p:bldP spid="61" grpId="0" animBg="1"/>
      <p:bldP spid="6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E4C5F-E0CF-4DCF-5522-5D56F6B56596}"/>
              </a:ext>
            </a:extLst>
          </p:cNvPr>
          <p:cNvSpPr>
            <a:spLocks noGrp="1"/>
          </p:cNvSpPr>
          <p:nvPr>
            <p:ph type="title"/>
          </p:nvPr>
        </p:nvSpPr>
        <p:spPr>
          <a:xfrm>
            <a:off x="457298" y="22117"/>
            <a:ext cx="10515600" cy="549936"/>
          </a:xfrm>
        </p:spPr>
        <p:txBody>
          <a:bodyPr/>
          <a:lstStyle/>
          <a:p>
            <a:r>
              <a:rPr lang="en-US" dirty="0"/>
              <a:t>Struct: Copy and Member Pointers</a:t>
            </a:r>
          </a:p>
        </p:txBody>
      </p:sp>
      <p:sp>
        <p:nvSpPr>
          <p:cNvPr id="3" name="Content Placeholder 2">
            <a:extLst>
              <a:ext uri="{FF2B5EF4-FFF2-40B4-BE49-F238E27FC236}">
                <a16:creationId xmlns:a16="http://schemas.microsoft.com/office/drawing/2014/main" id="{B6122B55-89D6-EB9B-AD58-E3928371058C}"/>
              </a:ext>
            </a:extLst>
          </p:cNvPr>
          <p:cNvSpPr>
            <a:spLocks noGrp="1"/>
          </p:cNvSpPr>
          <p:nvPr>
            <p:ph sz="quarter" idx="17"/>
          </p:nvPr>
        </p:nvSpPr>
        <p:spPr>
          <a:xfrm>
            <a:off x="166396" y="2702968"/>
            <a:ext cx="11859207" cy="3805408"/>
          </a:xfrm>
          <a:solidFill>
            <a:schemeClr val="accent4">
              <a:lumMod val="20000"/>
              <a:lumOff val="80000"/>
            </a:schemeClr>
          </a:solidFill>
          <a:ln>
            <a:solidFill>
              <a:srgbClr val="0070C0"/>
            </a:solidFill>
          </a:ln>
        </p:spPr>
        <p:txBody>
          <a:bodyPr/>
          <a:lstStyle/>
          <a:p>
            <a:r>
              <a:rPr lang="en-US" sz="2200" dirty="0"/>
              <a:t>When you assign one struct to another it just copies the member fields!</a:t>
            </a:r>
            <a:endParaRPr lang="en-US" sz="2200" i="1" dirty="0"/>
          </a:p>
          <a:p>
            <a:pPr marL="0" indent="0">
              <a:buNone/>
            </a:pPr>
            <a:endParaRPr lang="en-US" sz="1200" dirty="0"/>
          </a:p>
          <a:p>
            <a:pPr marL="0" indent="0">
              <a:buNone/>
            </a:pPr>
            <a:endParaRPr lang="en-US" sz="1400" dirty="0"/>
          </a:p>
        </p:txBody>
      </p:sp>
      <p:sp>
        <p:nvSpPr>
          <p:cNvPr id="5" name="Content Placeholder 2">
            <a:extLst>
              <a:ext uri="{FF2B5EF4-FFF2-40B4-BE49-F238E27FC236}">
                <a16:creationId xmlns:a16="http://schemas.microsoft.com/office/drawing/2014/main" id="{F2D60858-E4CF-F7C3-4C85-027C4A2CAFBE}"/>
              </a:ext>
            </a:extLst>
          </p:cNvPr>
          <p:cNvSpPr txBox="1">
            <a:spLocks/>
          </p:cNvSpPr>
          <p:nvPr/>
        </p:nvSpPr>
        <p:spPr bwMode="auto">
          <a:xfrm>
            <a:off x="2857116" y="3176880"/>
            <a:ext cx="5434385" cy="494736"/>
          </a:xfrm>
          <a:prstGeom prst="rect">
            <a:avLst/>
          </a:prstGeom>
          <a:solidFill>
            <a:schemeClr val="bg1">
              <a:lumMod val="95000"/>
            </a:schemeClr>
          </a:solidFill>
          <a:ln w="12700">
            <a:solidFill>
              <a:schemeClr val="tx1"/>
            </a:solidFill>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lr>
                <a:srgbClr val="4B2A85"/>
              </a:buClr>
              <a:buSzPct val="60000"/>
              <a:buFont typeface="Wingdings" panose="05000000000000000000" pitchFamily="2" charset="2"/>
              <a:buChar char="v"/>
              <a:defRPr sz="2800" b="1">
                <a:solidFill>
                  <a:schemeClr val="tx1"/>
                </a:solidFill>
                <a:latin typeface="Calibri" pitchFamily="34" charset="0"/>
                <a:ea typeface="+mn-ea"/>
                <a:cs typeface="+mn-cs"/>
              </a:defRPr>
            </a:lvl1pPr>
            <a:lvl2pPr marL="649224" indent="-285750" algn="l" rtl="0" eaLnBrk="1" fontAlgn="base" hangingPunct="1">
              <a:spcBef>
                <a:spcPct val="20000"/>
              </a:spcBef>
              <a:spcAft>
                <a:spcPct val="0"/>
              </a:spcAft>
              <a:buClr>
                <a:srgbClr val="4B2A85"/>
              </a:buClr>
              <a:buSzPct val="110000"/>
              <a:buFont typeface="Wingdings" pitchFamily="2" charset="2"/>
              <a:buChar char="§"/>
              <a:defRPr sz="2400">
                <a:solidFill>
                  <a:schemeClr val="tx1"/>
                </a:solidFill>
                <a:latin typeface="Calibri" pitchFamily="34" charset="0"/>
              </a:defRPr>
            </a:lvl2pPr>
            <a:lvl3pPr marL="914400" indent="-228600" algn="l" rtl="0" eaLnBrk="1" fontAlgn="base" hangingPunct="1">
              <a:spcBef>
                <a:spcPct val="20000"/>
              </a:spcBef>
              <a:spcAft>
                <a:spcPct val="0"/>
              </a:spcAft>
              <a:buClr>
                <a:srgbClr val="4B2A85"/>
              </a:buClr>
              <a:buSzPct val="80000"/>
              <a:buFont typeface="Arial" panose="020B0604020202020204" pitchFamily="34" charset="0"/>
              <a:buChar char="•"/>
              <a:defRPr sz="2000">
                <a:solidFill>
                  <a:schemeClr val="tx1"/>
                </a:solidFill>
                <a:latin typeface="Calibri" pitchFamily="34" charset="0"/>
              </a:defRPr>
            </a:lvl3pPr>
            <a:lvl4pPr marL="1170432" indent="-228600" algn="l" rtl="0" eaLnBrk="1" fontAlgn="base" hangingPunct="1">
              <a:spcBef>
                <a:spcPct val="20000"/>
              </a:spcBef>
              <a:spcAft>
                <a:spcPct val="0"/>
              </a:spcAft>
              <a:buClr>
                <a:srgbClr val="4B2A85"/>
              </a:buClr>
              <a:buChar char="–"/>
              <a:defRPr sz="1800">
                <a:solidFill>
                  <a:schemeClr val="tx1"/>
                </a:solidFill>
                <a:latin typeface="Calibri" pitchFamily="34" charset="0"/>
              </a:defRPr>
            </a:lvl4pPr>
            <a:lvl5pPr marL="1444752" indent="-228600" algn="l" rtl="0" eaLnBrk="1" fontAlgn="base" hangingPunct="1">
              <a:spcBef>
                <a:spcPct val="20000"/>
              </a:spcBef>
              <a:spcAft>
                <a:spcPct val="0"/>
              </a:spcAft>
              <a:buClr>
                <a:srgbClr val="4B2A85"/>
              </a:buClr>
              <a:buChar char="»"/>
              <a:defRPr sz="1800">
                <a:solidFill>
                  <a:schemeClr val="tx1"/>
                </a:solidFill>
                <a:latin typeface="Calibri" pitchFamily="34" charset="0"/>
              </a:defRPr>
            </a:lvl5pPr>
            <a:lvl6pPr marL="2514600" indent="-228600" algn="l" rtl="0" eaLnBrk="1" fontAlgn="base" hangingPunct="1">
              <a:spcBef>
                <a:spcPct val="20000"/>
              </a:spcBef>
              <a:spcAft>
                <a:spcPct val="0"/>
              </a:spcAft>
              <a:buChar char="»"/>
              <a:defRPr sz="1800">
                <a:solidFill>
                  <a:schemeClr val="tx1"/>
                </a:solidFill>
                <a:latin typeface="Arial" charset="0"/>
              </a:defRPr>
            </a:lvl6pPr>
            <a:lvl7pPr marL="2971800" indent="-228600" algn="l" rtl="0" eaLnBrk="1" fontAlgn="base" hangingPunct="1">
              <a:spcBef>
                <a:spcPct val="20000"/>
              </a:spcBef>
              <a:spcAft>
                <a:spcPct val="0"/>
              </a:spcAft>
              <a:buChar char="»"/>
              <a:defRPr sz="1800">
                <a:solidFill>
                  <a:schemeClr val="tx1"/>
                </a:solidFill>
                <a:latin typeface="Arial" charset="0"/>
              </a:defRPr>
            </a:lvl7pPr>
            <a:lvl8pPr marL="3429000" indent="-228600" algn="l" rtl="0" eaLnBrk="1" fontAlgn="base" hangingPunct="1">
              <a:spcBef>
                <a:spcPct val="20000"/>
              </a:spcBef>
              <a:spcAft>
                <a:spcPct val="0"/>
              </a:spcAft>
              <a:buChar char="»"/>
              <a:defRPr sz="1800">
                <a:solidFill>
                  <a:schemeClr val="tx1"/>
                </a:solidFill>
                <a:latin typeface="Arial" charset="0"/>
              </a:defRPr>
            </a:lvl8pPr>
            <a:lvl9pPr marL="3886200" indent="-228600" algn="l" rtl="0" eaLnBrk="1" fontAlgn="base" hangingPunct="1">
              <a:spcBef>
                <a:spcPct val="20000"/>
              </a:spcBef>
              <a:spcAft>
                <a:spcPct val="0"/>
              </a:spcAft>
              <a:buChar char="»"/>
              <a:defRPr sz="1800">
                <a:solidFill>
                  <a:schemeClr val="tx1"/>
                </a:solidFill>
                <a:latin typeface="Arial" charset="0"/>
              </a:defRPr>
            </a:lvl9pPr>
          </a:lstStyle>
          <a:p>
            <a:pPr marL="0" indent="0">
              <a:spcBef>
                <a:spcPts val="0"/>
              </a:spcBef>
              <a:buNone/>
            </a:pPr>
            <a:r>
              <a:rPr lang="en-US" altLang="en-US" sz="2000" b="0" dirty="0">
                <a:solidFill>
                  <a:schemeClr val="tx2"/>
                </a:solidFill>
                <a:latin typeface="Consolas" panose="020B0609020204030204" pitchFamily="49" charset="0"/>
                <a:cs typeface="Consolas" panose="020B0609020204030204" pitchFamily="49" charset="0"/>
              </a:rPr>
              <a:t>name2 = name;  </a:t>
            </a:r>
            <a:r>
              <a:rPr lang="en-US" altLang="en-US" sz="2000" b="0" i="1" dirty="0">
                <a:solidFill>
                  <a:srgbClr val="2C895B"/>
                </a:solidFill>
                <a:latin typeface="Consolas" panose="020B0609020204030204" pitchFamily="49" charset="0"/>
                <a:cs typeface="Consolas" panose="020B0609020204030204" pitchFamily="49" charset="0"/>
              </a:rPr>
              <a:t>// copies members Only</a:t>
            </a:r>
          </a:p>
        </p:txBody>
      </p:sp>
      <p:sp>
        <p:nvSpPr>
          <p:cNvPr id="6" name="TextBox 5">
            <a:extLst>
              <a:ext uri="{FF2B5EF4-FFF2-40B4-BE49-F238E27FC236}">
                <a16:creationId xmlns:a16="http://schemas.microsoft.com/office/drawing/2014/main" id="{5D6196E2-6351-B31C-6253-84FC66F9E325}"/>
              </a:ext>
            </a:extLst>
          </p:cNvPr>
          <p:cNvSpPr txBox="1"/>
          <p:nvPr/>
        </p:nvSpPr>
        <p:spPr>
          <a:xfrm>
            <a:off x="332419" y="798060"/>
            <a:ext cx="2611430" cy="1323439"/>
          </a:xfrm>
          <a:prstGeom prst="rect">
            <a:avLst/>
          </a:prstGeom>
          <a:solidFill>
            <a:schemeClr val="bg1">
              <a:lumMod val="95000"/>
            </a:schemeClr>
          </a:solidFill>
          <a:ln w="12700">
            <a:solidFill>
              <a:schemeClr val="tx1"/>
            </a:solidFill>
          </a:ln>
        </p:spPr>
        <p:txBody>
          <a:bodyPr wrap="square" rtlCol="0">
            <a:spAutoFit/>
          </a:bodyPr>
          <a:lstStyle/>
          <a:p>
            <a:pPr eaLnBrk="0" fontAlgn="base" hangingPunct="0">
              <a:spcBef>
                <a:spcPct val="0"/>
              </a:spcBef>
              <a:spcAft>
                <a:spcPct val="0"/>
              </a:spcAft>
            </a:pPr>
            <a:r>
              <a:rPr lang="en-US" sz="2000" dirty="0">
                <a:solidFill>
                  <a:srgbClr val="0066FF"/>
                </a:solidFill>
                <a:latin typeface="Consolas" panose="020B0609020204030204" pitchFamily="49" charset="0"/>
                <a:cs typeface="Consolas" panose="020B0609020204030204" pitchFamily="49" charset="0"/>
              </a:rPr>
              <a:t>struct vehicle</a:t>
            </a:r>
            <a:r>
              <a:rPr lang="en-US" sz="2000" dirty="0">
                <a:latin typeface="Consolas" panose="020B0609020204030204" pitchFamily="49" charset="0"/>
                <a:cs typeface="Consolas" panose="020B0609020204030204" pitchFamily="49" charset="0"/>
              </a:rPr>
              <a:t> {</a:t>
            </a:r>
          </a:p>
          <a:p>
            <a:pPr eaLnBrk="0" fontAlgn="base" hangingPunct="0">
              <a:spcBef>
                <a:spcPct val="0"/>
              </a:spcBef>
              <a:spcAft>
                <a:spcPct val="0"/>
              </a:spcAft>
            </a:pPr>
            <a:r>
              <a:rPr lang="en-US" sz="2000" dirty="0">
                <a:solidFill>
                  <a:srgbClr val="0066FF"/>
                </a:solidFill>
                <a:latin typeface="Consolas" panose="020B0609020204030204" pitchFamily="49" charset="0"/>
                <a:cs typeface="Consolas" panose="020B0609020204030204" pitchFamily="49" charset="0"/>
              </a:rPr>
              <a:t>  char</a:t>
            </a:r>
            <a:r>
              <a:rPr lang="en-US" sz="2000" dirty="0">
                <a:latin typeface="Consolas" panose="020B0609020204030204" pitchFamily="49" charset="0"/>
                <a:cs typeface="Consolas" panose="020B0609020204030204" pitchFamily="49" charset="0"/>
              </a:rPr>
              <a:t> *state;</a:t>
            </a:r>
          </a:p>
          <a:p>
            <a:pPr eaLnBrk="0" fontAlgn="base" hangingPunct="0">
              <a:spcBef>
                <a:spcPct val="0"/>
              </a:spcBef>
              <a:spcAft>
                <a:spcPct val="0"/>
              </a:spcAft>
            </a:pPr>
            <a:r>
              <a:rPr lang="en-US" sz="2000" dirty="0">
                <a:solidFill>
                  <a:srgbClr val="0066FF"/>
                </a:solidFill>
                <a:latin typeface="Consolas" panose="020B0609020204030204" pitchFamily="49" charset="0"/>
                <a:cs typeface="Consolas" panose="020B0609020204030204" pitchFamily="49" charset="0"/>
              </a:rPr>
              <a:t>  char</a:t>
            </a:r>
            <a:r>
              <a:rPr lang="en-US" sz="2000" dirty="0">
                <a:latin typeface="Consolas" panose="020B0609020204030204" pitchFamily="49" charset="0"/>
                <a:cs typeface="Consolas" panose="020B0609020204030204" pitchFamily="49" charset="0"/>
              </a:rPr>
              <a:t> *plate;</a:t>
            </a:r>
          </a:p>
          <a:p>
            <a:pPr eaLnBrk="0" fontAlgn="base" hangingPunct="0">
              <a:spcBef>
                <a:spcPct val="0"/>
              </a:spcBef>
              <a:spcAft>
                <a:spcPct val="0"/>
              </a:spcAft>
            </a:pPr>
            <a:r>
              <a:rPr lang="en-US" sz="2000" dirty="0">
                <a:latin typeface="Consolas" panose="020B0609020204030204" pitchFamily="49" charset="0"/>
                <a:ea typeface="CMU Bright" panose="02000603000000000000" pitchFamily="2" charset="0"/>
                <a:cs typeface="Consolas" panose="020B0609020204030204" pitchFamily="49" charset="0"/>
              </a:rPr>
              <a:t>}</a:t>
            </a:r>
            <a:r>
              <a:rPr lang="en-US" sz="2000" dirty="0">
                <a:solidFill>
                  <a:srgbClr val="FF0000"/>
                </a:solidFill>
                <a:latin typeface="Consolas" panose="020B0609020204030204" pitchFamily="49" charset="0"/>
                <a:ea typeface="CMU Bright" panose="02000603000000000000" pitchFamily="2" charset="0"/>
                <a:cs typeface="Consolas" panose="020B0609020204030204" pitchFamily="49" charset="0"/>
              </a:rPr>
              <a:t>;</a:t>
            </a:r>
          </a:p>
        </p:txBody>
      </p:sp>
      <p:sp>
        <p:nvSpPr>
          <p:cNvPr id="7" name="TextBox 6">
            <a:extLst>
              <a:ext uri="{FF2B5EF4-FFF2-40B4-BE49-F238E27FC236}">
                <a16:creationId xmlns:a16="http://schemas.microsoft.com/office/drawing/2014/main" id="{C8FF1D11-015A-4B08-E312-602353BFFC7E}"/>
              </a:ext>
            </a:extLst>
          </p:cNvPr>
          <p:cNvSpPr txBox="1"/>
          <p:nvPr/>
        </p:nvSpPr>
        <p:spPr>
          <a:xfrm>
            <a:off x="11886448" y="6562165"/>
            <a:ext cx="300082" cy="369332"/>
          </a:xfrm>
          <a:prstGeom prst="rect">
            <a:avLst/>
          </a:prstGeom>
          <a:noFill/>
        </p:spPr>
        <p:txBody>
          <a:bodyPr wrap="none" rtlCol="0">
            <a:spAutoFit/>
          </a:bodyPr>
          <a:lstStyle/>
          <a:p>
            <a:r>
              <a:rPr lang="en-US" dirty="0">
                <a:solidFill>
                  <a:srgbClr val="FF0000"/>
                </a:solidFill>
              </a:rPr>
              <a:t>x</a:t>
            </a:r>
          </a:p>
        </p:txBody>
      </p:sp>
      <p:grpSp>
        <p:nvGrpSpPr>
          <p:cNvPr id="8" name="Group 7">
            <a:extLst>
              <a:ext uri="{FF2B5EF4-FFF2-40B4-BE49-F238E27FC236}">
                <a16:creationId xmlns:a16="http://schemas.microsoft.com/office/drawing/2014/main" id="{BCB89926-6768-76E0-19A1-5C2AE3750FAB}"/>
              </a:ext>
            </a:extLst>
          </p:cNvPr>
          <p:cNvGrpSpPr/>
          <p:nvPr/>
        </p:nvGrpSpPr>
        <p:grpSpPr>
          <a:xfrm>
            <a:off x="3440667" y="4006788"/>
            <a:ext cx="4233961" cy="2288781"/>
            <a:chOff x="7256986" y="4105573"/>
            <a:chExt cx="4233961" cy="2288781"/>
          </a:xfrm>
        </p:grpSpPr>
        <p:grpSp>
          <p:nvGrpSpPr>
            <p:cNvPr id="9" name="Group 8">
              <a:extLst>
                <a:ext uri="{FF2B5EF4-FFF2-40B4-BE49-F238E27FC236}">
                  <a16:creationId xmlns:a16="http://schemas.microsoft.com/office/drawing/2014/main" id="{F658EF4B-DC4C-670E-9C7B-3137A25103E0}"/>
                </a:ext>
              </a:extLst>
            </p:cNvPr>
            <p:cNvGrpSpPr/>
            <p:nvPr/>
          </p:nvGrpSpPr>
          <p:grpSpPr>
            <a:xfrm>
              <a:off x="8002570" y="4105573"/>
              <a:ext cx="3488377" cy="2288781"/>
              <a:chOff x="7583470" y="4120813"/>
              <a:chExt cx="3488377" cy="2288781"/>
            </a:xfrm>
          </p:grpSpPr>
          <p:grpSp>
            <p:nvGrpSpPr>
              <p:cNvPr id="11" name="Group 10">
                <a:extLst>
                  <a:ext uri="{FF2B5EF4-FFF2-40B4-BE49-F238E27FC236}">
                    <a16:creationId xmlns:a16="http://schemas.microsoft.com/office/drawing/2014/main" id="{8454B45A-BE34-D6EF-D315-AB14CB4A0517}"/>
                  </a:ext>
                </a:extLst>
              </p:cNvPr>
              <p:cNvGrpSpPr/>
              <p:nvPr/>
            </p:nvGrpSpPr>
            <p:grpSpPr>
              <a:xfrm>
                <a:off x="7583470" y="5284338"/>
                <a:ext cx="1645920" cy="369332"/>
                <a:chOff x="1828800" y="4572000"/>
                <a:chExt cx="1645920" cy="369332"/>
              </a:xfrm>
            </p:grpSpPr>
            <p:sp>
              <p:nvSpPr>
                <p:cNvPr id="31" name="TextBox 30">
                  <a:extLst>
                    <a:ext uri="{FF2B5EF4-FFF2-40B4-BE49-F238E27FC236}">
                      <a16:creationId xmlns:a16="http://schemas.microsoft.com/office/drawing/2014/main" id="{1D464B37-BCEB-D950-51CC-98BFDD64EC26}"/>
                    </a:ext>
                  </a:extLst>
                </p:cNvPr>
                <p:cNvSpPr txBox="1"/>
                <p:nvPr/>
              </p:nvSpPr>
              <p:spPr>
                <a:xfrm>
                  <a:off x="1828800" y="4572000"/>
                  <a:ext cx="731520"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state</a:t>
                  </a:r>
                </a:p>
              </p:txBody>
            </p:sp>
            <p:sp>
              <p:nvSpPr>
                <p:cNvPr id="32" name="TextBox 31">
                  <a:extLst>
                    <a:ext uri="{FF2B5EF4-FFF2-40B4-BE49-F238E27FC236}">
                      <a16:creationId xmlns:a16="http://schemas.microsoft.com/office/drawing/2014/main" id="{2275769E-885D-9B7C-3422-90CCC50696CA}"/>
                    </a:ext>
                  </a:extLst>
                </p:cNvPr>
                <p:cNvSpPr txBox="1"/>
                <p:nvPr/>
              </p:nvSpPr>
              <p:spPr>
                <a:xfrm>
                  <a:off x="2560320" y="4572000"/>
                  <a:ext cx="914400" cy="369332"/>
                </a:xfrm>
                <a:prstGeom prst="rect">
                  <a:avLst/>
                </a:prstGeom>
                <a:solidFill>
                  <a:srgbClr val="D6D6F5"/>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grpSp>
          <p:grpSp>
            <p:nvGrpSpPr>
              <p:cNvPr id="15" name="Group 14">
                <a:extLst>
                  <a:ext uri="{FF2B5EF4-FFF2-40B4-BE49-F238E27FC236}">
                    <a16:creationId xmlns:a16="http://schemas.microsoft.com/office/drawing/2014/main" id="{1A4D650F-CF6C-6144-9AA6-8C36A0D346D3}"/>
                  </a:ext>
                </a:extLst>
              </p:cNvPr>
              <p:cNvGrpSpPr/>
              <p:nvPr/>
            </p:nvGrpSpPr>
            <p:grpSpPr>
              <a:xfrm>
                <a:off x="7587260" y="4918002"/>
                <a:ext cx="1645920" cy="369332"/>
                <a:chOff x="1828800" y="4572000"/>
                <a:chExt cx="1645920" cy="369332"/>
              </a:xfrm>
            </p:grpSpPr>
            <p:sp>
              <p:nvSpPr>
                <p:cNvPr id="29" name="TextBox 28">
                  <a:extLst>
                    <a:ext uri="{FF2B5EF4-FFF2-40B4-BE49-F238E27FC236}">
                      <a16:creationId xmlns:a16="http://schemas.microsoft.com/office/drawing/2014/main" id="{910A73F3-345E-03C1-94FE-9BA2AB163FD0}"/>
                    </a:ext>
                  </a:extLst>
                </p:cNvPr>
                <p:cNvSpPr txBox="1"/>
                <p:nvPr/>
              </p:nvSpPr>
              <p:spPr>
                <a:xfrm>
                  <a:off x="1828800" y="4572000"/>
                  <a:ext cx="733698"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plate</a:t>
                  </a:r>
                </a:p>
              </p:txBody>
            </p:sp>
            <p:sp>
              <p:nvSpPr>
                <p:cNvPr id="30" name="TextBox 29">
                  <a:extLst>
                    <a:ext uri="{FF2B5EF4-FFF2-40B4-BE49-F238E27FC236}">
                      <a16:creationId xmlns:a16="http://schemas.microsoft.com/office/drawing/2014/main" id="{B6A61008-80FE-924F-C903-3CF87191D1CB}"/>
                    </a:ext>
                  </a:extLst>
                </p:cNvPr>
                <p:cNvSpPr txBox="1"/>
                <p:nvPr/>
              </p:nvSpPr>
              <p:spPr>
                <a:xfrm>
                  <a:off x="2560320" y="4572000"/>
                  <a:ext cx="914400" cy="369332"/>
                </a:xfrm>
                <a:prstGeom prst="rect">
                  <a:avLst/>
                </a:prstGeom>
                <a:solidFill>
                  <a:srgbClr val="D6D6F5"/>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grpSp>
          <p:cxnSp>
            <p:nvCxnSpPr>
              <p:cNvPr id="19" name="Straight Arrow Connector 18">
                <a:extLst>
                  <a:ext uri="{FF2B5EF4-FFF2-40B4-BE49-F238E27FC236}">
                    <a16:creationId xmlns:a16="http://schemas.microsoft.com/office/drawing/2014/main" id="{9C652B1A-7192-B63C-44AE-8C655B90057C}"/>
                  </a:ext>
                </a:extLst>
              </p:cNvPr>
              <p:cNvCxnSpPr>
                <a:cxnSpLocks/>
                <a:endCxn id="20" idx="1"/>
              </p:cNvCxnSpPr>
              <p:nvPr/>
            </p:nvCxnSpPr>
            <p:spPr bwMode="auto">
              <a:xfrm flipV="1">
                <a:off x="8863630" y="4305479"/>
                <a:ext cx="660970" cy="810671"/>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sp>
            <p:nvSpPr>
              <p:cNvPr id="20" name="TextBox 19">
                <a:extLst>
                  <a:ext uri="{FF2B5EF4-FFF2-40B4-BE49-F238E27FC236}">
                    <a16:creationId xmlns:a16="http://schemas.microsoft.com/office/drawing/2014/main" id="{0534C4CA-6954-6AC8-53E1-636F43055346}"/>
                  </a:ext>
                </a:extLst>
              </p:cNvPr>
              <p:cNvSpPr txBox="1"/>
              <p:nvPr/>
            </p:nvSpPr>
            <p:spPr>
              <a:xfrm>
                <a:off x="9524600" y="4120813"/>
                <a:ext cx="1547247"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"UCSD CSE"</a:t>
                </a:r>
              </a:p>
            </p:txBody>
          </p:sp>
          <p:cxnSp>
            <p:nvCxnSpPr>
              <p:cNvPr id="23" name="Straight Arrow Connector 22">
                <a:extLst>
                  <a:ext uri="{FF2B5EF4-FFF2-40B4-BE49-F238E27FC236}">
                    <a16:creationId xmlns:a16="http://schemas.microsoft.com/office/drawing/2014/main" id="{D850B80D-AD9B-2E6F-23C0-7F70426BDE0E}"/>
                  </a:ext>
                </a:extLst>
              </p:cNvPr>
              <p:cNvCxnSpPr>
                <a:cxnSpLocks/>
              </p:cNvCxnSpPr>
              <p:nvPr/>
            </p:nvCxnSpPr>
            <p:spPr bwMode="auto">
              <a:xfrm>
                <a:off x="8843412" y="5471866"/>
                <a:ext cx="547138" cy="753062"/>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sp>
            <p:nvSpPr>
              <p:cNvPr id="24" name="TextBox 23">
                <a:extLst>
                  <a:ext uri="{FF2B5EF4-FFF2-40B4-BE49-F238E27FC236}">
                    <a16:creationId xmlns:a16="http://schemas.microsoft.com/office/drawing/2014/main" id="{950B518F-2528-7A2F-5B06-947A7FC5457E}"/>
                  </a:ext>
                </a:extLst>
              </p:cNvPr>
              <p:cNvSpPr txBox="1"/>
              <p:nvPr/>
            </p:nvSpPr>
            <p:spPr>
              <a:xfrm>
                <a:off x="9439606" y="6040262"/>
                <a:ext cx="733698"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"CA"</a:t>
                </a:r>
              </a:p>
            </p:txBody>
          </p:sp>
        </p:grpSp>
        <p:sp>
          <p:nvSpPr>
            <p:cNvPr id="10" name="TextBox 9">
              <a:extLst>
                <a:ext uri="{FF2B5EF4-FFF2-40B4-BE49-F238E27FC236}">
                  <a16:creationId xmlns:a16="http://schemas.microsoft.com/office/drawing/2014/main" id="{1825B930-8AAD-0BB8-E392-C4C3F44DE7FD}"/>
                </a:ext>
              </a:extLst>
            </p:cNvPr>
            <p:cNvSpPr txBox="1"/>
            <p:nvPr/>
          </p:nvSpPr>
          <p:spPr>
            <a:xfrm>
              <a:off x="7256986" y="5080227"/>
              <a:ext cx="761747" cy="369332"/>
            </a:xfrm>
            <a:prstGeom prst="rect">
              <a:avLst/>
            </a:prstGeom>
            <a:noFill/>
          </p:spPr>
          <p:txBody>
            <a:bodyPr wrap="none" rtlCol="0">
              <a:spAutoFit/>
            </a:bodyPr>
            <a:lstStyle/>
            <a:p>
              <a:r>
                <a:rPr lang="en-US" dirty="0"/>
                <a:t>name</a:t>
              </a:r>
            </a:p>
          </p:txBody>
        </p:sp>
      </p:grpSp>
      <p:sp>
        <p:nvSpPr>
          <p:cNvPr id="51" name="TextBox 50">
            <a:extLst>
              <a:ext uri="{FF2B5EF4-FFF2-40B4-BE49-F238E27FC236}">
                <a16:creationId xmlns:a16="http://schemas.microsoft.com/office/drawing/2014/main" id="{69781223-02FC-AC3C-B92B-20B4658AB63A}"/>
              </a:ext>
            </a:extLst>
          </p:cNvPr>
          <p:cNvSpPr txBox="1"/>
          <p:nvPr/>
        </p:nvSpPr>
        <p:spPr>
          <a:xfrm>
            <a:off x="3327412" y="646286"/>
            <a:ext cx="6230540" cy="707886"/>
          </a:xfrm>
          <a:prstGeom prst="rect">
            <a:avLst/>
          </a:prstGeom>
          <a:solidFill>
            <a:schemeClr val="bg1">
              <a:lumMod val="95000"/>
            </a:schemeClr>
          </a:solidFill>
          <a:ln w="12700">
            <a:solidFill>
              <a:schemeClr val="tx1"/>
            </a:solidFill>
          </a:ln>
        </p:spPr>
        <p:txBody>
          <a:bodyPr wrap="square" rtlCol="0">
            <a:spAutoFit/>
          </a:bodyPr>
          <a:lstStyle/>
          <a:p>
            <a:pPr eaLnBrk="0" fontAlgn="base" hangingPunct="0">
              <a:spcBef>
                <a:spcPct val="0"/>
              </a:spcBef>
              <a:spcAft>
                <a:spcPct val="0"/>
              </a:spcAft>
            </a:pPr>
            <a:r>
              <a:rPr lang="en-US" sz="2000" dirty="0">
                <a:solidFill>
                  <a:srgbClr val="0066FF"/>
                </a:solidFill>
                <a:latin typeface="Consolas" panose="020B0609020204030204" pitchFamily="49" charset="0"/>
                <a:cs typeface="Consolas" panose="020B0609020204030204" pitchFamily="49" charset="0"/>
              </a:rPr>
              <a:t>struct vehicle </a:t>
            </a:r>
            <a:r>
              <a:rPr lang="en-US" sz="2000" dirty="0">
                <a:solidFill>
                  <a:schemeClr val="tx2"/>
                </a:solidFill>
                <a:latin typeface="Consolas" panose="020B0609020204030204" pitchFamily="49" charset="0"/>
                <a:cs typeface="Consolas" panose="020B0609020204030204" pitchFamily="49" charset="0"/>
              </a:rPr>
              <a:t>name  = {"CA", "UCSD CSE"};</a:t>
            </a:r>
            <a:endParaRPr lang="en-US" sz="2000" i="1" dirty="0">
              <a:solidFill>
                <a:srgbClr val="2C895B"/>
              </a:solidFill>
              <a:latin typeface="Consolas" panose="020B0609020204030204" pitchFamily="49" charset="0"/>
              <a:cs typeface="Consolas" panose="020B0609020204030204" pitchFamily="49" charset="0"/>
            </a:endParaRPr>
          </a:p>
          <a:p>
            <a:pPr eaLnBrk="0" fontAlgn="base" hangingPunct="0">
              <a:spcBef>
                <a:spcPct val="0"/>
              </a:spcBef>
              <a:spcAft>
                <a:spcPct val="0"/>
              </a:spcAft>
            </a:pPr>
            <a:r>
              <a:rPr lang="en-US" sz="2000" dirty="0">
                <a:solidFill>
                  <a:srgbClr val="0066FF"/>
                </a:solidFill>
                <a:latin typeface="Consolas" panose="020B0609020204030204" pitchFamily="49" charset="0"/>
                <a:cs typeface="Consolas" panose="020B0609020204030204" pitchFamily="49" charset="0"/>
              </a:rPr>
              <a:t>struct vehicle </a:t>
            </a:r>
            <a:r>
              <a:rPr lang="en-US" sz="2000" dirty="0">
                <a:solidFill>
                  <a:schemeClr val="tx2"/>
                </a:solidFill>
                <a:latin typeface="Consolas" panose="020B0609020204030204" pitchFamily="49" charset="0"/>
                <a:cs typeface="Consolas" panose="020B0609020204030204" pitchFamily="49" charset="0"/>
              </a:rPr>
              <a:t>name2;</a:t>
            </a:r>
          </a:p>
        </p:txBody>
      </p:sp>
      <p:grpSp>
        <p:nvGrpSpPr>
          <p:cNvPr id="53" name="Group 52">
            <a:extLst>
              <a:ext uri="{FF2B5EF4-FFF2-40B4-BE49-F238E27FC236}">
                <a16:creationId xmlns:a16="http://schemas.microsoft.com/office/drawing/2014/main" id="{1B7AB20B-0831-F315-D4E0-42D55DD8D8C8}"/>
              </a:ext>
            </a:extLst>
          </p:cNvPr>
          <p:cNvGrpSpPr/>
          <p:nvPr/>
        </p:nvGrpSpPr>
        <p:grpSpPr>
          <a:xfrm>
            <a:off x="3392343" y="1589961"/>
            <a:ext cx="1977267" cy="735668"/>
            <a:chOff x="7583470" y="4918002"/>
            <a:chExt cx="1977267" cy="735668"/>
          </a:xfrm>
        </p:grpSpPr>
        <p:grpSp>
          <p:nvGrpSpPr>
            <p:cNvPr id="62" name="Group 61">
              <a:extLst>
                <a:ext uri="{FF2B5EF4-FFF2-40B4-BE49-F238E27FC236}">
                  <a16:creationId xmlns:a16="http://schemas.microsoft.com/office/drawing/2014/main" id="{FBA440EF-BB40-252B-05D7-779BCDF4BDD6}"/>
                </a:ext>
              </a:extLst>
            </p:cNvPr>
            <p:cNvGrpSpPr/>
            <p:nvPr/>
          </p:nvGrpSpPr>
          <p:grpSpPr>
            <a:xfrm>
              <a:off x="7583470" y="5284338"/>
              <a:ext cx="1645920" cy="369332"/>
              <a:chOff x="1828800" y="4572000"/>
              <a:chExt cx="1645920" cy="369332"/>
            </a:xfrm>
          </p:grpSpPr>
          <p:sp>
            <p:nvSpPr>
              <p:cNvPr id="70" name="TextBox 69">
                <a:extLst>
                  <a:ext uri="{FF2B5EF4-FFF2-40B4-BE49-F238E27FC236}">
                    <a16:creationId xmlns:a16="http://schemas.microsoft.com/office/drawing/2014/main" id="{A9199DF1-8761-6BB3-0287-B4060112E9FF}"/>
                  </a:ext>
                </a:extLst>
              </p:cNvPr>
              <p:cNvSpPr txBox="1"/>
              <p:nvPr/>
            </p:nvSpPr>
            <p:spPr>
              <a:xfrm>
                <a:off x="1828800" y="4572000"/>
                <a:ext cx="731520"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state</a:t>
                </a:r>
              </a:p>
            </p:txBody>
          </p:sp>
          <p:sp>
            <p:nvSpPr>
              <p:cNvPr id="71" name="TextBox 70">
                <a:extLst>
                  <a:ext uri="{FF2B5EF4-FFF2-40B4-BE49-F238E27FC236}">
                    <a16:creationId xmlns:a16="http://schemas.microsoft.com/office/drawing/2014/main" id="{7509F240-FE45-DF2B-F80F-19B9A63EB2A3}"/>
                  </a:ext>
                </a:extLst>
              </p:cNvPr>
              <p:cNvSpPr txBox="1"/>
              <p:nvPr/>
            </p:nvSpPr>
            <p:spPr>
              <a:xfrm>
                <a:off x="2560320" y="4572000"/>
                <a:ext cx="914400" cy="369332"/>
              </a:xfrm>
              <a:prstGeom prst="rect">
                <a:avLst/>
              </a:prstGeom>
              <a:solidFill>
                <a:srgbClr val="D6D6F5"/>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grpSp>
        <p:grpSp>
          <p:nvGrpSpPr>
            <p:cNvPr id="63" name="Group 62">
              <a:extLst>
                <a:ext uri="{FF2B5EF4-FFF2-40B4-BE49-F238E27FC236}">
                  <a16:creationId xmlns:a16="http://schemas.microsoft.com/office/drawing/2014/main" id="{046899AD-A73B-DE58-35A8-4CDDFABCE3BD}"/>
                </a:ext>
              </a:extLst>
            </p:cNvPr>
            <p:cNvGrpSpPr/>
            <p:nvPr/>
          </p:nvGrpSpPr>
          <p:grpSpPr>
            <a:xfrm>
              <a:off x="7587260" y="4918002"/>
              <a:ext cx="1645920" cy="369332"/>
              <a:chOff x="1828800" y="4572000"/>
              <a:chExt cx="1645920" cy="369332"/>
            </a:xfrm>
          </p:grpSpPr>
          <p:sp>
            <p:nvSpPr>
              <p:cNvPr id="68" name="TextBox 67">
                <a:extLst>
                  <a:ext uri="{FF2B5EF4-FFF2-40B4-BE49-F238E27FC236}">
                    <a16:creationId xmlns:a16="http://schemas.microsoft.com/office/drawing/2014/main" id="{C48BF537-11E3-9CA5-7841-A2DB253EE85F}"/>
                  </a:ext>
                </a:extLst>
              </p:cNvPr>
              <p:cNvSpPr txBox="1"/>
              <p:nvPr/>
            </p:nvSpPr>
            <p:spPr>
              <a:xfrm>
                <a:off x="1828800" y="4572000"/>
                <a:ext cx="733698"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plate</a:t>
                </a:r>
              </a:p>
            </p:txBody>
          </p:sp>
          <p:sp>
            <p:nvSpPr>
              <p:cNvPr id="69" name="TextBox 68">
                <a:extLst>
                  <a:ext uri="{FF2B5EF4-FFF2-40B4-BE49-F238E27FC236}">
                    <a16:creationId xmlns:a16="http://schemas.microsoft.com/office/drawing/2014/main" id="{ED0D0641-A2EE-65DC-02FE-26A746BB47A2}"/>
                  </a:ext>
                </a:extLst>
              </p:cNvPr>
              <p:cNvSpPr txBox="1"/>
              <p:nvPr/>
            </p:nvSpPr>
            <p:spPr>
              <a:xfrm>
                <a:off x="2560320" y="4572000"/>
                <a:ext cx="914400" cy="369332"/>
              </a:xfrm>
              <a:prstGeom prst="rect">
                <a:avLst/>
              </a:prstGeom>
              <a:solidFill>
                <a:srgbClr val="D6D6F5"/>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grpSp>
        <p:cxnSp>
          <p:nvCxnSpPr>
            <p:cNvPr id="64" name="Straight Arrow Connector 63">
              <a:extLst>
                <a:ext uri="{FF2B5EF4-FFF2-40B4-BE49-F238E27FC236}">
                  <a16:creationId xmlns:a16="http://schemas.microsoft.com/office/drawing/2014/main" id="{1E07AA52-B94D-9CF8-9DB6-8338105179BA}"/>
                </a:ext>
              </a:extLst>
            </p:cNvPr>
            <p:cNvCxnSpPr/>
            <p:nvPr/>
          </p:nvCxnSpPr>
          <p:spPr bwMode="auto">
            <a:xfrm>
              <a:off x="8808677" y="5103734"/>
              <a:ext cx="731520" cy="0"/>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cxnSp>
          <p:nvCxnSpPr>
            <p:cNvPr id="66" name="Straight Arrow Connector 65">
              <a:extLst>
                <a:ext uri="{FF2B5EF4-FFF2-40B4-BE49-F238E27FC236}">
                  <a16:creationId xmlns:a16="http://schemas.microsoft.com/office/drawing/2014/main" id="{6DCA6F95-5F9E-C57C-AF20-7AFBADE530F1}"/>
                </a:ext>
              </a:extLst>
            </p:cNvPr>
            <p:cNvCxnSpPr/>
            <p:nvPr/>
          </p:nvCxnSpPr>
          <p:spPr bwMode="auto">
            <a:xfrm>
              <a:off x="8829217" y="5478700"/>
              <a:ext cx="731520" cy="0"/>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grpSp>
      <p:sp>
        <p:nvSpPr>
          <p:cNvPr id="73" name="TextBox 72">
            <a:extLst>
              <a:ext uri="{FF2B5EF4-FFF2-40B4-BE49-F238E27FC236}">
                <a16:creationId xmlns:a16="http://schemas.microsoft.com/office/drawing/2014/main" id="{A15A97EA-0B0A-8DB9-A635-9540E70C2C0E}"/>
              </a:ext>
            </a:extLst>
          </p:cNvPr>
          <p:cNvSpPr txBox="1"/>
          <p:nvPr/>
        </p:nvSpPr>
        <p:spPr>
          <a:xfrm>
            <a:off x="5366619" y="1987011"/>
            <a:ext cx="729381"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"CA"</a:t>
            </a:r>
          </a:p>
        </p:txBody>
      </p:sp>
      <p:sp>
        <p:nvSpPr>
          <p:cNvPr id="74" name="TextBox 73">
            <a:extLst>
              <a:ext uri="{FF2B5EF4-FFF2-40B4-BE49-F238E27FC236}">
                <a16:creationId xmlns:a16="http://schemas.microsoft.com/office/drawing/2014/main" id="{3190C33F-0422-7947-5E7E-635276AEB414}"/>
              </a:ext>
            </a:extLst>
          </p:cNvPr>
          <p:cNvSpPr txBox="1"/>
          <p:nvPr/>
        </p:nvSpPr>
        <p:spPr>
          <a:xfrm>
            <a:off x="5364679" y="1548329"/>
            <a:ext cx="1320326"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"UCSD CSE"</a:t>
            </a:r>
          </a:p>
        </p:txBody>
      </p:sp>
      <p:sp>
        <p:nvSpPr>
          <p:cNvPr id="14" name="TextBox 13">
            <a:extLst>
              <a:ext uri="{FF2B5EF4-FFF2-40B4-BE49-F238E27FC236}">
                <a16:creationId xmlns:a16="http://schemas.microsoft.com/office/drawing/2014/main" id="{DAD97ACA-2EBA-922E-B245-D75341597729}"/>
              </a:ext>
            </a:extLst>
          </p:cNvPr>
          <p:cNvSpPr txBox="1"/>
          <p:nvPr/>
        </p:nvSpPr>
        <p:spPr>
          <a:xfrm>
            <a:off x="3284341" y="2269645"/>
            <a:ext cx="761747" cy="369332"/>
          </a:xfrm>
          <a:prstGeom prst="rect">
            <a:avLst/>
          </a:prstGeom>
          <a:noFill/>
        </p:spPr>
        <p:txBody>
          <a:bodyPr wrap="none" rtlCol="0">
            <a:spAutoFit/>
          </a:bodyPr>
          <a:lstStyle/>
          <a:p>
            <a:r>
              <a:rPr lang="en-US" dirty="0"/>
              <a:t>name</a:t>
            </a:r>
          </a:p>
        </p:txBody>
      </p:sp>
      <p:grpSp>
        <p:nvGrpSpPr>
          <p:cNvPr id="67" name="Group 66">
            <a:extLst>
              <a:ext uri="{FF2B5EF4-FFF2-40B4-BE49-F238E27FC236}">
                <a16:creationId xmlns:a16="http://schemas.microsoft.com/office/drawing/2014/main" id="{602C3DA5-A674-A88A-11D0-5EFE1905726D}"/>
              </a:ext>
            </a:extLst>
          </p:cNvPr>
          <p:cNvGrpSpPr/>
          <p:nvPr/>
        </p:nvGrpSpPr>
        <p:grpSpPr>
          <a:xfrm>
            <a:off x="735812" y="4018241"/>
            <a:ext cx="5357246" cy="2211223"/>
            <a:chOff x="-2031546" y="4032383"/>
            <a:chExt cx="5357246" cy="2211223"/>
          </a:xfrm>
        </p:grpSpPr>
        <p:grpSp>
          <p:nvGrpSpPr>
            <p:cNvPr id="46" name="Group 45">
              <a:extLst>
                <a:ext uri="{FF2B5EF4-FFF2-40B4-BE49-F238E27FC236}">
                  <a16:creationId xmlns:a16="http://schemas.microsoft.com/office/drawing/2014/main" id="{3BDFF7FA-D1A0-9FB8-E24A-A5ABA72B877C}"/>
                </a:ext>
              </a:extLst>
            </p:cNvPr>
            <p:cNvGrpSpPr/>
            <p:nvPr/>
          </p:nvGrpSpPr>
          <p:grpSpPr>
            <a:xfrm>
              <a:off x="-2031546" y="4785510"/>
              <a:ext cx="2493032" cy="735668"/>
              <a:chOff x="7159248" y="4902762"/>
              <a:chExt cx="2493032" cy="735668"/>
            </a:xfrm>
          </p:grpSpPr>
          <p:grpSp>
            <p:nvGrpSpPr>
              <p:cNvPr id="47" name="Group 46">
                <a:extLst>
                  <a:ext uri="{FF2B5EF4-FFF2-40B4-BE49-F238E27FC236}">
                    <a16:creationId xmlns:a16="http://schemas.microsoft.com/office/drawing/2014/main" id="{C103A4D5-7487-1CD0-BD6D-CC1B0AAC35C5}"/>
                  </a:ext>
                </a:extLst>
              </p:cNvPr>
              <p:cNvGrpSpPr/>
              <p:nvPr/>
            </p:nvGrpSpPr>
            <p:grpSpPr>
              <a:xfrm>
                <a:off x="8002570" y="4902762"/>
                <a:ext cx="1649710" cy="735668"/>
                <a:chOff x="7583470" y="4918002"/>
                <a:chExt cx="1649710" cy="735668"/>
              </a:xfrm>
            </p:grpSpPr>
            <p:grpSp>
              <p:nvGrpSpPr>
                <p:cNvPr id="49" name="Group 48">
                  <a:extLst>
                    <a:ext uri="{FF2B5EF4-FFF2-40B4-BE49-F238E27FC236}">
                      <a16:creationId xmlns:a16="http://schemas.microsoft.com/office/drawing/2014/main" id="{EACCCAC7-0549-A0EF-20CD-22624510CBF5}"/>
                    </a:ext>
                  </a:extLst>
                </p:cNvPr>
                <p:cNvGrpSpPr/>
                <p:nvPr/>
              </p:nvGrpSpPr>
              <p:grpSpPr>
                <a:xfrm>
                  <a:off x="7583470" y="5284338"/>
                  <a:ext cx="1645920" cy="369332"/>
                  <a:chOff x="1828800" y="4572000"/>
                  <a:chExt cx="1645920" cy="369332"/>
                </a:xfrm>
              </p:grpSpPr>
              <p:sp>
                <p:nvSpPr>
                  <p:cNvPr id="57" name="TextBox 56">
                    <a:extLst>
                      <a:ext uri="{FF2B5EF4-FFF2-40B4-BE49-F238E27FC236}">
                        <a16:creationId xmlns:a16="http://schemas.microsoft.com/office/drawing/2014/main" id="{8A38E64B-011F-EF3F-2223-CB9B09330100}"/>
                      </a:ext>
                    </a:extLst>
                  </p:cNvPr>
                  <p:cNvSpPr txBox="1"/>
                  <p:nvPr/>
                </p:nvSpPr>
                <p:spPr>
                  <a:xfrm>
                    <a:off x="1828800" y="4572000"/>
                    <a:ext cx="731520"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state</a:t>
                    </a:r>
                  </a:p>
                </p:txBody>
              </p:sp>
              <p:sp>
                <p:nvSpPr>
                  <p:cNvPr id="58" name="TextBox 57">
                    <a:extLst>
                      <a:ext uri="{FF2B5EF4-FFF2-40B4-BE49-F238E27FC236}">
                        <a16:creationId xmlns:a16="http://schemas.microsoft.com/office/drawing/2014/main" id="{A979463C-5FAF-CF8B-9B43-203DE5668030}"/>
                      </a:ext>
                    </a:extLst>
                  </p:cNvPr>
                  <p:cNvSpPr txBox="1"/>
                  <p:nvPr/>
                </p:nvSpPr>
                <p:spPr>
                  <a:xfrm>
                    <a:off x="2560320" y="4572000"/>
                    <a:ext cx="914400" cy="369332"/>
                  </a:xfrm>
                  <a:prstGeom prst="rect">
                    <a:avLst/>
                  </a:prstGeom>
                  <a:solidFill>
                    <a:srgbClr val="D6D6F5"/>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grpSp>
            <p:grpSp>
              <p:nvGrpSpPr>
                <p:cNvPr id="50" name="Group 49">
                  <a:extLst>
                    <a:ext uri="{FF2B5EF4-FFF2-40B4-BE49-F238E27FC236}">
                      <a16:creationId xmlns:a16="http://schemas.microsoft.com/office/drawing/2014/main" id="{C4FA198A-D32A-23A0-8232-62B0A16E4972}"/>
                    </a:ext>
                  </a:extLst>
                </p:cNvPr>
                <p:cNvGrpSpPr/>
                <p:nvPr/>
              </p:nvGrpSpPr>
              <p:grpSpPr>
                <a:xfrm>
                  <a:off x="7587260" y="4918002"/>
                  <a:ext cx="1645920" cy="369332"/>
                  <a:chOff x="1828800" y="4572000"/>
                  <a:chExt cx="1645920" cy="369332"/>
                </a:xfrm>
              </p:grpSpPr>
              <p:sp>
                <p:nvSpPr>
                  <p:cNvPr id="55" name="TextBox 54">
                    <a:extLst>
                      <a:ext uri="{FF2B5EF4-FFF2-40B4-BE49-F238E27FC236}">
                        <a16:creationId xmlns:a16="http://schemas.microsoft.com/office/drawing/2014/main" id="{770DA0DC-7F86-602C-5498-EB5211D6FD71}"/>
                      </a:ext>
                    </a:extLst>
                  </p:cNvPr>
                  <p:cNvSpPr txBox="1"/>
                  <p:nvPr/>
                </p:nvSpPr>
                <p:spPr>
                  <a:xfrm>
                    <a:off x="1828800" y="4572000"/>
                    <a:ext cx="733698"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plate</a:t>
                    </a:r>
                  </a:p>
                </p:txBody>
              </p:sp>
              <p:sp>
                <p:nvSpPr>
                  <p:cNvPr id="56" name="TextBox 55">
                    <a:extLst>
                      <a:ext uri="{FF2B5EF4-FFF2-40B4-BE49-F238E27FC236}">
                        <a16:creationId xmlns:a16="http://schemas.microsoft.com/office/drawing/2014/main" id="{ABD4F15E-98FC-390D-D904-78F857820A93}"/>
                      </a:ext>
                    </a:extLst>
                  </p:cNvPr>
                  <p:cNvSpPr txBox="1"/>
                  <p:nvPr/>
                </p:nvSpPr>
                <p:spPr>
                  <a:xfrm>
                    <a:off x="2560320" y="4572000"/>
                    <a:ext cx="914400" cy="369332"/>
                  </a:xfrm>
                  <a:prstGeom prst="rect">
                    <a:avLst/>
                  </a:prstGeom>
                  <a:solidFill>
                    <a:srgbClr val="D6D6F5"/>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grpSp>
          </p:grpSp>
          <p:sp>
            <p:nvSpPr>
              <p:cNvPr id="48" name="TextBox 47">
                <a:extLst>
                  <a:ext uri="{FF2B5EF4-FFF2-40B4-BE49-F238E27FC236}">
                    <a16:creationId xmlns:a16="http://schemas.microsoft.com/office/drawing/2014/main" id="{A7C225C4-8FAD-ADBE-6F55-6D7D053AC158}"/>
                  </a:ext>
                </a:extLst>
              </p:cNvPr>
              <p:cNvSpPr txBox="1"/>
              <p:nvPr/>
            </p:nvSpPr>
            <p:spPr>
              <a:xfrm>
                <a:off x="7159248" y="5075766"/>
                <a:ext cx="889987" cy="369332"/>
              </a:xfrm>
              <a:prstGeom prst="rect">
                <a:avLst/>
              </a:prstGeom>
              <a:noFill/>
            </p:spPr>
            <p:txBody>
              <a:bodyPr wrap="none" rtlCol="0">
                <a:spAutoFit/>
              </a:bodyPr>
              <a:lstStyle/>
              <a:p>
                <a:r>
                  <a:rPr lang="en-US" dirty="0"/>
                  <a:t>name2</a:t>
                </a:r>
              </a:p>
            </p:txBody>
          </p:sp>
        </p:grpSp>
        <p:cxnSp>
          <p:nvCxnSpPr>
            <p:cNvPr id="17" name="Straight Arrow Connector 16">
              <a:extLst>
                <a:ext uri="{FF2B5EF4-FFF2-40B4-BE49-F238E27FC236}">
                  <a16:creationId xmlns:a16="http://schemas.microsoft.com/office/drawing/2014/main" id="{180458A0-F6A5-739C-C426-4EBA48C9D99E}"/>
                </a:ext>
              </a:extLst>
            </p:cNvPr>
            <p:cNvCxnSpPr>
              <a:cxnSpLocks/>
            </p:cNvCxnSpPr>
            <p:nvPr/>
          </p:nvCxnSpPr>
          <p:spPr bwMode="auto">
            <a:xfrm flipV="1">
              <a:off x="49458" y="4032383"/>
              <a:ext cx="3276242" cy="937793"/>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cxnSp>
          <p:nvCxnSpPr>
            <p:cNvPr id="18" name="Straight Arrow Connector 17">
              <a:extLst>
                <a:ext uri="{FF2B5EF4-FFF2-40B4-BE49-F238E27FC236}">
                  <a16:creationId xmlns:a16="http://schemas.microsoft.com/office/drawing/2014/main" id="{68416F13-1C00-8D04-EE00-A28C0CC4CC93}"/>
                </a:ext>
              </a:extLst>
            </p:cNvPr>
            <p:cNvCxnSpPr>
              <a:cxnSpLocks/>
            </p:cNvCxnSpPr>
            <p:nvPr/>
          </p:nvCxnSpPr>
          <p:spPr bwMode="auto">
            <a:xfrm>
              <a:off x="32701" y="5351946"/>
              <a:ext cx="3210866" cy="891660"/>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grpSp>
      <p:sp>
        <p:nvSpPr>
          <p:cNvPr id="25" name="Content Placeholder 2">
            <a:extLst>
              <a:ext uri="{FF2B5EF4-FFF2-40B4-BE49-F238E27FC236}">
                <a16:creationId xmlns:a16="http://schemas.microsoft.com/office/drawing/2014/main" id="{053301CF-81C3-F647-1F0E-C5054B3CAFD0}"/>
              </a:ext>
            </a:extLst>
          </p:cNvPr>
          <p:cNvSpPr txBox="1">
            <a:spLocks/>
          </p:cNvSpPr>
          <p:nvPr/>
        </p:nvSpPr>
        <p:spPr bwMode="auto">
          <a:xfrm>
            <a:off x="7910275" y="4925941"/>
            <a:ext cx="3862113" cy="494736"/>
          </a:xfrm>
          <a:prstGeom prst="rect">
            <a:avLst/>
          </a:prstGeom>
          <a:solidFill>
            <a:schemeClr val="bg1">
              <a:lumMod val="95000"/>
            </a:schemeClr>
          </a:solidFill>
          <a:ln w="12700">
            <a:solidFill>
              <a:schemeClr val="tx1"/>
            </a:solidFill>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lr>
                <a:srgbClr val="4B2A85"/>
              </a:buClr>
              <a:buSzPct val="60000"/>
              <a:buFont typeface="Wingdings" panose="05000000000000000000" pitchFamily="2" charset="2"/>
              <a:buChar char="v"/>
              <a:defRPr sz="2800" b="1">
                <a:solidFill>
                  <a:schemeClr val="tx1"/>
                </a:solidFill>
                <a:latin typeface="Calibri" pitchFamily="34" charset="0"/>
                <a:ea typeface="+mn-ea"/>
                <a:cs typeface="+mn-cs"/>
              </a:defRPr>
            </a:lvl1pPr>
            <a:lvl2pPr marL="649224" indent="-285750" algn="l" rtl="0" eaLnBrk="1" fontAlgn="base" hangingPunct="1">
              <a:spcBef>
                <a:spcPct val="20000"/>
              </a:spcBef>
              <a:spcAft>
                <a:spcPct val="0"/>
              </a:spcAft>
              <a:buClr>
                <a:srgbClr val="4B2A85"/>
              </a:buClr>
              <a:buSzPct val="110000"/>
              <a:buFont typeface="Wingdings" pitchFamily="2" charset="2"/>
              <a:buChar char="§"/>
              <a:defRPr sz="2400">
                <a:solidFill>
                  <a:schemeClr val="tx1"/>
                </a:solidFill>
                <a:latin typeface="Calibri" pitchFamily="34" charset="0"/>
              </a:defRPr>
            </a:lvl2pPr>
            <a:lvl3pPr marL="914400" indent="-228600" algn="l" rtl="0" eaLnBrk="1" fontAlgn="base" hangingPunct="1">
              <a:spcBef>
                <a:spcPct val="20000"/>
              </a:spcBef>
              <a:spcAft>
                <a:spcPct val="0"/>
              </a:spcAft>
              <a:buClr>
                <a:srgbClr val="4B2A85"/>
              </a:buClr>
              <a:buSzPct val="80000"/>
              <a:buFont typeface="Arial" panose="020B0604020202020204" pitchFamily="34" charset="0"/>
              <a:buChar char="•"/>
              <a:defRPr sz="2000">
                <a:solidFill>
                  <a:schemeClr val="tx1"/>
                </a:solidFill>
                <a:latin typeface="Calibri" pitchFamily="34" charset="0"/>
              </a:defRPr>
            </a:lvl3pPr>
            <a:lvl4pPr marL="1170432" indent="-228600" algn="l" rtl="0" eaLnBrk="1" fontAlgn="base" hangingPunct="1">
              <a:spcBef>
                <a:spcPct val="20000"/>
              </a:spcBef>
              <a:spcAft>
                <a:spcPct val="0"/>
              </a:spcAft>
              <a:buClr>
                <a:srgbClr val="4B2A85"/>
              </a:buClr>
              <a:buChar char="–"/>
              <a:defRPr sz="1800">
                <a:solidFill>
                  <a:schemeClr val="tx1"/>
                </a:solidFill>
                <a:latin typeface="Calibri" pitchFamily="34" charset="0"/>
              </a:defRPr>
            </a:lvl4pPr>
            <a:lvl5pPr marL="1444752" indent="-228600" algn="l" rtl="0" eaLnBrk="1" fontAlgn="base" hangingPunct="1">
              <a:spcBef>
                <a:spcPct val="20000"/>
              </a:spcBef>
              <a:spcAft>
                <a:spcPct val="0"/>
              </a:spcAft>
              <a:buClr>
                <a:srgbClr val="4B2A85"/>
              </a:buClr>
              <a:buChar char="»"/>
              <a:defRPr sz="1800">
                <a:solidFill>
                  <a:schemeClr val="tx1"/>
                </a:solidFill>
                <a:latin typeface="Calibri" pitchFamily="34" charset="0"/>
              </a:defRPr>
            </a:lvl5pPr>
            <a:lvl6pPr marL="2514600" indent="-228600" algn="l" rtl="0" eaLnBrk="1" fontAlgn="base" hangingPunct="1">
              <a:spcBef>
                <a:spcPct val="20000"/>
              </a:spcBef>
              <a:spcAft>
                <a:spcPct val="0"/>
              </a:spcAft>
              <a:buChar char="»"/>
              <a:defRPr sz="1800">
                <a:solidFill>
                  <a:schemeClr val="tx1"/>
                </a:solidFill>
                <a:latin typeface="Arial" charset="0"/>
              </a:defRPr>
            </a:lvl6pPr>
            <a:lvl7pPr marL="2971800" indent="-228600" algn="l" rtl="0" eaLnBrk="1" fontAlgn="base" hangingPunct="1">
              <a:spcBef>
                <a:spcPct val="20000"/>
              </a:spcBef>
              <a:spcAft>
                <a:spcPct val="0"/>
              </a:spcAft>
              <a:buChar char="»"/>
              <a:defRPr sz="1800">
                <a:solidFill>
                  <a:schemeClr val="tx1"/>
                </a:solidFill>
                <a:latin typeface="Arial" charset="0"/>
              </a:defRPr>
            </a:lvl7pPr>
            <a:lvl8pPr marL="3429000" indent="-228600" algn="l" rtl="0" eaLnBrk="1" fontAlgn="base" hangingPunct="1">
              <a:spcBef>
                <a:spcPct val="20000"/>
              </a:spcBef>
              <a:spcAft>
                <a:spcPct val="0"/>
              </a:spcAft>
              <a:buChar char="»"/>
              <a:defRPr sz="1800">
                <a:solidFill>
                  <a:schemeClr val="tx1"/>
                </a:solidFill>
                <a:latin typeface="Arial" charset="0"/>
              </a:defRPr>
            </a:lvl8pPr>
            <a:lvl9pPr marL="3886200" indent="-228600" algn="l" rtl="0" eaLnBrk="1" fontAlgn="base" hangingPunct="1">
              <a:spcBef>
                <a:spcPct val="20000"/>
              </a:spcBef>
              <a:spcAft>
                <a:spcPct val="0"/>
              </a:spcAft>
              <a:buChar char="»"/>
              <a:defRPr sz="1800">
                <a:solidFill>
                  <a:schemeClr val="tx1"/>
                </a:solidFill>
                <a:latin typeface="Arial" charset="0"/>
              </a:defRPr>
            </a:lvl9pPr>
          </a:lstStyle>
          <a:p>
            <a:pPr marL="0" indent="0">
              <a:spcBef>
                <a:spcPts val="0"/>
              </a:spcBef>
              <a:buNone/>
            </a:pPr>
            <a:r>
              <a:rPr lang="en-US" altLang="en-US" sz="2000" b="0" dirty="0">
                <a:solidFill>
                  <a:schemeClr val="tx2"/>
                </a:solidFill>
                <a:latin typeface="Consolas" panose="020B0609020204030204" pitchFamily="49" charset="0"/>
                <a:cs typeface="Consolas" panose="020B0609020204030204" pitchFamily="49" charset="0"/>
              </a:rPr>
              <a:t>name2.plate = "UCSD ECE";</a:t>
            </a:r>
            <a:endParaRPr lang="en-US" altLang="en-US" sz="2000" b="0" i="1" dirty="0">
              <a:solidFill>
                <a:srgbClr val="2C895B"/>
              </a:solidFill>
              <a:latin typeface="Consolas" panose="020B0609020204030204" pitchFamily="49" charset="0"/>
              <a:cs typeface="Consolas" panose="020B0609020204030204" pitchFamily="49" charset="0"/>
            </a:endParaRPr>
          </a:p>
        </p:txBody>
      </p:sp>
      <p:sp>
        <p:nvSpPr>
          <p:cNvPr id="26" name="TextBox 25">
            <a:extLst>
              <a:ext uri="{FF2B5EF4-FFF2-40B4-BE49-F238E27FC236}">
                <a16:creationId xmlns:a16="http://schemas.microsoft.com/office/drawing/2014/main" id="{B6A22F94-0811-BDC0-8C3B-2903E6D46966}"/>
              </a:ext>
            </a:extLst>
          </p:cNvPr>
          <p:cNvSpPr txBox="1"/>
          <p:nvPr/>
        </p:nvSpPr>
        <p:spPr>
          <a:xfrm>
            <a:off x="6161704" y="3809323"/>
            <a:ext cx="1547247"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"UCSD ECE"</a:t>
            </a:r>
          </a:p>
        </p:txBody>
      </p:sp>
      <p:grpSp>
        <p:nvGrpSpPr>
          <p:cNvPr id="27" name="Group 26">
            <a:extLst>
              <a:ext uri="{FF2B5EF4-FFF2-40B4-BE49-F238E27FC236}">
                <a16:creationId xmlns:a16="http://schemas.microsoft.com/office/drawing/2014/main" id="{92124D63-52FB-0F99-AF63-D8AAFC38BCB4}"/>
              </a:ext>
            </a:extLst>
          </p:cNvPr>
          <p:cNvGrpSpPr/>
          <p:nvPr/>
        </p:nvGrpSpPr>
        <p:grpSpPr>
          <a:xfrm>
            <a:off x="6748643" y="1621101"/>
            <a:ext cx="2513785" cy="646331"/>
            <a:chOff x="387647" y="2785341"/>
            <a:chExt cx="2513785" cy="646331"/>
          </a:xfrm>
        </p:grpSpPr>
        <p:sp>
          <p:nvSpPr>
            <p:cNvPr id="28" name="TextBox 27">
              <a:extLst>
                <a:ext uri="{FF2B5EF4-FFF2-40B4-BE49-F238E27FC236}">
                  <a16:creationId xmlns:a16="http://schemas.microsoft.com/office/drawing/2014/main" id="{120AC2FF-2937-F943-6A33-9BA34D7F6B40}"/>
                </a:ext>
              </a:extLst>
            </p:cNvPr>
            <p:cNvSpPr txBox="1"/>
            <p:nvPr/>
          </p:nvSpPr>
          <p:spPr>
            <a:xfrm>
              <a:off x="976652" y="2785341"/>
              <a:ext cx="1924780" cy="646331"/>
            </a:xfrm>
            <a:prstGeom prst="rect">
              <a:avLst/>
            </a:prstGeom>
            <a:solidFill>
              <a:schemeClr val="bg1">
                <a:lumMod val="95000"/>
              </a:schemeClr>
            </a:solidFill>
            <a:ln w="31750">
              <a:solidFill>
                <a:srgbClr val="FF0000"/>
              </a:solidFill>
            </a:ln>
          </p:spPr>
          <p:txBody>
            <a:bodyPr wrap="square" rtlCol="0">
              <a:spAutoFit/>
            </a:bodyPr>
            <a:lstStyle/>
            <a:p>
              <a:r>
                <a:rPr lang="en-US" sz="1800" b="0" dirty="0">
                  <a:solidFill>
                    <a:srgbClr val="FF0000"/>
                  </a:solidFill>
                  <a:latin typeface="Calibri" pitchFamily="34" charset="0"/>
                </a:rPr>
                <a:t>immutable strings</a:t>
              </a:r>
            </a:p>
            <a:p>
              <a:r>
                <a:rPr lang="en-US" dirty="0">
                  <a:solidFill>
                    <a:srgbClr val="FF0000"/>
                  </a:solidFill>
                  <a:latin typeface="Calibri" pitchFamily="34" charset="0"/>
                </a:rPr>
                <a:t>(read only data)</a:t>
              </a:r>
              <a:endParaRPr lang="en-US" sz="1800" b="0" dirty="0">
                <a:solidFill>
                  <a:srgbClr val="FF0000"/>
                </a:solidFill>
                <a:latin typeface="Calibri" pitchFamily="34" charset="0"/>
              </a:endParaRPr>
            </a:p>
          </p:txBody>
        </p:sp>
        <p:cxnSp>
          <p:nvCxnSpPr>
            <p:cNvPr id="52" name="Straight Arrow Connector 51">
              <a:extLst>
                <a:ext uri="{FF2B5EF4-FFF2-40B4-BE49-F238E27FC236}">
                  <a16:creationId xmlns:a16="http://schemas.microsoft.com/office/drawing/2014/main" id="{23E81291-835F-72AC-9A72-3FC0730F3A0F}"/>
                </a:ext>
              </a:extLst>
            </p:cNvPr>
            <p:cNvCxnSpPr>
              <a:cxnSpLocks/>
            </p:cNvCxnSpPr>
            <p:nvPr/>
          </p:nvCxnSpPr>
          <p:spPr>
            <a:xfrm flipH="1">
              <a:off x="387647" y="2964399"/>
              <a:ext cx="585215"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000F58E6-B9F8-1F59-8AA8-9D9C977ACD47}"/>
              </a:ext>
            </a:extLst>
          </p:cNvPr>
          <p:cNvSpPr txBox="1"/>
          <p:nvPr/>
        </p:nvSpPr>
        <p:spPr>
          <a:xfrm>
            <a:off x="7366166" y="5521178"/>
            <a:ext cx="4503156" cy="923330"/>
          </a:xfrm>
          <a:prstGeom prst="rect">
            <a:avLst/>
          </a:prstGeom>
          <a:solidFill>
            <a:schemeClr val="bg1"/>
          </a:solidFill>
          <a:ln w="31750">
            <a:solidFill>
              <a:srgbClr val="FF0000"/>
            </a:solidFill>
          </a:ln>
        </p:spPr>
        <p:txBody>
          <a:bodyPr wrap="none" rtlCol="0">
            <a:spAutoFit/>
          </a:bodyPr>
          <a:lstStyle/>
          <a:p>
            <a:pPr algn="ctr"/>
            <a:r>
              <a:rPr lang="en-US" dirty="0">
                <a:solidFill>
                  <a:srgbClr val="FF0000"/>
                </a:solidFill>
              </a:rPr>
              <a:t>Warning</a:t>
            </a:r>
          </a:p>
          <a:p>
            <a:r>
              <a:rPr lang="en-US" dirty="0">
                <a:solidFill>
                  <a:srgbClr val="FF0000"/>
                </a:solidFill>
              </a:rPr>
              <a:t>Be </a:t>
            </a:r>
            <a:r>
              <a:rPr lang="en-US" b="1" dirty="0">
                <a:solidFill>
                  <a:srgbClr val="FF0000"/>
                </a:solidFill>
              </a:rPr>
              <a:t>very careful </a:t>
            </a:r>
            <a:r>
              <a:rPr lang="en-US" dirty="0">
                <a:solidFill>
                  <a:srgbClr val="FF0000"/>
                </a:solidFill>
              </a:rPr>
              <a:t>with "shallow copies" in C</a:t>
            </a:r>
          </a:p>
          <a:p>
            <a:r>
              <a:rPr lang="en-US" dirty="0">
                <a:solidFill>
                  <a:srgbClr val="FF0000"/>
                </a:solidFill>
              </a:rPr>
              <a:t>when pointers are involved</a:t>
            </a:r>
          </a:p>
        </p:txBody>
      </p:sp>
    </p:spTree>
    <p:extLst>
      <p:ext uri="{BB962C8B-B14F-4D97-AF65-F5344CB8AC3E}">
        <p14:creationId xmlns:p14="http://schemas.microsoft.com/office/powerpoint/2010/main" val="198734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 grpId="0" animBg="1"/>
      <p:bldP spid="6" grpId="0" animBg="1"/>
      <p:bldP spid="7" grpId="0"/>
      <p:bldP spid="51" grpId="0" animBg="1"/>
      <p:bldP spid="73" grpId="0" animBg="1"/>
      <p:bldP spid="74" grpId="0" animBg="1"/>
      <p:bldP spid="14" grpId="0"/>
      <p:bldP spid="25" grpId="0" animBg="1"/>
      <p:bldP spid="26" grpId="0" animBg="1"/>
      <p:bldP spid="6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E4C5F-E0CF-4DCF-5522-5D56F6B56596}"/>
              </a:ext>
            </a:extLst>
          </p:cNvPr>
          <p:cNvSpPr>
            <a:spLocks noGrp="1"/>
          </p:cNvSpPr>
          <p:nvPr>
            <p:ph type="title"/>
          </p:nvPr>
        </p:nvSpPr>
        <p:spPr>
          <a:xfrm>
            <a:off x="457298" y="22117"/>
            <a:ext cx="10515600" cy="549936"/>
          </a:xfrm>
        </p:spPr>
        <p:txBody>
          <a:bodyPr/>
          <a:lstStyle/>
          <a:p>
            <a:r>
              <a:rPr lang="en-US" dirty="0"/>
              <a:t>Struct: Copy and Member Pointers --- "Deep Copy"</a:t>
            </a:r>
          </a:p>
        </p:txBody>
      </p:sp>
      <p:sp>
        <p:nvSpPr>
          <p:cNvPr id="3" name="Content Placeholder 2">
            <a:extLst>
              <a:ext uri="{FF2B5EF4-FFF2-40B4-BE49-F238E27FC236}">
                <a16:creationId xmlns:a16="http://schemas.microsoft.com/office/drawing/2014/main" id="{B6122B55-89D6-EB9B-AD58-E3928371058C}"/>
              </a:ext>
            </a:extLst>
          </p:cNvPr>
          <p:cNvSpPr>
            <a:spLocks noGrp="1"/>
          </p:cNvSpPr>
          <p:nvPr>
            <p:ph sz="quarter" idx="17"/>
          </p:nvPr>
        </p:nvSpPr>
        <p:spPr>
          <a:xfrm>
            <a:off x="166396" y="2723624"/>
            <a:ext cx="11859207" cy="3805408"/>
          </a:xfrm>
          <a:solidFill>
            <a:schemeClr val="accent4">
              <a:lumMod val="20000"/>
              <a:lumOff val="80000"/>
            </a:schemeClr>
          </a:solidFill>
          <a:ln>
            <a:solidFill>
              <a:srgbClr val="0070C0"/>
            </a:solidFill>
          </a:ln>
        </p:spPr>
        <p:txBody>
          <a:bodyPr/>
          <a:lstStyle/>
          <a:p>
            <a:r>
              <a:rPr lang="en-US" sz="2200" dirty="0"/>
              <a:t>Use </a:t>
            </a:r>
            <a:r>
              <a:rPr lang="en-US" sz="2200" dirty="0" err="1"/>
              <a:t>strdup</a:t>
            </a:r>
            <a:r>
              <a:rPr lang="en-US" sz="2200" dirty="0"/>
              <a:t>() to copy the strings</a:t>
            </a:r>
            <a:endParaRPr lang="en-US" sz="2200" i="1" dirty="0"/>
          </a:p>
          <a:p>
            <a:pPr marL="0" indent="0">
              <a:buNone/>
            </a:pPr>
            <a:endParaRPr lang="en-US" sz="1200" dirty="0"/>
          </a:p>
          <a:p>
            <a:pPr marL="0" indent="0">
              <a:buNone/>
            </a:pPr>
            <a:endParaRPr lang="en-US" sz="1400" dirty="0"/>
          </a:p>
        </p:txBody>
      </p:sp>
      <p:sp>
        <p:nvSpPr>
          <p:cNvPr id="6" name="TextBox 5">
            <a:extLst>
              <a:ext uri="{FF2B5EF4-FFF2-40B4-BE49-F238E27FC236}">
                <a16:creationId xmlns:a16="http://schemas.microsoft.com/office/drawing/2014/main" id="{5D6196E2-6351-B31C-6253-84FC66F9E325}"/>
              </a:ext>
            </a:extLst>
          </p:cNvPr>
          <p:cNvSpPr txBox="1"/>
          <p:nvPr/>
        </p:nvSpPr>
        <p:spPr>
          <a:xfrm>
            <a:off x="1001933" y="956909"/>
            <a:ext cx="2611430" cy="1323439"/>
          </a:xfrm>
          <a:prstGeom prst="rect">
            <a:avLst/>
          </a:prstGeom>
          <a:solidFill>
            <a:schemeClr val="bg1">
              <a:lumMod val="95000"/>
            </a:schemeClr>
          </a:solidFill>
          <a:ln w="12700">
            <a:solidFill>
              <a:schemeClr val="tx1"/>
            </a:solidFill>
          </a:ln>
        </p:spPr>
        <p:txBody>
          <a:bodyPr wrap="square" rtlCol="0">
            <a:spAutoFit/>
          </a:bodyPr>
          <a:lstStyle/>
          <a:p>
            <a:pPr eaLnBrk="0" fontAlgn="base" hangingPunct="0">
              <a:spcBef>
                <a:spcPct val="0"/>
              </a:spcBef>
              <a:spcAft>
                <a:spcPct val="0"/>
              </a:spcAft>
            </a:pPr>
            <a:r>
              <a:rPr lang="en-US" sz="2000" dirty="0">
                <a:solidFill>
                  <a:srgbClr val="0066FF"/>
                </a:solidFill>
                <a:latin typeface="Consolas" panose="020B0609020204030204" pitchFamily="49" charset="0"/>
                <a:cs typeface="Consolas" panose="020B0609020204030204" pitchFamily="49" charset="0"/>
              </a:rPr>
              <a:t>struct vehicle</a:t>
            </a:r>
            <a:r>
              <a:rPr lang="en-US" sz="2000" dirty="0">
                <a:latin typeface="Consolas" panose="020B0609020204030204" pitchFamily="49" charset="0"/>
                <a:cs typeface="Consolas" panose="020B0609020204030204" pitchFamily="49" charset="0"/>
              </a:rPr>
              <a:t> {</a:t>
            </a:r>
          </a:p>
          <a:p>
            <a:pPr eaLnBrk="0" fontAlgn="base" hangingPunct="0">
              <a:spcBef>
                <a:spcPct val="0"/>
              </a:spcBef>
              <a:spcAft>
                <a:spcPct val="0"/>
              </a:spcAft>
            </a:pPr>
            <a:r>
              <a:rPr lang="en-US" sz="2000" dirty="0">
                <a:solidFill>
                  <a:srgbClr val="0066FF"/>
                </a:solidFill>
                <a:latin typeface="Consolas" panose="020B0609020204030204" pitchFamily="49" charset="0"/>
                <a:cs typeface="Consolas" panose="020B0609020204030204" pitchFamily="49" charset="0"/>
              </a:rPr>
              <a:t>  char</a:t>
            </a:r>
            <a:r>
              <a:rPr lang="en-US" sz="2000" dirty="0">
                <a:latin typeface="Consolas" panose="020B0609020204030204" pitchFamily="49" charset="0"/>
                <a:cs typeface="Consolas" panose="020B0609020204030204" pitchFamily="49" charset="0"/>
              </a:rPr>
              <a:t> *state;</a:t>
            </a:r>
          </a:p>
          <a:p>
            <a:pPr eaLnBrk="0" fontAlgn="base" hangingPunct="0">
              <a:spcBef>
                <a:spcPct val="0"/>
              </a:spcBef>
              <a:spcAft>
                <a:spcPct val="0"/>
              </a:spcAft>
            </a:pPr>
            <a:r>
              <a:rPr lang="en-US" sz="2000" dirty="0">
                <a:solidFill>
                  <a:srgbClr val="0066FF"/>
                </a:solidFill>
                <a:latin typeface="Consolas" panose="020B0609020204030204" pitchFamily="49" charset="0"/>
                <a:cs typeface="Consolas" panose="020B0609020204030204" pitchFamily="49" charset="0"/>
              </a:rPr>
              <a:t>  char</a:t>
            </a:r>
            <a:r>
              <a:rPr lang="en-US" sz="2000" dirty="0">
                <a:latin typeface="Consolas" panose="020B0609020204030204" pitchFamily="49" charset="0"/>
                <a:cs typeface="Consolas" panose="020B0609020204030204" pitchFamily="49" charset="0"/>
              </a:rPr>
              <a:t> *plate;</a:t>
            </a:r>
          </a:p>
          <a:p>
            <a:pPr eaLnBrk="0" fontAlgn="base" hangingPunct="0">
              <a:spcBef>
                <a:spcPct val="0"/>
              </a:spcBef>
              <a:spcAft>
                <a:spcPct val="0"/>
              </a:spcAft>
            </a:pPr>
            <a:r>
              <a:rPr lang="en-US" sz="2000" dirty="0">
                <a:latin typeface="Consolas" panose="020B0609020204030204" pitchFamily="49" charset="0"/>
                <a:ea typeface="CMU Bright" panose="02000603000000000000" pitchFamily="2" charset="0"/>
                <a:cs typeface="Consolas" panose="020B0609020204030204" pitchFamily="49" charset="0"/>
              </a:rPr>
              <a:t>}</a:t>
            </a:r>
            <a:r>
              <a:rPr lang="en-US" sz="2000" dirty="0">
                <a:solidFill>
                  <a:srgbClr val="FF0000"/>
                </a:solidFill>
                <a:latin typeface="Consolas" panose="020B0609020204030204" pitchFamily="49" charset="0"/>
                <a:ea typeface="CMU Bright" panose="02000603000000000000" pitchFamily="2" charset="0"/>
                <a:cs typeface="Consolas" panose="020B0609020204030204" pitchFamily="49" charset="0"/>
              </a:rPr>
              <a:t>;</a:t>
            </a:r>
          </a:p>
        </p:txBody>
      </p:sp>
      <p:sp>
        <p:nvSpPr>
          <p:cNvPr id="7" name="TextBox 6">
            <a:extLst>
              <a:ext uri="{FF2B5EF4-FFF2-40B4-BE49-F238E27FC236}">
                <a16:creationId xmlns:a16="http://schemas.microsoft.com/office/drawing/2014/main" id="{C8FF1D11-015A-4B08-E312-602353BFFC7E}"/>
              </a:ext>
            </a:extLst>
          </p:cNvPr>
          <p:cNvSpPr txBox="1"/>
          <p:nvPr/>
        </p:nvSpPr>
        <p:spPr>
          <a:xfrm>
            <a:off x="11886448" y="6562165"/>
            <a:ext cx="300082" cy="369332"/>
          </a:xfrm>
          <a:prstGeom prst="rect">
            <a:avLst/>
          </a:prstGeom>
          <a:noFill/>
        </p:spPr>
        <p:txBody>
          <a:bodyPr wrap="none" rtlCol="0">
            <a:spAutoFit/>
          </a:bodyPr>
          <a:lstStyle/>
          <a:p>
            <a:r>
              <a:rPr lang="en-US" dirty="0">
                <a:solidFill>
                  <a:srgbClr val="FF0000"/>
                </a:solidFill>
              </a:rPr>
              <a:t>x</a:t>
            </a:r>
          </a:p>
        </p:txBody>
      </p:sp>
      <p:grpSp>
        <p:nvGrpSpPr>
          <p:cNvPr id="8" name="Group 7">
            <a:extLst>
              <a:ext uri="{FF2B5EF4-FFF2-40B4-BE49-F238E27FC236}">
                <a16:creationId xmlns:a16="http://schemas.microsoft.com/office/drawing/2014/main" id="{BCB89926-6768-76E0-19A1-5C2AE3750FAB}"/>
              </a:ext>
            </a:extLst>
          </p:cNvPr>
          <p:cNvGrpSpPr/>
          <p:nvPr/>
        </p:nvGrpSpPr>
        <p:grpSpPr>
          <a:xfrm>
            <a:off x="2835027" y="3785273"/>
            <a:ext cx="4180969" cy="2383444"/>
            <a:chOff x="7256986" y="4010910"/>
            <a:chExt cx="4180969" cy="2383444"/>
          </a:xfrm>
        </p:grpSpPr>
        <p:grpSp>
          <p:nvGrpSpPr>
            <p:cNvPr id="9" name="Group 8">
              <a:extLst>
                <a:ext uri="{FF2B5EF4-FFF2-40B4-BE49-F238E27FC236}">
                  <a16:creationId xmlns:a16="http://schemas.microsoft.com/office/drawing/2014/main" id="{F658EF4B-DC4C-670E-9C7B-3137A25103E0}"/>
                </a:ext>
              </a:extLst>
            </p:cNvPr>
            <p:cNvGrpSpPr/>
            <p:nvPr/>
          </p:nvGrpSpPr>
          <p:grpSpPr>
            <a:xfrm>
              <a:off x="8002570" y="4010910"/>
              <a:ext cx="3435385" cy="2383444"/>
              <a:chOff x="7583470" y="4026150"/>
              <a:chExt cx="3435385" cy="2383444"/>
            </a:xfrm>
          </p:grpSpPr>
          <p:grpSp>
            <p:nvGrpSpPr>
              <p:cNvPr id="11" name="Group 10">
                <a:extLst>
                  <a:ext uri="{FF2B5EF4-FFF2-40B4-BE49-F238E27FC236}">
                    <a16:creationId xmlns:a16="http://schemas.microsoft.com/office/drawing/2014/main" id="{8454B45A-BE34-D6EF-D315-AB14CB4A0517}"/>
                  </a:ext>
                </a:extLst>
              </p:cNvPr>
              <p:cNvGrpSpPr/>
              <p:nvPr/>
            </p:nvGrpSpPr>
            <p:grpSpPr>
              <a:xfrm>
                <a:off x="7583470" y="5284338"/>
                <a:ext cx="1645920" cy="369332"/>
                <a:chOff x="1828800" y="4572000"/>
                <a:chExt cx="1645920" cy="369332"/>
              </a:xfrm>
            </p:grpSpPr>
            <p:sp>
              <p:nvSpPr>
                <p:cNvPr id="31" name="TextBox 30">
                  <a:extLst>
                    <a:ext uri="{FF2B5EF4-FFF2-40B4-BE49-F238E27FC236}">
                      <a16:creationId xmlns:a16="http://schemas.microsoft.com/office/drawing/2014/main" id="{1D464B37-BCEB-D950-51CC-98BFDD64EC26}"/>
                    </a:ext>
                  </a:extLst>
                </p:cNvPr>
                <p:cNvSpPr txBox="1"/>
                <p:nvPr/>
              </p:nvSpPr>
              <p:spPr>
                <a:xfrm>
                  <a:off x="1828800" y="4572000"/>
                  <a:ext cx="731520"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state</a:t>
                  </a:r>
                </a:p>
              </p:txBody>
            </p:sp>
            <p:sp>
              <p:nvSpPr>
                <p:cNvPr id="32" name="TextBox 31">
                  <a:extLst>
                    <a:ext uri="{FF2B5EF4-FFF2-40B4-BE49-F238E27FC236}">
                      <a16:creationId xmlns:a16="http://schemas.microsoft.com/office/drawing/2014/main" id="{2275769E-885D-9B7C-3422-90CCC50696CA}"/>
                    </a:ext>
                  </a:extLst>
                </p:cNvPr>
                <p:cNvSpPr txBox="1"/>
                <p:nvPr/>
              </p:nvSpPr>
              <p:spPr>
                <a:xfrm>
                  <a:off x="2560320" y="4572000"/>
                  <a:ext cx="914400" cy="369332"/>
                </a:xfrm>
                <a:prstGeom prst="rect">
                  <a:avLst/>
                </a:prstGeom>
                <a:solidFill>
                  <a:srgbClr val="D6D6F5"/>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grpSp>
          <p:grpSp>
            <p:nvGrpSpPr>
              <p:cNvPr id="15" name="Group 14">
                <a:extLst>
                  <a:ext uri="{FF2B5EF4-FFF2-40B4-BE49-F238E27FC236}">
                    <a16:creationId xmlns:a16="http://schemas.microsoft.com/office/drawing/2014/main" id="{1A4D650F-CF6C-6144-9AA6-8C36A0D346D3}"/>
                  </a:ext>
                </a:extLst>
              </p:cNvPr>
              <p:cNvGrpSpPr/>
              <p:nvPr/>
            </p:nvGrpSpPr>
            <p:grpSpPr>
              <a:xfrm>
                <a:off x="7587260" y="4918002"/>
                <a:ext cx="1645920" cy="369332"/>
                <a:chOff x="1828800" y="4572000"/>
                <a:chExt cx="1645920" cy="369332"/>
              </a:xfrm>
            </p:grpSpPr>
            <p:sp>
              <p:nvSpPr>
                <p:cNvPr id="29" name="TextBox 28">
                  <a:extLst>
                    <a:ext uri="{FF2B5EF4-FFF2-40B4-BE49-F238E27FC236}">
                      <a16:creationId xmlns:a16="http://schemas.microsoft.com/office/drawing/2014/main" id="{910A73F3-345E-03C1-94FE-9BA2AB163FD0}"/>
                    </a:ext>
                  </a:extLst>
                </p:cNvPr>
                <p:cNvSpPr txBox="1"/>
                <p:nvPr/>
              </p:nvSpPr>
              <p:spPr>
                <a:xfrm>
                  <a:off x="1828800" y="4572000"/>
                  <a:ext cx="733698"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plate</a:t>
                  </a:r>
                </a:p>
              </p:txBody>
            </p:sp>
            <p:sp>
              <p:nvSpPr>
                <p:cNvPr id="30" name="TextBox 29">
                  <a:extLst>
                    <a:ext uri="{FF2B5EF4-FFF2-40B4-BE49-F238E27FC236}">
                      <a16:creationId xmlns:a16="http://schemas.microsoft.com/office/drawing/2014/main" id="{B6A61008-80FE-924F-C903-3CF87191D1CB}"/>
                    </a:ext>
                  </a:extLst>
                </p:cNvPr>
                <p:cNvSpPr txBox="1"/>
                <p:nvPr/>
              </p:nvSpPr>
              <p:spPr>
                <a:xfrm>
                  <a:off x="2560320" y="4572000"/>
                  <a:ext cx="914400" cy="369332"/>
                </a:xfrm>
                <a:prstGeom prst="rect">
                  <a:avLst/>
                </a:prstGeom>
                <a:solidFill>
                  <a:srgbClr val="D6D6F5"/>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grpSp>
          <p:cxnSp>
            <p:nvCxnSpPr>
              <p:cNvPr id="19" name="Straight Arrow Connector 18">
                <a:extLst>
                  <a:ext uri="{FF2B5EF4-FFF2-40B4-BE49-F238E27FC236}">
                    <a16:creationId xmlns:a16="http://schemas.microsoft.com/office/drawing/2014/main" id="{9C652B1A-7192-B63C-44AE-8C655B90057C}"/>
                  </a:ext>
                </a:extLst>
              </p:cNvPr>
              <p:cNvCxnSpPr>
                <a:cxnSpLocks/>
                <a:endCxn id="20" idx="1"/>
              </p:cNvCxnSpPr>
              <p:nvPr/>
            </p:nvCxnSpPr>
            <p:spPr bwMode="auto">
              <a:xfrm flipV="1">
                <a:off x="8810638" y="4210816"/>
                <a:ext cx="660970" cy="810671"/>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sp>
            <p:nvSpPr>
              <p:cNvPr id="20" name="TextBox 19">
                <a:extLst>
                  <a:ext uri="{FF2B5EF4-FFF2-40B4-BE49-F238E27FC236}">
                    <a16:creationId xmlns:a16="http://schemas.microsoft.com/office/drawing/2014/main" id="{0534C4CA-6954-6AC8-53E1-636F43055346}"/>
                  </a:ext>
                </a:extLst>
              </p:cNvPr>
              <p:cNvSpPr txBox="1"/>
              <p:nvPr/>
            </p:nvSpPr>
            <p:spPr>
              <a:xfrm>
                <a:off x="9471608" y="4026150"/>
                <a:ext cx="1547247"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"UCSD CSE"</a:t>
                </a:r>
              </a:p>
            </p:txBody>
          </p:sp>
          <p:cxnSp>
            <p:nvCxnSpPr>
              <p:cNvPr id="23" name="Straight Arrow Connector 22">
                <a:extLst>
                  <a:ext uri="{FF2B5EF4-FFF2-40B4-BE49-F238E27FC236}">
                    <a16:creationId xmlns:a16="http://schemas.microsoft.com/office/drawing/2014/main" id="{D850B80D-AD9B-2E6F-23C0-7F70426BDE0E}"/>
                  </a:ext>
                </a:extLst>
              </p:cNvPr>
              <p:cNvCxnSpPr>
                <a:cxnSpLocks/>
              </p:cNvCxnSpPr>
              <p:nvPr/>
            </p:nvCxnSpPr>
            <p:spPr bwMode="auto">
              <a:xfrm>
                <a:off x="8843412" y="5471866"/>
                <a:ext cx="547138" cy="753062"/>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sp>
            <p:nvSpPr>
              <p:cNvPr id="24" name="TextBox 23">
                <a:extLst>
                  <a:ext uri="{FF2B5EF4-FFF2-40B4-BE49-F238E27FC236}">
                    <a16:creationId xmlns:a16="http://schemas.microsoft.com/office/drawing/2014/main" id="{950B518F-2528-7A2F-5B06-947A7FC5457E}"/>
                  </a:ext>
                </a:extLst>
              </p:cNvPr>
              <p:cNvSpPr txBox="1"/>
              <p:nvPr/>
            </p:nvSpPr>
            <p:spPr>
              <a:xfrm>
                <a:off x="9439606" y="6040262"/>
                <a:ext cx="733698"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"CA"</a:t>
                </a:r>
              </a:p>
            </p:txBody>
          </p:sp>
        </p:grpSp>
        <p:sp>
          <p:nvSpPr>
            <p:cNvPr id="10" name="TextBox 9">
              <a:extLst>
                <a:ext uri="{FF2B5EF4-FFF2-40B4-BE49-F238E27FC236}">
                  <a16:creationId xmlns:a16="http://schemas.microsoft.com/office/drawing/2014/main" id="{1825B930-8AAD-0BB8-E392-C4C3F44DE7FD}"/>
                </a:ext>
              </a:extLst>
            </p:cNvPr>
            <p:cNvSpPr txBox="1"/>
            <p:nvPr/>
          </p:nvSpPr>
          <p:spPr>
            <a:xfrm>
              <a:off x="7256986" y="5080227"/>
              <a:ext cx="761747" cy="369332"/>
            </a:xfrm>
            <a:prstGeom prst="rect">
              <a:avLst/>
            </a:prstGeom>
            <a:noFill/>
          </p:spPr>
          <p:txBody>
            <a:bodyPr wrap="none" rtlCol="0">
              <a:spAutoFit/>
            </a:bodyPr>
            <a:lstStyle/>
            <a:p>
              <a:r>
                <a:rPr lang="en-US" dirty="0"/>
                <a:t>name</a:t>
              </a:r>
            </a:p>
          </p:txBody>
        </p:sp>
      </p:grpSp>
      <p:grpSp>
        <p:nvGrpSpPr>
          <p:cNvPr id="46" name="Group 45">
            <a:extLst>
              <a:ext uri="{FF2B5EF4-FFF2-40B4-BE49-F238E27FC236}">
                <a16:creationId xmlns:a16="http://schemas.microsoft.com/office/drawing/2014/main" id="{3BDFF7FA-D1A0-9FB8-E24A-A5ABA72B877C}"/>
              </a:ext>
            </a:extLst>
          </p:cNvPr>
          <p:cNvGrpSpPr/>
          <p:nvPr/>
        </p:nvGrpSpPr>
        <p:grpSpPr>
          <a:xfrm>
            <a:off x="166396" y="4671422"/>
            <a:ext cx="2493032" cy="735668"/>
            <a:chOff x="7159248" y="4902762"/>
            <a:chExt cx="2493032" cy="735668"/>
          </a:xfrm>
        </p:grpSpPr>
        <p:grpSp>
          <p:nvGrpSpPr>
            <p:cNvPr id="47" name="Group 46">
              <a:extLst>
                <a:ext uri="{FF2B5EF4-FFF2-40B4-BE49-F238E27FC236}">
                  <a16:creationId xmlns:a16="http://schemas.microsoft.com/office/drawing/2014/main" id="{C103A4D5-7487-1CD0-BD6D-CC1B0AAC35C5}"/>
                </a:ext>
              </a:extLst>
            </p:cNvPr>
            <p:cNvGrpSpPr/>
            <p:nvPr/>
          </p:nvGrpSpPr>
          <p:grpSpPr>
            <a:xfrm>
              <a:off x="8002570" y="4902762"/>
              <a:ext cx="1649710" cy="735668"/>
              <a:chOff x="7583470" y="4918002"/>
              <a:chExt cx="1649710" cy="735668"/>
            </a:xfrm>
          </p:grpSpPr>
          <p:grpSp>
            <p:nvGrpSpPr>
              <p:cNvPr id="49" name="Group 48">
                <a:extLst>
                  <a:ext uri="{FF2B5EF4-FFF2-40B4-BE49-F238E27FC236}">
                    <a16:creationId xmlns:a16="http://schemas.microsoft.com/office/drawing/2014/main" id="{EACCCAC7-0549-A0EF-20CD-22624510CBF5}"/>
                  </a:ext>
                </a:extLst>
              </p:cNvPr>
              <p:cNvGrpSpPr/>
              <p:nvPr/>
            </p:nvGrpSpPr>
            <p:grpSpPr>
              <a:xfrm>
                <a:off x="7583470" y="5284338"/>
                <a:ext cx="1645920" cy="369332"/>
                <a:chOff x="1828800" y="4572000"/>
                <a:chExt cx="1645920" cy="369332"/>
              </a:xfrm>
            </p:grpSpPr>
            <p:sp>
              <p:nvSpPr>
                <p:cNvPr id="57" name="TextBox 56">
                  <a:extLst>
                    <a:ext uri="{FF2B5EF4-FFF2-40B4-BE49-F238E27FC236}">
                      <a16:creationId xmlns:a16="http://schemas.microsoft.com/office/drawing/2014/main" id="{8A38E64B-011F-EF3F-2223-CB9B09330100}"/>
                    </a:ext>
                  </a:extLst>
                </p:cNvPr>
                <p:cNvSpPr txBox="1"/>
                <p:nvPr/>
              </p:nvSpPr>
              <p:spPr>
                <a:xfrm>
                  <a:off x="1828800" y="4572000"/>
                  <a:ext cx="731520"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state</a:t>
                  </a:r>
                </a:p>
              </p:txBody>
            </p:sp>
            <p:sp>
              <p:nvSpPr>
                <p:cNvPr id="58" name="TextBox 57">
                  <a:extLst>
                    <a:ext uri="{FF2B5EF4-FFF2-40B4-BE49-F238E27FC236}">
                      <a16:creationId xmlns:a16="http://schemas.microsoft.com/office/drawing/2014/main" id="{A979463C-5FAF-CF8B-9B43-203DE5668030}"/>
                    </a:ext>
                  </a:extLst>
                </p:cNvPr>
                <p:cNvSpPr txBox="1"/>
                <p:nvPr/>
              </p:nvSpPr>
              <p:spPr>
                <a:xfrm>
                  <a:off x="2560320" y="4572000"/>
                  <a:ext cx="914400" cy="369332"/>
                </a:xfrm>
                <a:prstGeom prst="rect">
                  <a:avLst/>
                </a:prstGeom>
                <a:solidFill>
                  <a:srgbClr val="D6D6F5"/>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grpSp>
          <p:grpSp>
            <p:nvGrpSpPr>
              <p:cNvPr id="50" name="Group 49">
                <a:extLst>
                  <a:ext uri="{FF2B5EF4-FFF2-40B4-BE49-F238E27FC236}">
                    <a16:creationId xmlns:a16="http://schemas.microsoft.com/office/drawing/2014/main" id="{C4FA198A-D32A-23A0-8232-62B0A16E4972}"/>
                  </a:ext>
                </a:extLst>
              </p:cNvPr>
              <p:cNvGrpSpPr/>
              <p:nvPr/>
            </p:nvGrpSpPr>
            <p:grpSpPr>
              <a:xfrm>
                <a:off x="7587260" y="4918002"/>
                <a:ext cx="1645920" cy="369332"/>
                <a:chOff x="1828800" y="4572000"/>
                <a:chExt cx="1645920" cy="369332"/>
              </a:xfrm>
            </p:grpSpPr>
            <p:sp>
              <p:nvSpPr>
                <p:cNvPr id="55" name="TextBox 54">
                  <a:extLst>
                    <a:ext uri="{FF2B5EF4-FFF2-40B4-BE49-F238E27FC236}">
                      <a16:creationId xmlns:a16="http://schemas.microsoft.com/office/drawing/2014/main" id="{770DA0DC-7F86-602C-5498-EB5211D6FD71}"/>
                    </a:ext>
                  </a:extLst>
                </p:cNvPr>
                <p:cNvSpPr txBox="1"/>
                <p:nvPr/>
              </p:nvSpPr>
              <p:spPr>
                <a:xfrm>
                  <a:off x="1828800" y="4572000"/>
                  <a:ext cx="733698"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plate</a:t>
                  </a:r>
                </a:p>
              </p:txBody>
            </p:sp>
            <p:sp>
              <p:nvSpPr>
                <p:cNvPr id="56" name="TextBox 55">
                  <a:extLst>
                    <a:ext uri="{FF2B5EF4-FFF2-40B4-BE49-F238E27FC236}">
                      <a16:creationId xmlns:a16="http://schemas.microsoft.com/office/drawing/2014/main" id="{ABD4F15E-98FC-390D-D904-78F857820A93}"/>
                    </a:ext>
                  </a:extLst>
                </p:cNvPr>
                <p:cNvSpPr txBox="1"/>
                <p:nvPr/>
              </p:nvSpPr>
              <p:spPr>
                <a:xfrm>
                  <a:off x="2560320" y="4572000"/>
                  <a:ext cx="914400" cy="369332"/>
                </a:xfrm>
                <a:prstGeom prst="rect">
                  <a:avLst/>
                </a:prstGeom>
                <a:solidFill>
                  <a:srgbClr val="D6D6F5"/>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grpSp>
        </p:grpSp>
        <p:sp>
          <p:nvSpPr>
            <p:cNvPr id="48" name="TextBox 47">
              <a:extLst>
                <a:ext uri="{FF2B5EF4-FFF2-40B4-BE49-F238E27FC236}">
                  <a16:creationId xmlns:a16="http://schemas.microsoft.com/office/drawing/2014/main" id="{A7C225C4-8FAD-ADBE-6F55-6D7D053AC158}"/>
                </a:ext>
              </a:extLst>
            </p:cNvPr>
            <p:cNvSpPr txBox="1"/>
            <p:nvPr/>
          </p:nvSpPr>
          <p:spPr>
            <a:xfrm>
              <a:off x="7159248" y="5075766"/>
              <a:ext cx="889987" cy="369332"/>
            </a:xfrm>
            <a:prstGeom prst="rect">
              <a:avLst/>
            </a:prstGeom>
            <a:noFill/>
          </p:spPr>
          <p:txBody>
            <a:bodyPr wrap="none" rtlCol="0">
              <a:spAutoFit/>
            </a:bodyPr>
            <a:lstStyle/>
            <a:p>
              <a:r>
                <a:rPr lang="en-US" dirty="0"/>
                <a:t>name2</a:t>
              </a:r>
            </a:p>
          </p:txBody>
        </p:sp>
      </p:grpSp>
      <p:sp>
        <p:nvSpPr>
          <p:cNvPr id="51" name="TextBox 50">
            <a:extLst>
              <a:ext uri="{FF2B5EF4-FFF2-40B4-BE49-F238E27FC236}">
                <a16:creationId xmlns:a16="http://schemas.microsoft.com/office/drawing/2014/main" id="{69781223-02FC-AC3C-B92B-20B4658AB63A}"/>
              </a:ext>
            </a:extLst>
          </p:cNvPr>
          <p:cNvSpPr txBox="1"/>
          <p:nvPr/>
        </p:nvSpPr>
        <p:spPr>
          <a:xfrm>
            <a:off x="4056882" y="1188898"/>
            <a:ext cx="6230540" cy="707886"/>
          </a:xfrm>
          <a:prstGeom prst="rect">
            <a:avLst/>
          </a:prstGeom>
          <a:solidFill>
            <a:schemeClr val="bg1">
              <a:lumMod val="95000"/>
            </a:schemeClr>
          </a:solidFill>
          <a:ln w="12700">
            <a:solidFill>
              <a:schemeClr val="tx1"/>
            </a:solidFill>
          </a:ln>
        </p:spPr>
        <p:txBody>
          <a:bodyPr wrap="square" rtlCol="0">
            <a:spAutoFit/>
          </a:bodyPr>
          <a:lstStyle/>
          <a:p>
            <a:pPr eaLnBrk="0" fontAlgn="base" hangingPunct="0">
              <a:spcBef>
                <a:spcPct val="0"/>
              </a:spcBef>
              <a:spcAft>
                <a:spcPct val="0"/>
              </a:spcAft>
            </a:pPr>
            <a:r>
              <a:rPr lang="en-US" sz="2000" dirty="0">
                <a:solidFill>
                  <a:srgbClr val="0066FF"/>
                </a:solidFill>
                <a:latin typeface="Consolas" panose="020B0609020204030204" pitchFamily="49" charset="0"/>
                <a:cs typeface="Consolas" panose="020B0609020204030204" pitchFamily="49" charset="0"/>
              </a:rPr>
              <a:t>struct vehicle </a:t>
            </a:r>
            <a:r>
              <a:rPr lang="en-US" sz="2000" dirty="0">
                <a:solidFill>
                  <a:schemeClr val="tx2"/>
                </a:solidFill>
                <a:latin typeface="Consolas" panose="020B0609020204030204" pitchFamily="49" charset="0"/>
                <a:cs typeface="Consolas" panose="020B0609020204030204" pitchFamily="49" charset="0"/>
              </a:rPr>
              <a:t>name  = {"CA", "UCSD CSE"};</a:t>
            </a:r>
            <a:endParaRPr lang="en-US" sz="2000" i="1" dirty="0">
              <a:solidFill>
                <a:srgbClr val="2C895B"/>
              </a:solidFill>
              <a:latin typeface="Consolas" panose="020B0609020204030204" pitchFamily="49" charset="0"/>
              <a:cs typeface="Consolas" panose="020B0609020204030204" pitchFamily="49" charset="0"/>
            </a:endParaRPr>
          </a:p>
          <a:p>
            <a:pPr eaLnBrk="0" fontAlgn="base" hangingPunct="0">
              <a:spcBef>
                <a:spcPct val="0"/>
              </a:spcBef>
              <a:spcAft>
                <a:spcPct val="0"/>
              </a:spcAft>
            </a:pPr>
            <a:r>
              <a:rPr lang="en-US" sz="2000" dirty="0">
                <a:solidFill>
                  <a:srgbClr val="0066FF"/>
                </a:solidFill>
                <a:latin typeface="Consolas" panose="020B0609020204030204" pitchFamily="49" charset="0"/>
                <a:cs typeface="Consolas" panose="020B0609020204030204" pitchFamily="49" charset="0"/>
              </a:rPr>
              <a:t>struct vehicle </a:t>
            </a:r>
            <a:r>
              <a:rPr lang="en-US" sz="2000" dirty="0">
                <a:solidFill>
                  <a:schemeClr val="tx2"/>
                </a:solidFill>
                <a:latin typeface="Consolas" panose="020B0609020204030204" pitchFamily="49" charset="0"/>
                <a:cs typeface="Consolas" panose="020B0609020204030204" pitchFamily="49" charset="0"/>
              </a:rPr>
              <a:t>name2;</a:t>
            </a:r>
          </a:p>
        </p:txBody>
      </p:sp>
      <p:cxnSp>
        <p:nvCxnSpPr>
          <p:cNvPr id="17" name="Straight Arrow Connector 16">
            <a:extLst>
              <a:ext uri="{FF2B5EF4-FFF2-40B4-BE49-F238E27FC236}">
                <a16:creationId xmlns:a16="http://schemas.microsoft.com/office/drawing/2014/main" id="{180458A0-F6A5-739C-C426-4EBA48C9D99E}"/>
              </a:ext>
            </a:extLst>
          </p:cNvPr>
          <p:cNvCxnSpPr>
            <a:cxnSpLocks/>
          </p:cNvCxnSpPr>
          <p:nvPr/>
        </p:nvCxnSpPr>
        <p:spPr bwMode="auto">
          <a:xfrm flipV="1">
            <a:off x="2245499" y="4371189"/>
            <a:ext cx="994720" cy="473487"/>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cxnSp>
        <p:nvCxnSpPr>
          <p:cNvPr id="18" name="Straight Arrow Connector 17">
            <a:extLst>
              <a:ext uri="{FF2B5EF4-FFF2-40B4-BE49-F238E27FC236}">
                <a16:creationId xmlns:a16="http://schemas.microsoft.com/office/drawing/2014/main" id="{68416F13-1C00-8D04-EE00-A28C0CC4CC93}"/>
              </a:ext>
            </a:extLst>
          </p:cNvPr>
          <p:cNvCxnSpPr>
            <a:cxnSpLocks/>
          </p:cNvCxnSpPr>
          <p:nvPr/>
        </p:nvCxnSpPr>
        <p:spPr bwMode="auto">
          <a:xfrm>
            <a:off x="2225281" y="5200392"/>
            <a:ext cx="1014938" cy="649974"/>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sp>
        <p:nvSpPr>
          <p:cNvPr id="25" name="Content Placeholder 2">
            <a:extLst>
              <a:ext uri="{FF2B5EF4-FFF2-40B4-BE49-F238E27FC236}">
                <a16:creationId xmlns:a16="http://schemas.microsoft.com/office/drawing/2014/main" id="{053301CF-81C3-F647-1F0E-C5054B3CAFD0}"/>
              </a:ext>
            </a:extLst>
          </p:cNvPr>
          <p:cNvSpPr txBox="1">
            <a:spLocks/>
          </p:cNvSpPr>
          <p:nvPr/>
        </p:nvSpPr>
        <p:spPr bwMode="auto">
          <a:xfrm>
            <a:off x="7015996" y="4375859"/>
            <a:ext cx="4943775" cy="1364542"/>
          </a:xfrm>
          <a:prstGeom prst="rect">
            <a:avLst/>
          </a:prstGeom>
          <a:solidFill>
            <a:schemeClr val="bg1">
              <a:lumMod val="95000"/>
            </a:schemeClr>
          </a:solidFill>
          <a:ln w="12700">
            <a:solidFill>
              <a:schemeClr val="tx1"/>
            </a:solidFill>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lr>
                <a:srgbClr val="4B2A85"/>
              </a:buClr>
              <a:buSzPct val="60000"/>
              <a:buFont typeface="Wingdings" panose="05000000000000000000" pitchFamily="2" charset="2"/>
              <a:buChar char="v"/>
              <a:defRPr sz="2800" b="1">
                <a:solidFill>
                  <a:schemeClr val="tx1"/>
                </a:solidFill>
                <a:latin typeface="Calibri" pitchFamily="34" charset="0"/>
                <a:ea typeface="+mn-ea"/>
                <a:cs typeface="+mn-cs"/>
              </a:defRPr>
            </a:lvl1pPr>
            <a:lvl2pPr marL="649224" indent="-285750" algn="l" rtl="0" eaLnBrk="1" fontAlgn="base" hangingPunct="1">
              <a:spcBef>
                <a:spcPct val="20000"/>
              </a:spcBef>
              <a:spcAft>
                <a:spcPct val="0"/>
              </a:spcAft>
              <a:buClr>
                <a:srgbClr val="4B2A85"/>
              </a:buClr>
              <a:buSzPct val="110000"/>
              <a:buFont typeface="Wingdings" pitchFamily="2" charset="2"/>
              <a:buChar char="§"/>
              <a:defRPr sz="2400">
                <a:solidFill>
                  <a:schemeClr val="tx1"/>
                </a:solidFill>
                <a:latin typeface="Calibri" pitchFamily="34" charset="0"/>
              </a:defRPr>
            </a:lvl2pPr>
            <a:lvl3pPr marL="914400" indent="-228600" algn="l" rtl="0" eaLnBrk="1" fontAlgn="base" hangingPunct="1">
              <a:spcBef>
                <a:spcPct val="20000"/>
              </a:spcBef>
              <a:spcAft>
                <a:spcPct val="0"/>
              </a:spcAft>
              <a:buClr>
                <a:srgbClr val="4B2A85"/>
              </a:buClr>
              <a:buSzPct val="80000"/>
              <a:buFont typeface="Arial" panose="020B0604020202020204" pitchFamily="34" charset="0"/>
              <a:buChar char="•"/>
              <a:defRPr sz="2000">
                <a:solidFill>
                  <a:schemeClr val="tx1"/>
                </a:solidFill>
                <a:latin typeface="Calibri" pitchFamily="34" charset="0"/>
              </a:defRPr>
            </a:lvl3pPr>
            <a:lvl4pPr marL="1170432" indent="-228600" algn="l" rtl="0" eaLnBrk="1" fontAlgn="base" hangingPunct="1">
              <a:spcBef>
                <a:spcPct val="20000"/>
              </a:spcBef>
              <a:spcAft>
                <a:spcPct val="0"/>
              </a:spcAft>
              <a:buClr>
                <a:srgbClr val="4B2A85"/>
              </a:buClr>
              <a:buChar char="–"/>
              <a:defRPr sz="1800">
                <a:solidFill>
                  <a:schemeClr val="tx1"/>
                </a:solidFill>
                <a:latin typeface="Calibri" pitchFamily="34" charset="0"/>
              </a:defRPr>
            </a:lvl4pPr>
            <a:lvl5pPr marL="1444752" indent="-228600" algn="l" rtl="0" eaLnBrk="1" fontAlgn="base" hangingPunct="1">
              <a:spcBef>
                <a:spcPct val="20000"/>
              </a:spcBef>
              <a:spcAft>
                <a:spcPct val="0"/>
              </a:spcAft>
              <a:buClr>
                <a:srgbClr val="4B2A85"/>
              </a:buClr>
              <a:buChar char="»"/>
              <a:defRPr sz="1800">
                <a:solidFill>
                  <a:schemeClr val="tx1"/>
                </a:solidFill>
                <a:latin typeface="Calibri" pitchFamily="34" charset="0"/>
              </a:defRPr>
            </a:lvl5pPr>
            <a:lvl6pPr marL="2514600" indent="-228600" algn="l" rtl="0" eaLnBrk="1" fontAlgn="base" hangingPunct="1">
              <a:spcBef>
                <a:spcPct val="20000"/>
              </a:spcBef>
              <a:spcAft>
                <a:spcPct val="0"/>
              </a:spcAft>
              <a:buChar char="»"/>
              <a:defRPr sz="1800">
                <a:solidFill>
                  <a:schemeClr val="tx1"/>
                </a:solidFill>
                <a:latin typeface="Arial" charset="0"/>
              </a:defRPr>
            </a:lvl6pPr>
            <a:lvl7pPr marL="2971800" indent="-228600" algn="l" rtl="0" eaLnBrk="1" fontAlgn="base" hangingPunct="1">
              <a:spcBef>
                <a:spcPct val="20000"/>
              </a:spcBef>
              <a:spcAft>
                <a:spcPct val="0"/>
              </a:spcAft>
              <a:buChar char="»"/>
              <a:defRPr sz="1800">
                <a:solidFill>
                  <a:schemeClr val="tx1"/>
                </a:solidFill>
                <a:latin typeface="Arial" charset="0"/>
              </a:defRPr>
            </a:lvl7pPr>
            <a:lvl8pPr marL="3429000" indent="-228600" algn="l" rtl="0" eaLnBrk="1" fontAlgn="base" hangingPunct="1">
              <a:spcBef>
                <a:spcPct val="20000"/>
              </a:spcBef>
              <a:spcAft>
                <a:spcPct val="0"/>
              </a:spcAft>
              <a:buChar char="»"/>
              <a:defRPr sz="1800">
                <a:solidFill>
                  <a:schemeClr val="tx1"/>
                </a:solidFill>
                <a:latin typeface="Arial" charset="0"/>
              </a:defRPr>
            </a:lvl8pPr>
            <a:lvl9pPr marL="3886200" indent="-228600" algn="l" rtl="0" eaLnBrk="1" fontAlgn="base" hangingPunct="1">
              <a:spcBef>
                <a:spcPct val="20000"/>
              </a:spcBef>
              <a:spcAft>
                <a:spcPct val="0"/>
              </a:spcAft>
              <a:buChar char="»"/>
              <a:defRPr sz="1800">
                <a:solidFill>
                  <a:schemeClr val="tx1"/>
                </a:solidFill>
                <a:latin typeface="Arial" charset="0"/>
              </a:defRPr>
            </a:lvl9pPr>
          </a:lstStyle>
          <a:p>
            <a:pPr marL="0" indent="0">
              <a:spcBef>
                <a:spcPts val="0"/>
              </a:spcBef>
              <a:buNone/>
            </a:pPr>
            <a:r>
              <a:rPr lang="en-US" altLang="en-US" sz="2000" b="0" dirty="0">
                <a:solidFill>
                  <a:schemeClr val="tx2"/>
                </a:solidFill>
                <a:latin typeface="Consolas" panose="020B0609020204030204" pitchFamily="49" charset="0"/>
                <a:cs typeface="Consolas" panose="020B0609020204030204" pitchFamily="49" charset="0"/>
              </a:rPr>
              <a:t>name2.plate = </a:t>
            </a:r>
            <a:r>
              <a:rPr lang="en-US" altLang="en-US" sz="2000" b="0" dirty="0" err="1">
                <a:solidFill>
                  <a:schemeClr val="tx2"/>
                </a:solidFill>
                <a:latin typeface="Consolas" panose="020B0609020204030204" pitchFamily="49" charset="0"/>
                <a:cs typeface="Consolas" panose="020B0609020204030204" pitchFamily="49" charset="0"/>
              </a:rPr>
              <a:t>strdup</a:t>
            </a:r>
            <a:r>
              <a:rPr lang="en-US" altLang="en-US" sz="2000" b="0" dirty="0">
                <a:solidFill>
                  <a:schemeClr val="tx2"/>
                </a:solidFill>
                <a:latin typeface="Consolas" panose="020B0609020204030204" pitchFamily="49" charset="0"/>
                <a:cs typeface="Consolas" panose="020B0609020204030204" pitchFamily="49" charset="0"/>
              </a:rPr>
              <a:t>(</a:t>
            </a:r>
            <a:r>
              <a:rPr lang="en-US" altLang="en-US" sz="2000" b="0" dirty="0" err="1">
                <a:solidFill>
                  <a:schemeClr val="tx2"/>
                </a:solidFill>
                <a:latin typeface="Consolas" panose="020B0609020204030204" pitchFamily="49" charset="0"/>
                <a:cs typeface="Consolas" panose="020B0609020204030204" pitchFamily="49" charset="0"/>
              </a:rPr>
              <a:t>name.plate</a:t>
            </a:r>
            <a:r>
              <a:rPr lang="en-US" altLang="en-US" sz="2000" b="0" dirty="0">
                <a:solidFill>
                  <a:schemeClr val="tx2"/>
                </a:solidFill>
                <a:latin typeface="Consolas" panose="020B0609020204030204" pitchFamily="49" charset="0"/>
                <a:cs typeface="Consolas" panose="020B0609020204030204" pitchFamily="49" charset="0"/>
              </a:rPr>
              <a:t>);</a:t>
            </a:r>
          </a:p>
          <a:p>
            <a:pPr marL="0" indent="0">
              <a:spcBef>
                <a:spcPts val="0"/>
              </a:spcBef>
              <a:buNone/>
            </a:pPr>
            <a:r>
              <a:rPr lang="en-US" altLang="en-US" sz="2000" b="0" dirty="0">
                <a:solidFill>
                  <a:schemeClr val="tx2"/>
                </a:solidFill>
                <a:latin typeface="Consolas" panose="020B0609020204030204" pitchFamily="49" charset="0"/>
                <a:cs typeface="Consolas" panose="020B0609020204030204" pitchFamily="49" charset="0"/>
              </a:rPr>
              <a:t>name2.state = </a:t>
            </a:r>
            <a:r>
              <a:rPr lang="en-US" altLang="en-US" sz="2000" b="0" dirty="0" err="1">
                <a:solidFill>
                  <a:schemeClr val="tx2"/>
                </a:solidFill>
                <a:latin typeface="Consolas" panose="020B0609020204030204" pitchFamily="49" charset="0"/>
                <a:cs typeface="Consolas" panose="020B0609020204030204" pitchFamily="49" charset="0"/>
              </a:rPr>
              <a:t>strdup</a:t>
            </a:r>
            <a:r>
              <a:rPr lang="en-US" altLang="en-US" sz="2000" b="0" dirty="0">
                <a:solidFill>
                  <a:schemeClr val="tx2"/>
                </a:solidFill>
                <a:latin typeface="Consolas" panose="020B0609020204030204" pitchFamily="49" charset="0"/>
                <a:cs typeface="Consolas" panose="020B0609020204030204" pitchFamily="49" charset="0"/>
              </a:rPr>
              <a:t>(</a:t>
            </a:r>
            <a:r>
              <a:rPr lang="en-US" altLang="en-US" sz="2000" b="0" dirty="0" err="1">
                <a:solidFill>
                  <a:schemeClr val="tx2"/>
                </a:solidFill>
                <a:latin typeface="Consolas" panose="020B0609020204030204" pitchFamily="49" charset="0"/>
                <a:cs typeface="Consolas" panose="020B0609020204030204" pitchFamily="49" charset="0"/>
              </a:rPr>
              <a:t>name.state</a:t>
            </a:r>
            <a:r>
              <a:rPr lang="en-US" altLang="en-US" sz="2000" b="0" dirty="0">
                <a:solidFill>
                  <a:schemeClr val="tx2"/>
                </a:solidFill>
                <a:latin typeface="Consolas" panose="020B0609020204030204" pitchFamily="49" charset="0"/>
                <a:cs typeface="Consolas" panose="020B0609020204030204" pitchFamily="49" charset="0"/>
              </a:rPr>
              <a:t>);</a:t>
            </a:r>
          </a:p>
          <a:p>
            <a:pPr marL="0" indent="0">
              <a:spcBef>
                <a:spcPts val="0"/>
              </a:spcBef>
              <a:buNone/>
            </a:pPr>
            <a:r>
              <a:rPr lang="en-US" altLang="en-US" sz="2000" b="0" i="1" dirty="0">
                <a:solidFill>
                  <a:schemeClr val="tx2"/>
                </a:solidFill>
                <a:latin typeface="Consolas" panose="020B0609020204030204" pitchFamily="49" charset="0"/>
                <a:cs typeface="Consolas" panose="020B0609020204030204" pitchFamily="49" charset="0"/>
              </a:rPr>
              <a:t>……</a:t>
            </a:r>
          </a:p>
          <a:p>
            <a:pPr marL="0" indent="0">
              <a:spcBef>
                <a:spcPts val="0"/>
              </a:spcBef>
              <a:buNone/>
            </a:pPr>
            <a:r>
              <a:rPr lang="en-US" altLang="en-US" sz="2000" b="0" dirty="0" err="1">
                <a:solidFill>
                  <a:schemeClr val="tx2"/>
                </a:solidFill>
                <a:latin typeface="Consolas" panose="020B0609020204030204" pitchFamily="49" charset="0"/>
                <a:cs typeface="Consolas" panose="020B0609020204030204" pitchFamily="49" charset="0"/>
              </a:rPr>
              <a:t>name.plate</a:t>
            </a:r>
            <a:r>
              <a:rPr lang="en-US" altLang="en-US" sz="2000" b="0" dirty="0">
                <a:solidFill>
                  <a:schemeClr val="tx2"/>
                </a:solidFill>
                <a:latin typeface="Consolas" panose="020B0609020204030204" pitchFamily="49" charset="0"/>
                <a:cs typeface="Consolas" panose="020B0609020204030204" pitchFamily="49" charset="0"/>
              </a:rPr>
              <a:t> = "UCSD ECE";</a:t>
            </a:r>
          </a:p>
        </p:txBody>
      </p:sp>
      <p:sp>
        <p:nvSpPr>
          <p:cNvPr id="26" name="TextBox 25">
            <a:extLst>
              <a:ext uri="{FF2B5EF4-FFF2-40B4-BE49-F238E27FC236}">
                <a16:creationId xmlns:a16="http://schemas.microsoft.com/office/drawing/2014/main" id="{B6A22F94-0811-BDC0-8C3B-2903E6D46966}"/>
              </a:ext>
            </a:extLst>
          </p:cNvPr>
          <p:cNvSpPr txBox="1"/>
          <p:nvPr/>
        </p:nvSpPr>
        <p:spPr>
          <a:xfrm>
            <a:off x="6170445" y="3843173"/>
            <a:ext cx="1547247"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"UCSD ECE"</a:t>
            </a:r>
          </a:p>
        </p:txBody>
      </p:sp>
      <p:grpSp>
        <p:nvGrpSpPr>
          <p:cNvPr id="40" name="Group 39">
            <a:extLst>
              <a:ext uri="{FF2B5EF4-FFF2-40B4-BE49-F238E27FC236}">
                <a16:creationId xmlns:a16="http://schemas.microsoft.com/office/drawing/2014/main" id="{FE38A82F-2143-634A-DB59-3CD983713970}"/>
              </a:ext>
            </a:extLst>
          </p:cNvPr>
          <p:cNvGrpSpPr/>
          <p:nvPr/>
        </p:nvGrpSpPr>
        <p:grpSpPr>
          <a:xfrm>
            <a:off x="3198265" y="2178643"/>
            <a:ext cx="4308842" cy="4070498"/>
            <a:chOff x="3198265" y="2178643"/>
            <a:chExt cx="4308842" cy="4070498"/>
          </a:xfrm>
        </p:grpSpPr>
        <p:sp>
          <p:nvSpPr>
            <p:cNvPr id="16" name="TextBox 15">
              <a:extLst>
                <a:ext uri="{FF2B5EF4-FFF2-40B4-BE49-F238E27FC236}">
                  <a16:creationId xmlns:a16="http://schemas.microsoft.com/office/drawing/2014/main" id="{5F852694-36F9-A55A-030C-5E42A3BE3EE0}"/>
                </a:ext>
              </a:extLst>
            </p:cNvPr>
            <p:cNvSpPr txBox="1"/>
            <p:nvPr/>
          </p:nvSpPr>
          <p:spPr>
            <a:xfrm>
              <a:off x="3198265" y="5879809"/>
              <a:ext cx="733698"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"CA"</a:t>
              </a:r>
            </a:p>
          </p:txBody>
        </p:sp>
        <p:grpSp>
          <p:nvGrpSpPr>
            <p:cNvPr id="39" name="Group 38">
              <a:extLst>
                <a:ext uri="{FF2B5EF4-FFF2-40B4-BE49-F238E27FC236}">
                  <a16:creationId xmlns:a16="http://schemas.microsoft.com/office/drawing/2014/main" id="{A96822E5-F3BF-37F7-766B-7955CC3F8110}"/>
                </a:ext>
              </a:extLst>
            </p:cNvPr>
            <p:cNvGrpSpPr/>
            <p:nvPr/>
          </p:nvGrpSpPr>
          <p:grpSpPr>
            <a:xfrm>
              <a:off x="3283259" y="2178643"/>
              <a:ext cx="4223848" cy="2151049"/>
              <a:chOff x="3283259" y="2178643"/>
              <a:chExt cx="4223848" cy="2151049"/>
            </a:xfrm>
          </p:grpSpPr>
          <p:sp>
            <p:nvSpPr>
              <p:cNvPr id="13" name="TextBox 12">
                <a:extLst>
                  <a:ext uri="{FF2B5EF4-FFF2-40B4-BE49-F238E27FC236}">
                    <a16:creationId xmlns:a16="http://schemas.microsoft.com/office/drawing/2014/main" id="{E0EBCB20-1077-CD8A-5D57-6748DC202D2D}"/>
                  </a:ext>
                </a:extLst>
              </p:cNvPr>
              <p:cNvSpPr txBox="1"/>
              <p:nvPr/>
            </p:nvSpPr>
            <p:spPr>
              <a:xfrm>
                <a:off x="3283259" y="3960360"/>
                <a:ext cx="1547247"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"UCSD CSE"</a:t>
                </a:r>
              </a:p>
            </p:txBody>
          </p:sp>
          <p:grpSp>
            <p:nvGrpSpPr>
              <p:cNvPr id="21" name="Group 20">
                <a:extLst>
                  <a:ext uri="{FF2B5EF4-FFF2-40B4-BE49-F238E27FC236}">
                    <a16:creationId xmlns:a16="http://schemas.microsoft.com/office/drawing/2014/main" id="{8022A124-4991-DCC7-CE2F-EC9F1107D2B2}"/>
                  </a:ext>
                </a:extLst>
              </p:cNvPr>
              <p:cNvGrpSpPr/>
              <p:nvPr/>
            </p:nvGrpSpPr>
            <p:grpSpPr>
              <a:xfrm>
                <a:off x="4312131" y="2178643"/>
                <a:ext cx="3194976" cy="1764078"/>
                <a:chOff x="183417" y="2804349"/>
                <a:chExt cx="3194976" cy="1764078"/>
              </a:xfrm>
            </p:grpSpPr>
            <p:sp>
              <p:nvSpPr>
                <p:cNvPr id="22" name="TextBox 21">
                  <a:extLst>
                    <a:ext uri="{FF2B5EF4-FFF2-40B4-BE49-F238E27FC236}">
                      <a16:creationId xmlns:a16="http://schemas.microsoft.com/office/drawing/2014/main" id="{A5B123D4-E11E-FBCA-55C0-1F16D4D2289F}"/>
                    </a:ext>
                  </a:extLst>
                </p:cNvPr>
                <p:cNvSpPr txBox="1"/>
                <p:nvPr/>
              </p:nvSpPr>
              <p:spPr>
                <a:xfrm>
                  <a:off x="183417" y="2804349"/>
                  <a:ext cx="3194976" cy="369332"/>
                </a:xfrm>
                <a:prstGeom prst="rect">
                  <a:avLst/>
                </a:prstGeom>
                <a:solidFill>
                  <a:schemeClr val="bg1">
                    <a:lumMod val="95000"/>
                  </a:schemeClr>
                </a:solidFill>
                <a:ln w="31750">
                  <a:solidFill>
                    <a:srgbClr val="FF0000"/>
                  </a:solidFill>
                </a:ln>
              </p:spPr>
              <p:txBody>
                <a:bodyPr wrap="square" rtlCol="0">
                  <a:spAutoFit/>
                </a:bodyPr>
                <a:lstStyle/>
                <a:p>
                  <a:r>
                    <a:rPr lang="en-US" sz="1800" b="0" dirty="0">
                      <a:solidFill>
                        <a:srgbClr val="FF0000"/>
                      </a:solidFill>
                      <a:latin typeface="Calibri" pitchFamily="34" charset="0"/>
                    </a:rPr>
                    <a:t>mutable strings (</a:t>
                  </a:r>
                  <a:r>
                    <a:rPr lang="en-US" dirty="0">
                      <a:solidFill>
                        <a:srgbClr val="FF0000"/>
                      </a:solidFill>
                      <a:latin typeface="Calibri" pitchFamily="34" charset="0"/>
                    </a:rPr>
                    <a:t>heap memory)</a:t>
                  </a:r>
                  <a:endParaRPr lang="en-US" sz="1800" b="0" dirty="0">
                    <a:solidFill>
                      <a:srgbClr val="FF0000"/>
                    </a:solidFill>
                    <a:latin typeface="Calibri" pitchFamily="34" charset="0"/>
                  </a:endParaRPr>
                </a:p>
              </p:txBody>
            </p:sp>
            <p:cxnSp>
              <p:nvCxnSpPr>
                <p:cNvPr id="27" name="Straight Arrow Connector 26">
                  <a:extLst>
                    <a:ext uri="{FF2B5EF4-FFF2-40B4-BE49-F238E27FC236}">
                      <a16:creationId xmlns:a16="http://schemas.microsoft.com/office/drawing/2014/main" id="{31E6C239-CED1-1B67-F9D4-551C20D2C0E0}"/>
                    </a:ext>
                  </a:extLst>
                </p:cNvPr>
                <p:cNvCxnSpPr>
                  <a:cxnSpLocks/>
                  <a:stCxn id="22" idx="2"/>
                </p:cNvCxnSpPr>
                <p:nvPr/>
              </p:nvCxnSpPr>
              <p:spPr>
                <a:xfrm flipH="1">
                  <a:off x="319915" y="3173681"/>
                  <a:ext cx="1460990" cy="1394746"/>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34" name="Group 33">
            <a:extLst>
              <a:ext uri="{FF2B5EF4-FFF2-40B4-BE49-F238E27FC236}">
                <a16:creationId xmlns:a16="http://schemas.microsoft.com/office/drawing/2014/main" id="{A5687F20-E7DF-5E29-D102-D4F89CBB2E55}"/>
              </a:ext>
            </a:extLst>
          </p:cNvPr>
          <p:cNvGrpSpPr/>
          <p:nvPr/>
        </p:nvGrpSpPr>
        <p:grpSpPr>
          <a:xfrm>
            <a:off x="7015996" y="2940674"/>
            <a:ext cx="4330160" cy="877516"/>
            <a:chOff x="319915" y="3690911"/>
            <a:chExt cx="4330160" cy="877516"/>
          </a:xfrm>
        </p:grpSpPr>
        <p:sp>
          <p:nvSpPr>
            <p:cNvPr id="35" name="TextBox 34">
              <a:extLst>
                <a:ext uri="{FF2B5EF4-FFF2-40B4-BE49-F238E27FC236}">
                  <a16:creationId xmlns:a16="http://schemas.microsoft.com/office/drawing/2014/main" id="{F4D0C5C2-C857-F287-162D-E1E5A24EC0F5}"/>
                </a:ext>
              </a:extLst>
            </p:cNvPr>
            <p:cNvSpPr txBox="1"/>
            <p:nvPr/>
          </p:nvSpPr>
          <p:spPr>
            <a:xfrm>
              <a:off x="1246996" y="3690911"/>
              <a:ext cx="3403079" cy="369332"/>
            </a:xfrm>
            <a:prstGeom prst="rect">
              <a:avLst/>
            </a:prstGeom>
            <a:solidFill>
              <a:schemeClr val="bg1">
                <a:lumMod val="95000"/>
              </a:schemeClr>
            </a:solidFill>
            <a:ln w="31750">
              <a:solidFill>
                <a:srgbClr val="FF0000"/>
              </a:solidFill>
            </a:ln>
          </p:spPr>
          <p:txBody>
            <a:bodyPr wrap="square" rtlCol="0">
              <a:spAutoFit/>
            </a:bodyPr>
            <a:lstStyle/>
            <a:p>
              <a:r>
                <a:rPr lang="en-US" sz="1800" b="0" dirty="0">
                  <a:solidFill>
                    <a:srgbClr val="FF0000"/>
                  </a:solidFill>
                  <a:latin typeface="Calibri" pitchFamily="34" charset="0"/>
                </a:rPr>
                <a:t>immutable strings (read-only data)</a:t>
              </a:r>
            </a:p>
          </p:txBody>
        </p:sp>
        <p:cxnSp>
          <p:nvCxnSpPr>
            <p:cNvPr id="36" name="Straight Arrow Connector 35">
              <a:extLst>
                <a:ext uri="{FF2B5EF4-FFF2-40B4-BE49-F238E27FC236}">
                  <a16:creationId xmlns:a16="http://schemas.microsoft.com/office/drawing/2014/main" id="{F7D27BA0-5BA3-0891-60AA-57AEDA6151A2}"/>
                </a:ext>
              </a:extLst>
            </p:cNvPr>
            <p:cNvCxnSpPr>
              <a:cxnSpLocks/>
            </p:cNvCxnSpPr>
            <p:nvPr/>
          </p:nvCxnSpPr>
          <p:spPr>
            <a:xfrm flipH="1">
              <a:off x="319915" y="4057216"/>
              <a:ext cx="1332960" cy="51121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088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7" grpId="0"/>
      <p:bldP spid="25" grpId="0" animBg="1"/>
      <p:bldP spid="2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A54FA-C0DF-7614-EEA5-C12FC083ACDD}"/>
              </a:ext>
            </a:extLst>
          </p:cNvPr>
          <p:cNvSpPr>
            <a:spLocks noGrp="1"/>
          </p:cNvSpPr>
          <p:nvPr>
            <p:ph type="title"/>
          </p:nvPr>
        </p:nvSpPr>
        <p:spPr>
          <a:xfrm>
            <a:off x="505421" y="119999"/>
            <a:ext cx="10515600" cy="425009"/>
          </a:xfrm>
        </p:spPr>
        <p:txBody>
          <a:bodyPr/>
          <a:lstStyle/>
          <a:p>
            <a:r>
              <a:rPr lang="en-US" dirty="0"/>
              <a:t>Creating a Node &amp; Inserting it at the </a:t>
            </a:r>
            <a:r>
              <a:rPr lang="en-US" dirty="0">
                <a:solidFill>
                  <a:srgbClr val="FF0000"/>
                </a:solidFill>
              </a:rPr>
              <a:t>Front</a:t>
            </a:r>
            <a:r>
              <a:rPr lang="en-US" dirty="0"/>
              <a:t> of the List</a:t>
            </a:r>
          </a:p>
        </p:txBody>
      </p:sp>
      <p:sp>
        <p:nvSpPr>
          <p:cNvPr id="4" name="Rounded Rectangle 3">
            <a:extLst>
              <a:ext uri="{FF2B5EF4-FFF2-40B4-BE49-F238E27FC236}">
                <a16:creationId xmlns:a16="http://schemas.microsoft.com/office/drawing/2014/main" id="{BFDB8C1D-6198-76C0-1B77-FB3546FBB170}"/>
              </a:ext>
            </a:extLst>
          </p:cNvPr>
          <p:cNvSpPr/>
          <p:nvPr/>
        </p:nvSpPr>
        <p:spPr bwMode="auto">
          <a:xfrm>
            <a:off x="7615557" y="627191"/>
            <a:ext cx="2929819" cy="1444485"/>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0" rIns="91440" bIns="45720" numCol="1" rtlCol="0" anchor="t" anchorCtr="0" compatLnSpc="1">
            <a:prstTxWarp prst="textNoShape">
              <a:avLst/>
            </a:prstTxWarp>
            <a:noAutofit/>
          </a:bodyPr>
          <a:lstStyle/>
          <a:p>
            <a:r>
              <a:rPr lang="en-US" dirty="0">
                <a:solidFill>
                  <a:srgbClr val="FF0000"/>
                </a:solidFill>
                <a:latin typeface="Consolas" panose="020B0609020204030204" pitchFamily="49" charset="0"/>
                <a:cs typeface="Consolas" panose="020B0609020204030204" pitchFamily="49" charset="0"/>
              </a:rPr>
              <a:t>struct node </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a:solidFill>
                  <a:srgbClr val="0066FF"/>
                </a:solidFill>
                <a:latin typeface="Consolas" panose="020B0609020204030204" pitchFamily="49" charset="0"/>
                <a:cs typeface="Consolas" panose="020B0609020204030204" pitchFamily="49" charset="0"/>
              </a:rPr>
              <a:t>int </a:t>
            </a:r>
            <a:r>
              <a:rPr lang="en-US" dirty="0">
                <a:latin typeface="Consolas" panose="020B0609020204030204" pitchFamily="49" charset="0"/>
                <a:cs typeface="Consolas" panose="020B0609020204030204" pitchFamily="49" charset="0"/>
              </a:rPr>
              <a:t>year;</a:t>
            </a:r>
          </a:p>
          <a:p>
            <a:r>
              <a:rPr lang="en-US" dirty="0">
                <a:solidFill>
                  <a:srgbClr val="0066FF"/>
                </a:solidFill>
                <a:latin typeface="Consolas" panose="020B0609020204030204" pitchFamily="49" charset="0"/>
                <a:cs typeface="Consolas" panose="020B0609020204030204" pitchFamily="49" charset="0"/>
              </a:rPr>
              <a:t>  char *</a:t>
            </a:r>
            <a:r>
              <a:rPr lang="en-US" dirty="0">
                <a:latin typeface="Consolas" panose="020B0609020204030204" pitchFamily="49" charset="0"/>
                <a:cs typeface="Consolas" panose="020B0609020204030204" pitchFamily="49" charset="0"/>
              </a:rPr>
              <a:t>name;</a:t>
            </a:r>
          </a:p>
          <a:p>
            <a:r>
              <a:rPr lang="en-US" dirty="0">
                <a:latin typeface="Consolas" panose="020B0609020204030204" pitchFamily="49" charset="0"/>
                <a:cs typeface="Consolas" panose="020B0609020204030204" pitchFamily="49" charset="0"/>
              </a:rPr>
              <a:t>  </a:t>
            </a:r>
            <a:r>
              <a:rPr lang="en-US" dirty="0">
                <a:solidFill>
                  <a:srgbClr val="FF0000"/>
                </a:solidFill>
                <a:latin typeface="Consolas" panose="020B0609020204030204" pitchFamily="49" charset="0"/>
                <a:cs typeface="Consolas" panose="020B0609020204030204" pitchFamily="49" charset="0"/>
              </a:rPr>
              <a:t>struct node </a:t>
            </a:r>
            <a:r>
              <a:rPr lang="en-US" dirty="0">
                <a:solidFill>
                  <a:srgbClr val="0066FF"/>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next;</a:t>
            </a:r>
          </a:p>
          <a:p>
            <a:r>
              <a:rPr lang="en-US" dirty="0">
                <a:latin typeface="Consolas" panose="020B0609020204030204" pitchFamily="49" charset="0"/>
                <a:cs typeface="Consolas" panose="020B0609020204030204" pitchFamily="49" charset="0"/>
              </a:rPr>
              <a:t>};</a:t>
            </a:r>
          </a:p>
        </p:txBody>
      </p:sp>
      <p:sp>
        <p:nvSpPr>
          <p:cNvPr id="5" name="Rounded Rectangle 4">
            <a:extLst>
              <a:ext uri="{FF2B5EF4-FFF2-40B4-BE49-F238E27FC236}">
                <a16:creationId xmlns:a16="http://schemas.microsoft.com/office/drawing/2014/main" id="{A88D07C9-53C4-1C89-B317-CE58EF28585C}"/>
              </a:ext>
            </a:extLst>
          </p:cNvPr>
          <p:cNvSpPr/>
          <p:nvPr/>
        </p:nvSpPr>
        <p:spPr bwMode="auto">
          <a:xfrm>
            <a:off x="98872" y="530251"/>
            <a:ext cx="6889757" cy="4285652"/>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0" rIns="91440" bIns="45720" numCol="1" rtlCol="0" anchor="t" anchorCtr="0" compatLnSpc="1">
            <a:prstTxWarp prst="textNoShape">
              <a:avLst/>
            </a:prstTxWarp>
            <a:noAutofit/>
          </a:bodyPr>
          <a:lstStyle/>
          <a:p>
            <a:r>
              <a:rPr lang="en-US" dirty="0">
                <a:solidFill>
                  <a:srgbClr val="2C895B"/>
                </a:solidFill>
                <a:latin typeface="Consolas" panose="020B0609020204030204" pitchFamily="49" charset="0"/>
                <a:cs typeface="Consolas" panose="020B0609020204030204" pitchFamily="49" charset="0"/>
              </a:rPr>
              <a:t>// create node; </a:t>
            </a:r>
            <a:r>
              <a:rPr lang="en-US" b="1" dirty="0">
                <a:solidFill>
                  <a:srgbClr val="FF0000"/>
                </a:solidFill>
                <a:latin typeface="Consolas" panose="020B0609020204030204" pitchFamily="49" charset="0"/>
                <a:cs typeface="Consolas" panose="020B0609020204030204" pitchFamily="49" charset="0"/>
              </a:rPr>
              <a:t>insert at front </a:t>
            </a:r>
            <a:r>
              <a:rPr lang="en-US" dirty="0">
                <a:solidFill>
                  <a:srgbClr val="2C895B"/>
                </a:solidFill>
                <a:latin typeface="Consolas" panose="020B0609020204030204" pitchFamily="49" charset="0"/>
                <a:cs typeface="Consolas" panose="020B0609020204030204" pitchFamily="49" charset="0"/>
              </a:rPr>
              <a:t>when passed head</a:t>
            </a:r>
          </a:p>
          <a:p>
            <a:r>
              <a:rPr lang="en-US" dirty="0">
                <a:solidFill>
                  <a:srgbClr val="FF0000"/>
                </a:solidFill>
                <a:latin typeface="Consolas" panose="020B0609020204030204" pitchFamily="49" charset="0"/>
                <a:cs typeface="Consolas" panose="020B0609020204030204" pitchFamily="49" charset="0"/>
              </a:rPr>
              <a:t>struct node *</a:t>
            </a:r>
          </a:p>
          <a:p>
            <a:r>
              <a:rPr lang="en-US" dirty="0" err="1">
                <a:solidFill>
                  <a:srgbClr val="0070C0"/>
                </a:solidFill>
                <a:latin typeface="Consolas" panose="020B0609020204030204" pitchFamily="49" charset="0"/>
                <a:cs typeface="Consolas" panose="020B0609020204030204" pitchFamily="49" charset="0"/>
              </a:rPr>
              <a:t>creatNode</a:t>
            </a:r>
            <a:r>
              <a:rPr lang="en-US" dirty="0">
                <a:solidFill>
                  <a:srgbClr val="0070C0"/>
                </a:solidFill>
                <a:latin typeface="Consolas" panose="020B0609020204030204" pitchFamily="49" charset="0"/>
                <a:cs typeface="Consolas" panose="020B0609020204030204" pitchFamily="49" charset="0"/>
              </a:rPr>
              <a:t>(int year, char *name, </a:t>
            </a:r>
            <a:r>
              <a:rPr lang="en-US" dirty="0">
                <a:solidFill>
                  <a:srgbClr val="FF0000"/>
                </a:solidFill>
                <a:latin typeface="Consolas" panose="020B0609020204030204" pitchFamily="49" charset="0"/>
                <a:cs typeface="Consolas" panose="020B0609020204030204" pitchFamily="49" charset="0"/>
              </a:rPr>
              <a:t>struct node *</a:t>
            </a:r>
            <a:r>
              <a:rPr lang="en-US" dirty="0">
                <a:solidFill>
                  <a:srgbClr val="0070C0"/>
                </a:solidFill>
                <a:latin typeface="Consolas" panose="020B0609020204030204" pitchFamily="49" charset="0"/>
                <a:cs typeface="Consolas" panose="020B0609020204030204" pitchFamily="49" charset="0"/>
              </a:rPr>
              <a:t>link)</a:t>
            </a:r>
          </a:p>
          <a:p>
            <a:r>
              <a:rPr lang="en-US" dirty="0">
                <a:solidFill>
                  <a:srgbClr val="0070C0"/>
                </a:solidFill>
                <a:latin typeface="Consolas" panose="020B0609020204030204" pitchFamily="49" charset="0"/>
                <a:cs typeface="Consolas" panose="020B0609020204030204" pitchFamily="49" charset="0"/>
              </a:rPr>
              <a:t>{</a:t>
            </a:r>
          </a:p>
          <a:p>
            <a:r>
              <a:rPr lang="en-US" dirty="0">
                <a:solidFill>
                  <a:srgbClr val="0070C0"/>
                </a:solidFill>
                <a:latin typeface="Consolas" panose="020B0609020204030204" pitchFamily="49" charset="0"/>
                <a:cs typeface="Consolas" panose="020B0609020204030204" pitchFamily="49" charset="0"/>
              </a:rPr>
              <a:t>    </a:t>
            </a:r>
            <a:r>
              <a:rPr lang="en-US" dirty="0">
                <a:solidFill>
                  <a:srgbClr val="FF0000"/>
                </a:solidFill>
                <a:latin typeface="Consolas" panose="020B0609020204030204" pitchFamily="49" charset="0"/>
                <a:cs typeface="Consolas" panose="020B0609020204030204" pitchFamily="49" charset="0"/>
              </a:rPr>
              <a:t>struct node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 = </a:t>
            </a:r>
            <a:r>
              <a:rPr lang="en-US" dirty="0">
                <a:solidFill>
                  <a:schemeClr val="accent1"/>
                </a:solidFill>
                <a:latin typeface="Consolas" panose="020B0609020204030204" pitchFamily="49" charset="0"/>
                <a:cs typeface="Consolas" panose="020B0609020204030204" pitchFamily="49" charset="0"/>
              </a:rPr>
              <a:t>malloc</a:t>
            </a:r>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sizeof</a:t>
            </a:r>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if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 != NULL) {</a:t>
            </a:r>
          </a:p>
          <a:p>
            <a:r>
              <a:rPr lang="en-US" dirty="0">
                <a:solidFill>
                  <a:schemeClr val="tx2"/>
                </a:solidFill>
                <a:latin typeface="Consolas" panose="020B0609020204030204" pitchFamily="49" charset="0"/>
                <a:cs typeface="Consolas" panose="020B0609020204030204" pitchFamily="49" charset="0"/>
              </a:rPr>
              <a:t>        if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-&gt;name = </a:t>
            </a:r>
            <a:r>
              <a:rPr lang="en-US" dirty="0" err="1">
                <a:solidFill>
                  <a:schemeClr val="accent1"/>
                </a:solidFill>
                <a:latin typeface="Consolas" panose="020B0609020204030204" pitchFamily="49" charset="0"/>
                <a:cs typeface="Consolas" panose="020B0609020204030204" pitchFamily="49" charset="0"/>
              </a:rPr>
              <a:t>strdup</a:t>
            </a:r>
            <a:r>
              <a:rPr lang="en-US" dirty="0">
                <a:solidFill>
                  <a:schemeClr val="tx2"/>
                </a:solidFill>
                <a:latin typeface="Consolas" panose="020B0609020204030204" pitchFamily="49" charset="0"/>
                <a:cs typeface="Consolas" panose="020B0609020204030204" pitchFamily="49" charset="0"/>
              </a:rPr>
              <a:t>(name)) == NULL) {</a:t>
            </a:r>
          </a:p>
          <a:p>
            <a:r>
              <a:rPr lang="en-US" dirty="0">
                <a:solidFill>
                  <a:schemeClr val="tx2"/>
                </a:solidFill>
                <a:latin typeface="Consolas" panose="020B0609020204030204" pitchFamily="49" charset="0"/>
                <a:cs typeface="Consolas" panose="020B0609020204030204" pitchFamily="49" charset="0"/>
              </a:rPr>
              <a:t>	    free(</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return NULL;</a:t>
            </a:r>
          </a:p>
          <a:p>
            <a:r>
              <a:rPr lang="en-US" dirty="0">
                <a:solidFill>
                  <a:schemeClr val="tx2"/>
                </a:solidFill>
                <a:latin typeface="Consolas" panose="020B0609020204030204" pitchFamily="49" charset="0"/>
                <a:cs typeface="Consolas" panose="020B0609020204030204" pitchFamily="49" charset="0"/>
              </a:rPr>
              <a:t>       }</a:t>
            </a:r>
          </a:p>
          <a:p>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-&gt;year = year;</a:t>
            </a:r>
          </a:p>
          <a:p>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-&gt;next = link;</a:t>
            </a:r>
          </a:p>
          <a:p>
            <a:r>
              <a:rPr lang="en-US" dirty="0">
                <a:solidFill>
                  <a:schemeClr val="tx2"/>
                </a:solidFill>
                <a:latin typeface="Consolas" panose="020B0609020204030204" pitchFamily="49" charset="0"/>
                <a:cs typeface="Consolas" panose="020B0609020204030204" pitchFamily="49" charset="0"/>
              </a:rPr>
              <a:t>    }</a:t>
            </a:r>
          </a:p>
          <a:p>
            <a:r>
              <a:rPr lang="en-US" dirty="0">
                <a:solidFill>
                  <a:schemeClr val="tx2"/>
                </a:solidFill>
                <a:latin typeface="Consolas" panose="020B0609020204030204" pitchFamily="49" charset="0"/>
                <a:cs typeface="Consolas" panose="020B0609020204030204" pitchFamily="49" charset="0"/>
              </a:rPr>
              <a:t>    return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a:t>
            </a:r>
          </a:p>
          <a:p>
            <a:endParaRPr lang="en-US" dirty="0">
              <a:solidFill>
                <a:schemeClr val="tx2"/>
              </a:solidFill>
              <a:latin typeface="Consolas" panose="020B0609020204030204" pitchFamily="49" charset="0"/>
              <a:cs typeface="Consolas" panose="020B0609020204030204" pitchFamily="49" charset="0"/>
            </a:endParaRPr>
          </a:p>
        </p:txBody>
      </p:sp>
      <p:sp>
        <p:nvSpPr>
          <p:cNvPr id="6" name="Rounded Rectangle 5">
            <a:extLst>
              <a:ext uri="{FF2B5EF4-FFF2-40B4-BE49-F238E27FC236}">
                <a16:creationId xmlns:a16="http://schemas.microsoft.com/office/drawing/2014/main" id="{E3666745-1DD1-E9E0-D37B-E912C98EDD43}"/>
              </a:ext>
            </a:extLst>
          </p:cNvPr>
          <p:cNvSpPr/>
          <p:nvPr/>
        </p:nvSpPr>
        <p:spPr bwMode="auto">
          <a:xfrm>
            <a:off x="6551389" y="2123418"/>
            <a:ext cx="5526430" cy="3304780"/>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0" rIns="91440" bIns="45720" numCol="1" rtlCol="0" anchor="t" anchorCtr="0" compatLnSpc="1">
            <a:prstTxWarp prst="textNoShape">
              <a:avLst/>
            </a:prstTxWarp>
            <a:noAutofit/>
          </a:bodyPr>
          <a:lstStyle/>
          <a:p>
            <a:r>
              <a:rPr lang="en-US" sz="1400" dirty="0">
                <a:solidFill>
                  <a:srgbClr val="00B050"/>
                </a:solidFill>
                <a:latin typeface="Consolas" panose="020B0609020204030204" pitchFamily="49" charset="0"/>
                <a:cs typeface="Consolas" panose="020B0609020204030204" pitchFamily="49" charset="0"/>
              </a:rPr>
              <a:t>// calling function body</a:t>
            </a:r>
          </a:p>
          <a:p>
            <a:r>
              <a:rPr lang="en-US" sz="1400" dirty="0">
                <a:solidFill>
                  <a:srgbClr val="FF0000"/>
                </a:solidFill>
                <a:latin typeface="Consolas" panose="020B0609020204030204" pitchFamily="49" charset="0"/>
                <a:cs typeface="Consolas" panose="020B0609020204030204" pitchFamily="49" charset="0"/>
              </a:rPr>
              <a:t>struct node </a:t>
            </a:r>
            <a:r>
              <a:rPr lang="en-US" sz="1400" dirty="0">
                <a:solidFill>
                  <a:schemeClr val="tx2"/>
                </a:solidFill>
                <a:latin typeface="Consolas" panose="020B0609020204030204" pitchFamily="49" charset="0"/>
                <a:cs typeface="Consolas" panose="020B0609020204030204" pitchFamily="49" charset="0"/>
              </a:rPr>
              <a:t>*head = NULL; </a:t>
            </a:r>
            <a:r>
              <a:rPr lang="en-US" sz="1400" i="1" dirty="0">
                <a:solidFill>
                  <a:srgbClr val="2C895B"/>
                </a:solidFill>
                <a:latin typeface="Consolas" panose="020B0609020204030204" pitchFamily="49" charset="0"/>
                <a:cs typeface="Consolas" panose="020B0609020204030204" pitchFamily="49" charset="0"/>
              </a:rPr>
              <a:t>// insert at front</a:t>
            </a:r>
          </a:p>
          <a:p>
            <a:r>
              <a:rPr lang="en-US" sz="1400" dirty="0">
                <a:solidFill>
                  <a:srgbClr val="FF0000"/>
                </a:solidFill>
                <a:latin typeface="Consolas" panose="020B0609020204030204" pitchFamily="49" charset="0"/>
                <a:cs typeface="Consolas" panose="020B0609020204030204" pitchFamily="49" charset="0"/>
              </a:rPr>
              <a:t>struct node </a:t>
            </a:r>
            <a:r>
              <a:rPr lang="en-US" sz="1400" dirty="0">
                <a:solidFill>
                  <a:schemeClr val="tx2"/>
                </a:solidFill>
                <a:latin typeface="Consolas" panose="020B0609020204030204" pitchFamily="49" charset="0"/>
                <a:cs typeface="Consolas" panose="020B0609020204030204" pitchFamily="49" charset="0"/>
              </a:rPr>
              <a:t>*</a:t>
            </a:r>
            <a:r>
              <a:rPr lang="en-US" sz="1400" dirty="0" err="1">
                <a:solidFill>
                  <a:schemeClr val="tx2"/>
                </a:solidFill>
                <a:latin typeface="Consolas" panose="020B0609020204030204" pitchFamily="49" charset="0"/>
                <a:cs typeface="Consolas" panose="020B0609020204030204" pitchFamily="49" charset="0"/>
              </a:rPr>
              <a:t>ptr</a:t>
            </a:r>
            <a:r>
              <a:rPr lang="en-US" sz="1400" dirty="0">
                <a:solidFill>
                  <a:schemeClr val="tx2"/>
                </a:solidFill>
                <a:latin typeface="Consolas" panose="020B0609020204030204" pitchFamily="49" charset="0"/>
                <a:cs typeface="Consolas" panose="020B0609020204030204" pitchFamily="49" charset="0"/>
              </a:rPr>
              <a:t>;</a:t>
            </a:r>
          </a:p>
          <a:p>
            <a:r>
              <a:rPr lang="en-US" sz="1400" dirty="0">
                <a:solidFill>
                  <a:schemeClr val="tx2"/>
                </a:solidFill>
                <a:latin typeface="Consolas" panose="020B0609020204030204" pitchFamily="49" charset="0"/>
                <a:cs typeface="Consolas" panose="020B0609020204030204" pitchFamily="49" charset="0"/>
              </a:rPr>
              <a:t>char </a:t>
            </a:r>
            <a:r>
              <a:rPr lang="en-US" sz="1400" dirty="0" err="1">
                <a:solidFill>
                  <a:schemeClr val="tx2"/>
                </a:solidFill>
                <a:latin typeface="Consolas" panose="020B0609020204030204" pitchFamily="49" charset="0"/>
                <a:cs typeface="Consolas" panose="020B0609020204030204" pitchFamily="49" charset="0"/>
              </a:rPr>
              <a:t>buf</a:t>
            </a:r>
            <a:r>
              <a:rPr lang="en-US" sz="1400" dirty="0">
                <a:solidFill>
                  <a:schemeClr val="tx2"/>
                </a:solidFill>
                <a:latin typeface="Consolas" panose="020B0609020204030204" pitchFamily="49" charset="0"/>
                <a:cs typeface="Consolas" panose="020B0609020204030204" pitchFamily="49" charset="0"/>
              </a:rPr>
              <a:t>[BUFSZ];</a:t>
            </a:r>
          </a:p>
          <a:p>
            <a:endParaRPr lang="en-US" sz="1400" dirty="0">
              <a:solidFill>
                <a:schemeClr val="tx2"/>
              </a:solidFill>
              <a:latin typeface="Consolas" panose="020B0609020204030204" pitchFamily="49" charset="0"/>
              <a:cs typeface="Consolas" panose="020B0609020204030204" pitchFamily="49" charset="0"/>
            </a:endParaRPr>
          </a:p>
          <a:p>
            <a:r>
              <a:rPr lang="en-US" sz="1400" dirty="0">
                <a:solidFill>
                  <a:schemeClr val="tx2"/>
                </a:solidFill>
                <a:latin typeface="Consolas" panose="020B0609020204030204" pitchFamily="49" charset="0"/>
                <a:cs typeface="Consolas" panose="020B0609020204030204" pitchFamily="49" charset="0"/>
              </a:rPr>
              <a:t>if (</a:t>
            </a:r>
            <a:r>
              <a:rPr lang="en-US" sz="1400" dirty="0" err="1">
                <a:solidFill>
                  <a:schemeClr val="accent1"/>
                </a:solidFill>
                <a:latin typeface="Consolas" panose="020B0609020204030204" pitchFamily="49" charset="0"/>
                <a:cs typeface="Consolas" panose="020B0609020204030204" pitchFamily="49" charset="0"/>
              </a:rPr>
              <a:t>fgets</a:t>
            </a:r>
            <a:r>
              <a:rPr lang="en-US" sz="1400" dirty="0">
                <a:solidFill>
                  <a:schemeClr val="tx2"/>
                </a:solidFill>
                <a:latin typeface="Consolas" panose="020B0609020204030204" pitchFamily="49" charset="0"/>
                <a:cs typeface="Consolas" panose="020B0609020204030204" pitchFamily="49" charset="0"/>
              </a:rPr>
              <a:t>(</a:t>
            </a:r>
            <a:r>
              <a:rPr lang="en-US" sz="1400" dirty="0" err="1">
                <a:solidFill>
                  <a:schemeClr val="tx2"/>
                </a:solidFill>
                <a:latin typeface="Consolas" panose="020B0609020204030204" pitchFamily="49" charset="0"/>
                <a:cs typeface="Consolas" panose="020B0609020204030204" pitchFamily="49" charset="0"/>
              </a:rPr>
              <a:t>buf</a:t>
            </a:r>
            <a:r>
              <a:rPr lang="en-US" sz="1400" dirty="0">
                <a:solidFill>
                  <a:schemeClr val="tx2"/>
                </a:solidFill>
                <a:latin typeface="Consolas" panose="020B0609020204030204" pitchFamily="49" charset="0"/>
                <a:cs typeface="Consolas" panose="020B0609020204030204" pitchFamily="49" charset="0"/>
              </a:rPr>
              <a:t>, BUFSZ, stdin) != NULL) { </a:t>
            </a:r>
            <a:r>
              <a:rPr lang="en-US" sz="1400" dirty="0">
                <a:solidFill>
                  <a:srgbClr val="00B050"/>
                </a:solidFill>
                <a:latin typeface="Consolas" panose="020B0609020204030204" pitchFamily="49" charset="0"/>
                <a:cs typeface="Consolas" panose="020B0609020204030204" pitchFamily="49" charset="0"/>
              </a:rPr>
              <a:t>// reads joe</a:t>
            </a:r>
          </a:p>
          <a:p>
            <a:r>
              <a:rPr lang="en-US" sz="1400" dirty="0">
                <a:solidFill>
                  <a:schemeClr val="tx2"/>
                </a:solidFill>
                <a:latin typeface="Consolas" panose="020B0609020204030204" pitchFamily="49" charset="0"/>
                <a:cs typeface="Consolas" panose="020B0609020204030204" pitchFamily="49" charset="0"/>
              </a:rPr>
              <a:t>    if ((</a:t>
            </a:r>
            <a:r>
              <a:rPr lang="en-US" sz="1400" dirty="0" err="1">
                <a:solidFill>
                  <a:schemeClr val="tx2"/>
                </a:solidFill>
                <a:latin typeface="Consolas" panose="020B0609020204030204" pitchFamily="49" charset="0"/>
                <a:cs typeface="Consolas" panose="020B0609020204030204" pitchFamily="49" charset="0"/>
              </a:rPr>
              <a:t>ptr</a:t>
            </a:r>
            <a:r>
              <a:rPr lang="en-US" sz="1400" dirty="0">
                <a:solidFill>
                  <a:schemeClr val="tx2"/>
                </a:solidFill>
                <a:latin typeface="Consolas" panose="020B0609020204030204" pitchFamily="49" charset="0"/>
                <a:cs typeface="Consolas" panose="020B0609020204030204" pitchFamily="49" charset="0"/>
              </a:rPr>
              <a:t> = </a:t>
            </a:r>
            <a:r>
              <a:rPr lang="en-US" sz="1400" dirty="0" err="1">
                <a:solidFill>
                  <a:schemeClr val="accent1"/>
                </a:solidFill>
                <a:latin typeface="Consolas" panose="020B0609020204030204" pitchFamily="49" charset="0"/>
                <a:cs typeface="Consolas" panose="020B0609020204030204" pitchFamily="49" charset="0"/>
              </a:rPr>
              <a:t>creatNode</a:t>
            </a:r>
            <a:r>
              <a:rPr lang="en-US" sz="1400" dirty="0">
                <a:solidFill>
                  <a:schemeClr val="tx2"/>
                </a:solidFill>
                <a:latin typeface="Consolas" panose="020B0609020204030204" pitchFamily="49" charset="0"/>
                <a:cs typeface="Consolas" panose="020B0609020204030204" pitchFamily="49" charset="0"/>
              </a:rPr>
              <a:t>(2020, </a:t>
            </a:r>
            <a:r>
              <a:rPr lang="en-US" sz="1400" dirty="0" err="1">
                <a:solidFill>
                  <a:schemeClr val="tx2"/>
                </a:solidFill>
                <a:latin typeface="Consolas" panose="020B0609020204030204" pitchFamily="49" charset="0"/>
                <a:cs typeface="Consolas" panose="020B0609020204030204" pitchFamily="49" charset="0"/>
              </a:rPr>
              <a:t>buf</a:t>
            </a:r>
            <a:r>
              <a:rPr lang="en-US" sz="1400" dirty="0">
                <a:solidFill>
                  <a:schemeClr val="tx2"/>
                </a:solidFill>
                <a:latin typeface="Consolas" panose="020B0609020204030204" pitchFamily="49" charset="0"/>
                <a:cs typeface="Consolas" panose="020B0609020204030204" pitchFamily="49" charset="0"/>
              </a:rPr>
              <a:t>, head)) != NULL) {</a:t>
            </a:r>
          </a:p>
          <a:p>
            <a:r>
              <a:rPr lang="en-US" sz="1400" dirty="0">
                <a:solidFill>
                  <a:schemeClr val="tx2"/>
                </a:solidFill>
                <a:latin typeface="Consolas" panose="020B0609020204030204" pitchFamily="49" charset="0"/>
                <a:cs typeface="Consolas" panose="020B0609020204030204" pitchFamily="49" charset="0"/>
              </a:rPr>
              <a:t>        head = </a:t>
            </a:r>
            <a:r>
              <a:rPr lang="en-US" sz="1400" dirty="0" err="1">
                <a:solidFill>
                  <a:schemeClr val="tx2"/>
                </a:solidFill>
                <a:latin typeface="Consolas" panose="020B0609020204030204" pitchFamily="49" charset="0"/>
                <a:cs typeface="Consolas" panose="020B0609020204030204" pitchFamily="49" charset="0"/>
              </a:rPr>
              <a:t>ptr</a:t>
            </a:r>
            <a:r>
              <a:rPr lang="en-US" sz="1400" dirty="0">
                <a:solidFill>
                  <a:schemeClr val="tx2"/>
                </a:solidFill>
                <a:latin typeface="Consolas" panose="020B0609020204030204" pitchFamily="49" charset="0"/>
                <a:cs typeface="Consolas" panose="020B0609020204030204" pitchFamily="49" charset="0"/>
              </a:rPr>
              <a:t>; </a:t>
            </a:r>
            <a:r>
              <a:rPr lang="en-US" sz="1400" i="1" dirty="0">
                <a:solidFill>
                  <a:srgbClr val="2C895B"/>
                </a:solidFill>
                <a:latin typeface="Consolas" panose="020B0609020204030204" pitchFamily="49" charset="0"/>
                <a:cs typeface="Consolas" panose="020B0609020204030204" pitchFamily="49" charset="0"/>
              </a:rPr>
              <a:t>// error handling not shown</a:t>
            </a:r>
          </a:p>
          <a:p>
            <a:r>
              <a:rPr lang="en-US" sz="1400" dirty="0">
                <a:solidFill>
                  <a:schemeClr val="accent6"/>
                </a:solidFill>
                <a:latin typeface="Consolas" panose="020B0609020204030204" pitchFamily="49" charset="0"/>
                <a:cs typeface="Consolas" panose="020B0609020204030204" pitchFamily="49" charset="0"/>
              </a:rPr>
              <a:t>    }</a:t>
            </a:r>
          </a:p>
          <a:p>
            <a:r>
              <a:rPr lang="en-US" sz="1400" dirty="0">
                <a:solidFill>
                  <a:schemeClr val="accent6"/>
                </a:solidFill>
                <a:latin typeface="Consolas" panose="020B0609020204030204" pitchFamily="49" charset="0"/>
                <a:cs typeface="Consolas" panose="020B0609020204030204" pitchFamily="49" charset="0"/>
              </a:rPr>
              <a:t>}</a:t>
            </a:r>
          </a:p>
          <a:p>
            <a:r>
              <a:rPr lang="en-US" sz="1400" dirty="0">
                <a:solidFill>
                  <a:schemeClr val="tx2"/>
                </a:solidFill>
                <a:latin typeface="Consolas" panose="020B0609020204030204" pitchFamily="49" charset="0"/>
                <a:cs typeface="Consolas" panose="020B0609020204030204" pitchFamily="49" charset="0"/>
              </a:rPr>
              <a:t>if (</a:t>
            </a:r>
            <a:r>
              <a:rPr lang="en-US" sz="1400" dirty="0" err="1">
                <a:solidFill>
                  <a:schemeClr val="accent1"/>
                </a:solidFill>
                <a:latin typeface="Consolas" panose="020B0609020204030204" pitchFamily="49" charset="0"/>
                <a:cs typeface="Consolas" panose="020B0609020204030204" pitchFamily="49" charset="0"/>
              </a:rPr>
              <a:t>fgets</a:t>
            </a:r>
            <a:r>
              <a:rPr lang="en-US" sz="1400" dirty="0">
                <a:solidFill>
                  <a:schemeClr val="tx2"/>
                </a:solidFill>
                <a:latin typeface="Consolas" panose="020B0609020204030204" pitchFamily="49" charset="0"/>
                <a:cs typeface="Consolas" panose="020B0609020204030204" pitchFamily="49" charset="0"/>
              </a:rPr>
              <a:t>(</a:t>
            </a:r>
            <a:r>
              <a:rPr lang="en-US" sz="1400" dirty="0" err="1">
                <a:solidFill>
                  <a:schemeClr val="tx2"/>
                </a:solidFill>
                <a:latin typeface="Consolas" panose="020B0609020204030204" pitchFamily="49" charset="0"/>
                <a:cs typeface="Consolas" panose="020B0609020204030204" pitchFamily="49" charset="0"/>
              </a:rPr>
              <a:t>buf</a:t>
            </a:r>
            <a:r>
              <a:rPr lang="en-US" sz="1400" dirty="0">
                <a:solidFill>
                  <a:schemeClr val="tx2"/>
                </a:solidFill>
                <a:latin typeface="Consolas" panose="020B0609020204030204" pitchFamily="49" charset="0"/>
                <a:cs typeface="Consolas" panose="020B0609020204030204" pitchFamily="49" charset="0"/>
              </a:rPr>
              <a:t>, BUFSZ, stdin) != NULL) {  </a:t>
            </a:r>
            <a:r>
              <a:rPr lang="en-US" sz="1400" dirty="0">
                <a:solidFill>
                  <a:srgbClr val="00B050"/>
                </a:solidFill>
                <a:latin typeface="Consolas" panose="020B0609020204030204" pitchFamily="49" charset="0"/>
                <a:cs typeface="Consolas" panose="020B0609020204030204" pitchFamily="49" charset="0"/>
              </a:rPr>
              <a:t>// reads </a:t>
            </a:r>
            <a:r>
              <a:rPr lang="en-US" sz="1400" dirty="0" err="1">
                <a:solidFill>
                  <a:srgbClr val="00B050"/>
                </a:solidFill>
                <a:latin typeface="Consolas" panose="020B0609020204030204" pitchFamily="49" charset="0"/>
                <a:cs typeface="Consolas" panose="020B0609020204030204" pitchFamily="49" charset="0"/>
              </a:rPr>
              <a:t>sam</a:t>
            </a:r>
            <a:endParaRPr lang="en-US" sz="1400" dirty="0">
              <a:solidFill>
                <a:srgbClr val="00B050"/>
              </a:solidFill>
              <a:latin typeface="Consolas" panose="020B0609020204030204" pitchFamily="49" charset="0"/>
              <a:cs typeface="Consolas" panose="020B0609020204030204" pitchFamily="49" charset="0"/>
            </a:endParaRPr>
          </a:p>
          <a:p>
            <a:r>
              <a:rPr lang="en-US" sz="1400" dirty="0">
                <a:solidFill>
                  <a:schemeClr val="tx2"/>
                </a:solidFill>
                <a:latin typeface="Consolas" panose="020B0609020204030204" pitchFamily="49" charset="0"/>
                <a:cs typeface="Consolas" panose="020B0609020204030204" pitchFamily="49" charset="0"/>
              </a:rPr>
              <a:t>    if ((</a:t>
            </a:r>
            <a:r>
              <a:rPr lang="en-US" sz="1400" dirty="0" err="1">
                <a:solidFill>
                  <a:schemeClr val="tx2"/>
                </a:solidFill>
                <a:latin typeface="Consolas" panose="020B0609020204030204" pitchFamily="49" charset="0"/>
                <a:cs typeface="Consolas" panose="020B0609020204030204" pitchFamily="49" charset="0"/>
              </a:rPr>
              <a:t>ptr</a:t>
            </a:r>
            <a:r>
              <a:rPr lang="en-US" sz="1400" dirty="0">
                <a:solidFill>
                  <a:schemeClr val="tx2"/>
                </a:solidFill>
                <a:latin typeface="Consolas" panose="020B0609020204030204" pitchFamily="49" charset="0"/>
                <a:cs typeface="Consolas" panose="020B0609020204030204" pitchFamily="49" charset="0"/>
              </a:rPr>
              <a:t> = </a:t>
            </a:r>
            <a:r>
              <a:rPr lang="en-US" sz="1400" dirty="0" err="1">
                <a:solidFill>
                  <a:schemeClr val="accent1"/>
                </a:solidFill>
                <a:latin typeface="Consolas" panose="020B0609020204030204" pitchFamily="49" charset="0"/>
                <a:cs typeface="Consolas" panose="020B0609020204030204" pitchFamily="49" charset="0"/>
              </a:rPr>
              <a:t>creatNode</a:t>
            </a:r>
            <a:r>
              <a:rPr lang="en-US" sz="1400" dirty="0">
                <a:solidFill>
                  <a:schemeClr val="tx2"/>
                </a:solidFill>
                <a:latin typeface="Consolas" panose="020B0609020204030204" pitchFamily="49" charset="0"/>
                <a:cs typeface="Consolas" panose="020B0609020204030204" pitchFamily="49" charset="0"/>
              </a:rPr>
              <a:t>(1955, </a:t>
            </a:r>
            <a:r>
              <a:rPr lang="en-US" sz="1400" dirty="0" err="1">
                <a:solidFill>
                  <a:schemeClr val="tx2"/>
                </a:solidFill>
                <a:latin typeface="Consolas" panose="020B0609020204030204" pitchFamily="49" charset="0"/>
                <a:cs typeface="Consolas" panose="020B0609020204030204" pitchFamily="49" charset="0"/>
              </a:rPr>
              <a:t>buf</a:t>
            </a:r>
            <a:r>
              <a:rPr lang="en-US" sz="1400" dirty="0">
                <a:solidFill>
                  <a:schemeClr val="tx2"/>
                </a:solidFill>
                <a:latin typeface="Consolas" panose="020B0609020204030204" pitchFamily="49" charset="0"/>
                <a:cs typeface="Consolas" panose="020B0609020204030204" pitchFamily="49" charset="0"/>
              </a:rPr>
              <a:t>, head)) != NULL) {</a:t>
            </a:r>
          </a:p>
          <a:p>
            <a:r>
              <a:rPr lang="en-US" sz="1400" dirty="0">
                <a:solidFill>
                  <a:schemeClr val="tx2"/>
                </a:solidFill>
                <a:latin typeface="Consolas" panose="020B0609020204030204" pitchFamily="49" charset="0"/>
                <a:cs typeface="Consolas" panose="020B0609020204030204" pitchFamily="49" charset="0"/>
              </a:rPr>
              <a:t>        head = </a:t>
            </a:r>
            <a:r>
              <a:rPr lang="en-US" sz="1400" dirty="0" err="1">
                <a:solidFill>
                  <a:schemeClr val="tx2"/>
                </a:solidFill>
                <a:latin typeface="Consolas" panose="020B0609020204030204" pitchFamily="49" charset="0"/>
                <a:cs typeface="Consolas" panose="020B0609020204030204" pitchFamily="49" charset="0"/>
              </a:rPr>
              <a:t>ptr</a:t>
            </a:r>
            <a:r>
              <a:rPr lang="en-US" sz="1400" dirty="0">
                <a:solidFill>
                  <a:schemeClr val="tx2"/>
                </a:solidFill>
                <a:latin typeface="Consolas" panose="020B0609020204030204" pitchFamily="49" charset="0"/>
                <a:cs typeface="Consolas" panose="020B0609020204030204" pitchFamily="49" charset="0"/>
              </a:rPr>
              <a:t>; </a:t>
            </a:r>
            <a:r>
              <a:rPr lang="en-US" sz="1400" i="1" dirty="0">
                <a:solidFill>
                  <a:srgbClr val="2C895B"/>
                </a:solidFill>
                <a:latin typeface="Consolas" panose="020B0609020204030204" pitchFamily="49" charset="0"/>
                <a:cs typeface="Consolas" panose="020B0609020204030204" pitchFamily="49" charset="0"/>
              </a:rPr>
              <a:t>// error handling not shown</a:t>
            </a:r>
          </a:p>
          <a:p>
            <a:r>
              <a:rPr lang="en-US" sz="1400" dirty="0">
                <a:solidFill>
                  <a:schemeClr val="accent6"/>
                </a:solidFill>
                <a:latin typeface="Consolas" panose="020B0609020204030204" pitchFamily="49" charset="0"/>
                <a:cs typeface="Consolas" panose="020B0609020204030204" pitchFamily="49" charset="0"/>
              </a:rPr>
              <a:t>    }</a:t>
            </a:r>
          </a:p>
          <a:p>
            <a:r>
              <a:rPr lang="en-US" sz="1400" dirty="0">
                <a:solidFill>
                  <a:schemeClr val="accent6"/>
                </a:solidFill>
                <a:latin typeface="Consolas" panose="020B0609020204030204" pitchFamily="49" charset="0"/>
                <a:cs typeface="Consolas" panose="020B0609020204030204" pitchFamily="49" charset="0"/>
              </a:rPr>
              <a:t>}</a:t>
            </a:r>
          </a:p>
        </p:txBody>
      </p:sp>
      <p:grpSp>
        <p:nvGrpSpPr>
          <p:cNvPr id="56" name="Group 55">
            <a:extLst>
              <a:ext uri="{FF2B5EF4-FFF2-40B4-BE49-F238E27FC236}">
                <a16:creationId xmlns:a16="http://schemas.microsoft.com/office/drawing/2014/main" id="{B3D04D71-F97C-E874-18BB-AD446369F545}"/>
              </a:ext>
            </a:extLst>
          </p:cNvPr>
          <p:cNvGrpSpPr/>
          <p:nvPr/>
        </p:nvGrpSpPr>
        <p:grpSpPr>
          <a:xfrm>
            <a:off x="174707" y="5630005"/>
            <a:ext cx="835869" cy="718191"/>
            <a:chOff x="7452006" y="3306391"/>
            <a:chExt cx="835869" cy="718191"/>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41DBEF8-1BD9-3166-FFF3-D9706D6D7993}"/>
                    </a:ext>
                  </a:extLst>
                </p:cNvPr>
                <p:cNvSpPr txBox="1"/>
                <p:nvPr/>
              </p:nvSpPr>
              <p:spPr>
                <a:xfrm>
                  <a:off x="7452006" y="3624472"/>
                  <a:ext cx="835869" cy="400110"/>
                </a:xfrm>
                <a:prstGeom prst="rect">
                  <a:avLst/>
                </a:prstGeom>
                <a:solidFill>
                  <a:srgbClr val="D6D6F5"/>
                </a:solidFill>
                <a:ln w="25400">
                  <a:solidFill>
                    <a:schemeClr val="bg2"/>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cs typeface="CMU Bright" panose="02000603000000000000" pitchFamily="2" charset="0"/>
                          </a:rPr>
                          <m:t>𝑁𝑈𝐿𝐿</m:t>
                        </m:r>
                      </m:oMath>
                    </m:oMathPara>
                  </a14:m>
                  <a:endParaRPr lang="en-US" dirty="0" err="1">
                    <a:solidFill>
                      <a:srgbClr val="FFC000"/>
                    </a:solidFill>
                    <a:effectLst>
                      <a:glow rad="25400">
                        <a:schemeClr val="tx1"/>
                      </a:glow>
                    </a:effectLst>
                    <a:latin typeface="Calibri" panose="020F0502020204030204" pitchFamily="34" charset="0"/>
                    <a:ea typeface="CMU Bright" panose="02000603000000000000" pitchFamily="2" charset="0"/>
                    <a:cs typeface="Calibri" panose="020F0502020204030204" pitchFamily="34" charset="0"/>
                  </a:endParaRPr>
                </a:p>
              </p:txBody>
            </p:sp>
          </mc:Choice>
          <mc:Fallback xmlns="">
            <p:sp>
              <p:nvSpPr>
                <p:cNvPr id="23" name="TextBox 22">
                  <a:extLst>
                    <a:ext uri="{FF2B5EF4-FFF2-40B4-BE49-F238E27FC236}">
                      <a16:creationId xmlns:a16="http://schemas.microsoft.com/office/drawing/2014/main" id="{E41DBEF8-1BD9-3166-FFF3-D9706D6D7993}"/>
                    </a:ext>
                  </a:extLst>
                </p:cNvPr>
                <p:cNvSpPr txBox="1">
                  <a:spLocks noRot="1" noChangeAspect="1" noMove="1" noResize="1" noEditPoints="1" noAdjustHandles="1" noChangeArrowheads="1" noChangeShapeType="1" noTextEdit="1"/>
                </p:cNvSpPr>
                <p:nvPr/>
              </p:nvSpPr>
              <p:spPr>
                <a:xfrm>
                  <a:off x="7452006" y="3624472"/>
                  <a:ext cx="835869" cy="400110"/>
                </a:xfrm>
                <a:prstGeom prst="rect">
                  <a:avLst/>
                </a:prstGeom>
                <a:blipFill>
                  <a:blip r:embed="rId2"/>
                  <a:stretch>
                    <a:fillRect/>
                  </a:stretch>
                </a:blipFill>
                <a:ln w="25400">
                  <a:solidFill>
                    <a:schemeClr val="bg2"/>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33EA9BB7-490F-4EA6-DF6A-2E220DDA481E}"/>
                </a:ext>
              </a:extLst>
            </p:cNvPr>
            <p:cNvSpPr txBox="1"/>
            <p:nvPr/>
          </p:nvSpPr>
          <p:spPr>
            <a:xfrm>
              <a:off x="7504180" y="3306391"/>
              <a:ext cx="731520" cy="369332"/>
            </a:xfrm>
            <a:prstGeom prst="rect">
              <a:avLst/>
            </a:prstGeom>
            <a:noFill/>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head</a:t>
              </a:r>
            </a:p>
          </p:txBody>
        </p:sp>
      </p:grpSp>
      <p:sp>
        <p:nvSpPr>
          <p:cNvPr id="82" name="TextBox 81">
            <a:extLst>
              <a:ext uri="{FF2B5EF4-FFF2-40B4-BE49-F238E27FC236}">
                <a16:creationId xmlns:a16="http://schemas.microsoft.com/office/drawing/2014/main" id="{31AE0562-C1F2-0C81-E05D-D387146BDA33}"/>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44" name="Group 43">
            <a:extLst>
              <a:ext uri="{FF2B5EF4-FFF2-40B4-BE49-F238E27FC236}">
                <a16:creationId xmlns:a16="http://schemas.microsoft.com/office/drawing/2014/main" id="{379EC8EB-5155-DC97-736E-AE0338C9E59C}"/>
              </a:ext>
            </a:extLst>
          </p:cNvPr>
          <p:cNvGrpSpPr/>
          <p:nvPr/>
        </p:nvGrpSpPr>
        <p:grpSpPr>
          <a:xfrm>
            <a:off x="1706037" y="5406300"/>
            <a:ext cx="3180637" cy="1226320"/>
            <a:chOff x="1706037" y="5406300"/>
            <a:chExt cx="3180637" cy="1226320"/>
          </a:xfrm>
        </p:grpSpPr>
        <p:sp>
          <p:nvSpPr>
            <p:cNvPr id="21" name="TextBox 20">
              <a:extLst>
                <a:ext uri="{FF2B5EF4-FFF2-40B4-BE49-F238E27FC236}">
                  <a16:creationId xmlns:a16="http://schemas.microsoft.com/office/drawing/2014/main" id="{929E5BA5-984F-6CFD-2310-D68D0F5630E8}"/>
                </a:ext>
              </a:extLst>
            </p:cNvPr>
            <p:cNvSpPr txBox="1"/>
            <p:nvPr/>
          </p:nvSpPr>
          <p:spPr>
            <a:xfrm>
              <a:off x="1897740" y="6263288"/>
              <a:ext cx="365760" cy="369332"/>
            </a:xfrm>
            <a:prstGeom prst="rect">
              <a:avLst/>
            </a:prstGeom>
            <a:solidFill>
              <a:srgbClr val="D6D6F5"/>
            </a:solidFill>
            <a:ln w="25400">
              <a:solidFill>
                <a:schemeClr val="bg2"/>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cxnSp>
          <p:nvCxnSpPr>
            <p:cNvPr id="13" name="Straight Arrow Connector 12">
              <a:extLst>
                <a:ext uri="{FF2B5EF4-FFF2-40B4-BE49-F238E27FC236}">
                  <a16:creationId xmlns:a16="http://schemas.microsoft.com/office/drawing/2014/main" id="{CDFB9006-F68C-A30A-3AAB-A29BF946BEE2}"/>
                </a:ext>
              </a:extLst>
            </p:cNvPr>
            <p:cNvCxnSpPr/>
            <p:nvPr/>
          </p:nvCxnSpPr>
          <p:spPr bwMode="auto">
            <a:xfrm>
              <a:off x="2080620" y="6451482"/>
              <a:ext cx="731520" cy="0"/>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sp>
          <p:nvSpPr>
            <p:cNvPr id="20" name="TextBox 19">
              <a:extLst>
                <a:ext uri="{FF2B5EF4-FFF2-40B4-BE49-F238E27FC236}">
                  <a16:creationId xmlns:a16="http://schemas.microsoft.com/office/drawing/2014/main" id="{CBDE0378-E591-CA42-BE39-0AA0021E4F93}"/>
                </a:ext>
              </a:extLst>
            </p:cNvPr>
            <p:cNvSpPr txBox="1"/>
            <p:nvPr/>
          </p:nvSpPr>
          <p:spPr>
            <a:xfrm>
              <a:off x="1706037" y="5965680"/>
              <a:ext cx="731520" cy="369332"/>
            </a:xfrm>
            <a:prstGeom prst="rect">
              <a:avLst/>
            </a:prstGeom>
            <a:noFill/>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head</a:t>
              </a:r>
            </a:p>
          </p:txBody>
        </p:sp>
        <p:sp>
          <p:nvSpPr>
            <p:cNvPr id="3" name="TextBox 2">
              <a:extLst>
                <a:ext uri="{FF2B5EF4-FFF2-40B4-BE49-F238E27FC236}">
                  <a16:creationId xmlns:a16="http://schemas.microsoft.com/office/drawing/2014/main" id="{6D5916FF-65EB-9A9B-00D8-AA0235BEB036}"/>
                </a:ext>
              </a:extLst>
            </p:cNvPr>
            <p:cNvSpPr txBox="1"/>
            <p:nvPr/>
          </p:nvSpPr>
          <p:spPr>
            <a:xfrm>
              <a:off x="2842197" y="6164772"/>
              <a:ext cx="731520"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2020</a:t>
              </a:r>
            </a:p>
          </p:txBody>
        </p:sp>
        <p:sp>
          <p:nvSpPr>
            <p:cNvPr id="8" name="TextBox 7">
              <a:extLst>
                <a:ext uri="{FF2B5EF4-FFF2-40B4-BE49-F238E27FC236}">
                  <a16:creationId xmlns:a16="http://schemas.microsoft.com/office/drawing/2014/main" id="{6B1DD2EB-60C6-0A74-B7E2-EF9678191CC3}"/>
                </a:ext>
              </a:extLst>
            </p:cNvPr>
            <p:cNvSpPr txBox="1"/>
            <p:nvPr/>
          </p:nvSpPr>
          <p:spPr>
            <a:xfrm>
              <a:off x="3945869" y="6143083"/>
              <a:ext cx="940805"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"Joe"</a:t>
              </a:r>
            </a:p>
          </p:txBody>
        </p:sp>
        <p:sp>
          <p:nvSpPr>
            <p:cNvPr id="10" name="TextBox 9">
              <a:extLst>
                <a:ext uri="{FF2B5EF4-FFF2-40B4-BE49-F238E27FC236}">
                  <a16:creationId xmlns:a16="http://schemas.microsoft.com/office/drawing/2014/main" id="{2AF4FD07-4A67-523A-0515-112EFAB8C57F}"/>
                </a:ext>
              </a:extLst>
            </p:cNvPr>
            <p:cNvSpPr txBox="1"/>
            <p:nvPr/>
          </p:nvSpPr>
          <p:spPr>
            <a:xfrm>
              <a:off x="2842197" y="5786610"/>
              <a:ext cx="731520" cy="369332"/>
            </a:xfrm>
            <a:prstGeom prst="rect">
              <a:avLst/>
            </a:prstGeom>
            <a:solidFill>
              <a:schemeClr val="bg1">
                <a:lumMod val="95000"/>
              </a:schemeClr>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sp>
          <p:nvSpPr>
            <p:cNvPr id="12" name="TextBox 11">
              <a:extLst>
                <a:ext uri="{FF2B5EF4-FFF2-40B4-BE49-F238E27FC236}">
                  <a16:creationId xmlns:a16="http://schemas.microsoft.com/office/drawing/2014/main" id="{862D987D-2E06-0875-56E3-68C1E319C6DA}"/>
                </a:ext>
              </a:extLst>
            </p:cNvPr>
            <p:cNvSpPr txBox="1"/>
            <p:nvPr/>
          </p:nvSpPr>
          <p:spPr>
            <a:xfrm>
              <a:off x="2851020" y="5406300"/>
              <a:ext cx="739466" cy="369332"/>
            </a:xfrm>
            <a:prstGeom prst="rect">
              <a:avLst/>
            </a:prstGeom>
            <a:solidFill>
              <a:srgbClr val="7030A0">
                <a:alpha val="18000"/>
              </a:srgb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NULL</a:t>
              </a:r>
            </a:p>
          </p:txBody>
        </p:sp>
        <p:cxnSp>
          <p:nvCxnSpPr>
            <p:cNvPr id="14" name="Straight Arrow Connector 13">
              <a:extLst>
                <a:ext uri="{FF2B5EF4-FFF2-40B4-BE49-F238E27FC236}">
                  <a16:creationId xmlns:a16="http://schemas.microsoft.com/office/drawing/2014/main" id="{502CB9E7-1357-9E5C-6878-3A3B7E9576BD}"/>
                </a:ext>
              </a:extLst>
            </p:cNvPr>
            <p:cNvCxnSpPr>
              <a:cxnSpLocks/>
              <a:endCxn id="8" idx="1"/>
            </p:cNvCxnSpPr>
            <p:nvPr/>
          </p:nvCxnSpPr>
          <p:spPr bwMode="auto">
            <a:xfrm>
              <a:off x="3216780" y="5971276"/>
              <a:ext cx="729089" cy="356473"/>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grpSp>
      <p:grpSp>
        <p:nvGrpSpPr>
          <p:cNvPr id="45" name="Group 44">
            <a:extLst>
              <a:ext uri="{FF2B5EF4-FFF2-40B4-BE49-F238E27FC236}">
                <a16:creationId xmlns:a16="http://schemas.microsoft.com/office/drawing/2014/main" id="{33E2E802-FB76-7461-1D38-4466D9B8668D}"/>
              </a:ext>
            </a:extLst>
          </p:cNvPr>
          <p:cNvGrpSpPr/>
          <p:nvPr/>
        </p:nvGrpSpPr>
        <p:grpSpPr>
          <a:xfrm>
            <a:off x="5841612" y="5494521"/>
            <a:ext cx="6086166" cy="1262306"/>
            <a:chOff x="5841612" y="5494521"/>
            <a:chExt cx="6086166" cy="1262306"/>
          </a:xfrm>
        </p:grpSpPr>
        <p:sp>
          <p:nvSpPr>
            <p:cNvPr id="15" name="TextBox 14">
              <a:extLst>
                <a:ext uri="{FF2B5EF4-FFF2-40B4-BE49-F238E27FC236}">
                  <a16:creationId xmlns:a16="http://schemas.microsoft.com/office/drawing/2014/main" id="{8E88B381-0127-A706-4897-B0E3E55BCBDD}"/>
                </a:ext>
              </a:extLst>
            </p:cNvPr>
            <p:cNvSpPr txBox="1"/>
            <p:nvPr/>
          </p:nvSpPr>
          <p:spPr>
            <a:xfrm>
              <a:off x="6033315" y="6387495"/>
              <a:ext cx="365760" cy="369332"/>
            </a:xfrm>
            <a:prstGeom prst="rect">
              <a:avLst/>
            </a:prstGeom>
            <a:solidFill>
              <a:srgbClr val="D6D6F5"/>
            </a:solidFill>
            <a:ln w="25400">
              <a:solidFill>
                <a:schemeClr val="bg2"/>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cxnSp>
          <p:nvCxnSpPr>
            <p:cNvPr id="18" name="Straight Arrow Connector 17">
              <a:extLst>
                <a:ext uri="{FF2B5EF4-FFF2-40B4-BE49-F238E27FC236}">
                  <a16:creationId xmlns:a16="http://schemas.microsoft.com/office/drawing/2014/main" id="{4B8BAEC3-A014-52CF-0ADD-30CA1010AC38}"/>
                </a:ext>
              </a:extLst>
            </p:cNvPr>
            <p:cNvCxnSpPr/>
            <p:nvPr/>
          </p:nvCxnSpPr>
          <p:spPr bwMode="auto">
            <a:xfrm>
              <a:off x="6216195" y="6575689"/>
              <a:ext cx="731520" cy="0"/>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sp>
          <p:nvSpPr>
            <p:cNvPr id="19" name="TextBox 18">
              <a:extLst>
                <a:ext uri="{FF2B5EF4-FFF2-40B4-BE49-F238E27FC236}">
                  <a16:creationId xmlns:a16="http://schemas.microsoft.com/office/drawing/2014/main" id="{695A6ACB-138F-9281-308C-9A277AF91A30}"/>
                </a:ext>
              </a:extLst>
            </p:cNvPr>
            <p:cNvSpPr txBox="1"/>
            <p:nvPr/>
          </p:nvSpPr>
          <p:spPr>
            <a:xfrm>
              <a:off x="5841612" y="6089887"/>
              <a:ext cx="731520" cy="369332"/>
            </a:xfrm>
            <a:prstGeom prst="rect">
              <a:avLst/>
            </a:prstGeom>
            <a:noFill/>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head</a:t>
              </a:r>
            </a:p>
          </p:txBody>
        </p:sp>
        <p:sp>
          <p:nvSpPr>
            <p:cNvPr id="22" name="TextBox 21">
              <a:extLst>
                <a:ext uri="{FF2B5EF4-FFF2-40B4-BE49-F238E27FC236}">
                  <a16:creationId xmlns:a16="http://schemas.microsoft.com/office/drawing/2014/main" id="{E0C1262E-3097-6E0F-F849-FE5F2156C427}"/>
                </a:ext>
              </a:extLst>
            </p:cNvPr>
            <p:cNvSpPr txBox="1"/>
            <p:nvPr/>
          </p:nvSpPr>
          <p:spPr>
            <a:xfrm>
              <a:off x="9852501" y="6240098"/>
              <a:ext cx="731520"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2020</a:t>
              </a:r>
            </a:p>
          </p:txBody>
        </p:sp>
        <p:sp>
          <p:nvSpPr>
            <p:cNvPr id="24" name="TextBox 23">
              <a:extLst>
                <a:ext uri="{FF2B5EF4-FFF2-40B4-BE49-F238E27FC236}">
                  <a16:creationId xmlns:a16="http://schemas.microsoft.com/office/drawing/2014/main" id="{381579BC-EB98-3068-F00D-3DED103DEDDE}"/>
                </a:ext>
              </a:extLst>
            </p:cNvPr>
            <p:cNvSpPr txBox="1"/>
            <p:nvPr/>
          </p:nvSpPr>
          <p:spPr>
            <a:xfrm>
              <a:off x="10986973" y="6223153"/>
              <a:ext cx="940805"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"Joe"</a:t>
              </a:r>
            </a:p>
          </p:txBody>
        </p:sp>
        <p:sp>
          <p:nvSpPr>
            <p:cNvPr id="25" name="TextBox 24">
              <a:extLst>
                <a:ext uri="{FF2B5EF4-FFF2-40B4-BE49-F238E27FC236}">
                  <a16:creationId xmlns:a16="http://schemas.microsoft.com/office/drawing/2014/main" id="{3337B55D-6921-B7A2-1307-BAAD0A854814}"/>
                </a:ext>
              </a:extLst>
            </p:cNvPr>
            <p:cNvSpPr txBox="1"/>
            <p:nvPr/>
          </p:nvSpPr>
          <p:spPr>
            <a:xfrm>
              <a:off x="9852501" y="5870766"/>
              <a:ext cx="731520" cy="369332"/>
            </a:xfrm>
            <a:prstGeom prst="rect">
              <a:avLst/>
            </a:prstGeom>
            <a:solidFill>
              <a:schemeClr val="bg1">
                <a:lumMod val="95000"/>
              </a:schemeClr>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sp>
          <p:nvSpPr>
            <p:cNvPr id="26" name="TextBox 25">
              <a:extLst>
                <a:ext uri="{FF2B5EF4-FFF2-40B4-BE49-F238E27FC236}">
                  <a16:creationId xmlns:a16="http://schemas.microsoft.com/office/drawing/2014/main" id="{76854CFF-FAA6-3C39-2467-2BF22BC347AC}"/>
                </a:ext>
              </a:extLst>
            </p:cNvPr>
            <p:cNvSpPr txBox="1"/>
            <p:nvPr/>
          </p:nvSpPr>
          <p:spPr>
            <a:xfrm>
              <a:off x="9861324" y="5494521"/>
              <a:ext cx="731520" cy="369332"/>
            </a:xfrm>
            <a:prstGeom prst="rect">
              <a:avLst/>
            </a:prstGeom>
            <a:solidFill>
              <a:srgbClr val="7030A0">
                <a:alpha val="18000"/>
              </a:srgb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NULL</a:t>
              </a:r>
            </a:p>
          </p:txBody>
        </p:sp>
        <p:cxnSp>
          <p:nvCxnSpPr>
            <p:cNvPr id="27" name="Straight Arrow Connector 26">
              <a:extLst>
                <a:ext uri="{FF2B5EF4-FFF2-40B4-BE49-F238E27FC236}">
                  <a16:creationId xmlns:a16="http://schemas.microsoft.com/office/drawing/2014/main" id="{B27B171B-B394-25AC-9ADD-4A5897260EA3}"/>
                </a:ext>
              </a:extLst>
            </p:cNvPr>
            <p:cNvCxnSpPr>
              <a:cxnSpLocks/>
              <a:endCxn id="24" idx="1"/>
            </p:cNvCxnSpPr>
            <p:nvPr/>
          </p:nvCxnSpPr>
          <p:spPr bwMode="auto">
            <a:xfrm>
              <a:off x="10227084" y="6055432"/>
              <a:ext cx="759889" cy="352387"/>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sp>
          <p:nvSpPr>
            <p:cNvPr id="28" name="TextBox 27">
              <a:extLst>
                <a:ext uri="{FF2B5EF4-FFF2-40B4-BE49-F238E27FC236}">
                  <a16:creationId xmlns:a16="http://schemas.microsoft.com/office/drawing/2014/main" id="{BFC65312-6F69-3FEF-8FB6-6F053F316C48}"/>
                </a:ext>
              </a:extLst>
            </p:cNvPr>
            <p:cNvSpPr txBox="1"/>
            <p:nvPr/>
          </p:nvSpPr>
          <p:spPr>
            <a:xfrm>
              <a:off x="7051181" y="6301717"/>
              <a:ext cx="731520"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1955</a:t>
              </a:r>
            </a:p>
          </p:txBody>
        </p:sp>
        <p:sp>
          <p:nvSpPr>
            <p:cNvPr id="29" name="TextBox 28">
              <a:extLst>
                <a:ext uri="{FF2B5EF4-FFF2-40B4-BE49-F238E27FC236}">
                  <a16:creationId xmlns:a16="http://schemas.microsoft.com/office/drawing/2014/main" id="{4AA81428-A080-147A-13A1-4DF897AA5F3B}"/>
                </a:ext>
              </a:extLst>
            </p:cNvPr>
            <p:cNvSpPr txBox="1"/>
            <p:nvPr/>
          </p:nvSpPr>
          <p:spPr>
            <a:xfrm>
              <a:off x="8157284" y="6304559"/>
              <a:ext cx="940805"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"Sam"</a:t>
              </a:r>
            </a:p>
          </p:txBody>
        </p:sp>
        <p:sp>
          <p:nvSpPr>
            <p:cNvPr id="31" name="TextBox 30">
              <a:extLst>
                <a:ext uri="{FF2B5EF4-FFF2-40B4-BE49-F238E27FC236}">
                  <a16:creationId xmlns:a16="http://schemas.microsoft.com/office/drawing/2014/main" id="{05E8684F-1D3B-33B9-A910-A8D12E7A7E56}"/>
                </a:ext>
              </a:extLst>
            </p:cNvPr>
            <p:cNvSpPr txBox="1"/>
            <p:nvPr/>
          </p:nvSpPr>
          <p:spPr>
            <a:xfrm>
              <a:off x="7042358" y="5905221"/>
              <a:ext cx="731520" cy="369332"/>
            </a:xfrm>
            <a:prstGeom prst="rect">
              <a:avLst/>
            </a:prstGeom>
            <a:solidFill>
              <a:schemeClr val="bg1">
                <a:lumMod val="95000"/>
              </a:schemeClr>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sp>
          <p:nvSpPr>
            <p:cNvPr id="32" name="TextBox 31">
              <a:extLst>
                <a:ext uri="{FF2B5EF4-FFF2-40B4-BE49-F238E27FC236}">
                  <a16:creationId xmlns:a16="http://schemas.microsoft.com/office/drawing/2014/main" id="{C4F50445-8327-BC37-465F-FE5A2F7118E0}"/>
                </a:ext>
              </a:extLst>
            </p:cNvPr>
            <p:cNvSpPr txBox="1"/>
            <p:nvPr/>
          </p:nvSpPr>
          <p:spPr>
            <a:xfrm>
              <a:off x="7042358" y="5524964"/>
              <a:ext cx="731520" cy="369332"/>
            </a:xfrm>
            <a:prstGeom prst="rect">
              <a:avLst/>
            </a:prstGeom>
            <a:solidFill>
              <a:srgbClr val="7030A0">
                <a:alpha val="18000"/>
              </a:srgbClr>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cxnSp>
          <p:nvCxnSpPr>
            <p:cNvPr id="33" name="Straight Arrow Connector 32">
              <a:extLst>
                <a:ext uri="{FF2B5EF4-FFF2-40B4-BE49-F238E27FC236}">
                  <a16:creationId xmlns:a16="http://schemas.microsoft.com/office/drawing/2014/main" id="{C0ABB8A3-EF55-2656-AAA3-6B911A9B4046}"/>
                </a:ext>
              </a:extLst>
            </p:cNvPr>
            <p:cNvCxnSpPr>
              <a:cxnSpLocks/>
              <a:endCxn id="29" idx="1"/>
            </p:cNvCxnSpPr>
            <p:nvPr/>
          </p:nvCxnSpPr>
          <p:spPr bwMode="auto">
            <a:xfrm>
              <a:off x="7399252" y="6100528"/>
              <a:ext cx="758032" cy="388697"/>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cxnSp>
          <p:nvCxnSpPr>
            <p:cNvPr id="34" name="Straight Arrow Connector 33">
              <a:extLst>
                <a:ext uri="{FF2B5EF4-FFF2-40B4-BE49-F238E27FC236}">
                  <a16:creationId xmlns:a16="http://schemas.microsoft.com/office/drawing/2014/main" id="{C506652F-41BA-68BC-1AB0-6A6DCABEF683}"/>
                </a:ext>
              </a:extLst>
            </p:cNvPr>
            <p:cNvCxnSpPr>
              <a:cxnSpLocks/>
              <a:endCxn id="22" idx="1"/>
            </p:cNvCxnSpPr>
            <p:nvPr/>
          </p:nvCxnSpPr>
          <p:spPr bwMode="auto">
            <a:xfrm>
              <a:off x="7414510" y="5702469"/>
              <a:ext cx="2437991" cy="722295"/>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grpSp>
      <p:grpSp>
        <p:nvGrpSpPr>
          <p:cNvPr id="36" name="Group 35">
            <a:extLst>
              <a:ext uri="{FF2B5EF4-FFF2-40B4-BE49-F238E27FC236}">
                <a16:creationId xmlns:a16="http://schemas.microsoft.com/office/drawing/2014/main" id="{FBA872E6-E88C-5578-A4F8-2624E8C9822C}"/>
              </a:ext>
            </a:extLst>
          </p:cNvPr>
          <p:cNvGrpSpPr/>
          <p:nvPr/>
        </p:nvGrpSpPr>
        <p:grpSpPr>
          <a:xfrm>
            <a:off x="3408535" y="2520564"/>
            <a:ext cx="3339398" cy="1960732"/>
            <a:chOff x="3408535" y="2520564"/>
            <a:chExt cx="3339398" cy="1960732"/>
          </a:xfrm>
        </p:grpSpPr>
        <p:grpSp>
          <p:nvGrpSpPr>
            <p:cNvPr id="7" name="Group 6">
              <a:extLst>
                <a:ext uri="{FF2B5EF4-FFF2-40B4-BE49-F238E27FC236}">
                  <a16:creationId xmlns:a16="http://schemas.microsoft.com/office/drawing/2014/main" id="{01F50B04-8D26-F819-B084-6906325A02B9}"/>
                </a:ext>
              </a:extLst>
            </p:cNvPr>
            <p:cNvGrpSpPr/>
            <p:nvPr/>
          </p:nvGrpSpPr>
          <p:grpSpPr>
            <a:xfrm>
              <a:off x="3408535" y="2520564"/>
              <a:ext cx="1632599" cy="1960732"/>
              <a:chOff x="2037706" y="3416644"/>
              <a:chExt cx="1632599" cy="1960732"/>
            </a:xfrm>
          </p:grpSpPr>
          <p:sp>
            <p:nvSpPr>
              <p:cNvPr id="9" name="TextBox 8">
                <a:extLst>
                  <a:ext uri="{FF2B5EF4-FFF2-40B4-BE49-F238E27FC236}">
                    <a16:creationId xmlns:a16="http://schemas.microsoft.com/office/drawing/2014/main" id="{5E1B72CA-BE47-070C-77F1-DED8BD0B262B}"/>
                  </a:ext>
                </a:extLst>
              </p:cNvPr>
              <p:cNvSpPr txBox="1"/>
              <p:nvPr/>
            </p:nvSpPr>
            <p:spPr>
              <a:xfrm>
                <a:off x="2037706" y="4177047"/>
                <a:ext cx="1632599" cy="1200329"/>
              </a:xfrm>
              <a:prstGeom prst="rect">
                <a:avLst/>
              </a:prstGeom>
              <a:solidFill>
                <a:schemeClr val="bg1">
                  <a:lumMod val="95000"/>
                </a:schemeClr>
              </a:solidFill>
              <a:ln w="31750">
                <a:solidFill>
                  <a:srgbClr val="FF0000"/>
                </a:solidFill>
              </a:ln>
            </p:spPr>
            <p:txBody>
              <a:bodyPr wrap="square" rtlCol="0">
                <a:spAutoFit/>
              </a:bodyPr>
              <a:lstStyle/>
              <a:p>
                <a:r>
                  <a:rPr lang="en-US" sz="1800" b="0" dirty="0">
                    <a:solidFill>
                      <a:srgbClr val="FF0000"/>
                    </a:solidFill>
                    <a:latin typeface="Calibri" pitchFamily="34" charset="0"/>
                  </a:rPr>
                  <a:t>Must duplicate the string because of buffer reuse</a:t>
                </a:r>
              </a:p>
            </p:txBody>
          </p:sp>
          <p:cxnSp>
            <p:nvCxnSpPr>
              <p:cNvPr id="11" name="Straight Arrow Connector 10">
                <a:extLst>
                  <a:ext uri="{FF2B5EF4-FFF2-40B4-BE49-F238E27FC236}">
                    <a16:creationId xmlns:a16="http://schemas.microsoft.com/office/drawing/2014/main" id="{57F4A2D7-0D3B-94ED-C7D0-0A29D33FF80D}"/>
                  </a:ext>
                </a:extLst>
              </p:cNvPr>
              <p:cNvCxnSpPr>
                <a:cxnSpLocks/>
              </p:cNvCxnSpPr>
              <p:nvPr/>
            </p:nvCxnSpPr>
            <p:spPr>
              <a:xfrm flipV="1">
                <a:off x="2710540" y="3416644"/>
                <a:ext cx="0" cy="76040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893A7289-4A2E-15FE-702A-93FBF4E5F15A}"/>
                </a:ext>
              </a:extLst>
            </p:cNvPr>
            <p:cNvCxnSpPr>
              <a:cxnSpLocks/>
            </p:cNvCxnSpPr>
            <p:nvPr/>
          </p:nvCxnSpPr>
          <p:spPr>
            <a:xfrm>
              <a:off x="5048892" y="3890567"/>
              <a:ext cx="1699041" cy="51210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177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A54FA-C0DF-7614-EEA5-C12FC083ACDD}"/>
              </a:ext>
            </a:extLst>
          </p:cNvPr>
          <p:cNvSpPr>
            <a:spLocks noGrp="1"/>
          </p:cNvSpPr>
          <p:nvPr>
            <p:ph type="title"/>
          </p:nvPr>
        </p:nvSpPr>
        <p:spPr>
          <a:xfrm>
            <a:off x="505421" y="119999"/>
            <a:ext cx="10515600" cy="425009"/>
          </a:xfrm>
        </p:spPr>
        <p:txBody>
          <a:bodyPr/>
          <a:lstStyle/>
          <a:p>
            <a:r>
              <a:rPr lang="en-US" dirty="0"/>
              <a:t>Creating a Node &amp; Inserting it at the </a:t>
            </a:r>
            <a:r>
              <a:rPr lang="en-US" dirty="0">
                <a:solidFill>
                  <a:srgbClr val="FF0000"/>
                </a:solidFill>
              </a:rPr>
              <a:t>End</a:t>
            </a:r>
            <a:r>
              <a:rPr lang="en-US" dirty="0"/>
              <a:t> of the List</a:t>
            </a:r>
          </a:p>
        </p:txBody>
      </p:sp>
      <p:sp>
        <p:nvSpPr>
          <p:cNvPr id="6" name="Rounded Rectangle 5">
            <a:extLst>
              <a:ext uri="{FF2B5EF4-FFF2-40B4-BE49-F238E27FC236}">
                <a16:creationId xmlns:a16="http://schemas.microsoft.com/office/drawing/2014/main" id="{E3666745-1DD1-E9E0-D37B-E912C98EDD43}"/>
              </a:ext>
            </a:extLst>
          </p:cNvPr>
          <p:cNvSpPr/>
          <p:nvPr/>
        </p:nvSpPr>
        <p:spPr bwMode="auto">
          <a:xfrm>
            <a:off x="96037" y="545008"/>
            <a:ext cx="7219122" cy="5431715"/>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0" rIns="91440" bIns="45720" numCol="1" rtlCol="0" anchor="t" anchorCtr="0" compatLnSpc="1">
            <a:prstTxWarp prst="textNoShape">
              <a:avLst/>
            </a:prstTxWarp>
            <a:noAutofit/>
          </a:bodyPr>
          <a:lstStyle/>
          <a:p>
            <a:r>
              <a:rPr lang="en-US" i="1" dirty="0">
                <a:solidFill>
                  <a:srgbClr val="00B050"/>
                </a:solidFill>
                <a:latin typeface="Consolas" panose="020B0609020204030204" pitchFamily="49" charset="0"/>
                <a:cs typeface="Consolas" panose="020B0609020204030204" pitchFamily="49" charset="0"/>
              </a:rPr>
              <a:t>// create a node and insert at the end of the list</a:t>
            </a:r>
          </a:p>
          <a:p>
            <a:r>
              <a:rPr lang="en-US" dirty="0">
                <a:solidFill>
                  <a:srgbClr val="FF0000"/>
                </a:solidFill>
                <a:latin typeface="Consolas" panose="020B0609020204030204" pitchFamily="49" charset="0"/>
                <a:cs typeface="Consolas" panose="020B0609020204030204" pitchFamily="49" charset="0"/>
              </a:rPr>
              <a:t>struct node *</a:t>
            </a:r>
          </a:p>
          <a:p>
            <a:r>
              <a:rPr lang="en-US" dirty="0" err="1">
                <a:solidFill>
                  <a:schemeClr val="accent1"/>
                </a:solidFill>
                <a:latin typeface="Consolas" panose="020B0609020204030204" pitchFamily="49" charset="0"/>
                <a:cs typeface="Consolas" panose="020B0609020204030204" pitchFamily="49" charset="0"/>
              </a:rPr>
              <a:t>insertEnd</a:t>
            </a:r>
            <a:r>
              <a:rPr lang="en-US" dirty="0">
                <a:solidFill>
                  <a:schemeClr val="tx2"/>
                </a:solidFill>
                <a:latin typeface="Consolas" panose="020B0609020204030204" pitchFamily="49" charset="0"/>
                <a:cs typeface="Consolas" panose="020B0609020204030204" pitchFamily="49" charset="0"/>
              </a:rPr>
              <a:t>(int year, char *name, </a:t>
            </a:r>
            <a:r>
              <a:rPr lang="en-US" dirty="0">
                <a:solidFill>
                  <a:srgbClr val="FF0000"/>
                </a:solidFill>
                <a:latin typeface="Consolas" panose="020B0609020204030204" pitchFamily="49" charset="0"/>
                <a:cs typeface="Consolas" panose="020B0609020204030204" pitchFamily="49" charset="0"/>
              </a:rPr>
              <a:t>struct node *</a:t>
            </a:r>
            <a:r>
              <a:rPr lang="en-US" dirty="0">
                <a:solidFill>
                  <a:schemeClr val="tx2"/>
                </a:solidFill>
                <a:latin typeface="Consolas" panose="020B0609020204030204" pitchFamily="49" charset="0"/>
                <a:cs typeface="Consolas" panose="020B0609020204030204" pitchFamily="49" charset="0"/>
              </a:rPr>
              <a:t>head)</a:t>
            </a:r>
          </a:p>
          <a:p>
            <a:r>
              <a:rPr lang="en-US" dirty="0">
                <a:solidFill>
                  <a:schemeClr val="tx2"/>
                </a:solidFill>
                <a:latin typeface="Consolas" panose="020B0609020204030204" pitchFamily="49" charset="0"/>
                <a:cs typeface="Consolas" panose="020B0609020204030204" pitchFamily="49" charset="0"/>
              </a:rPr>
              <a:t>{</a:t>
            </a:r>
            <a:endParaRPr lang="en-US" dirty="0">
              <a:solidFill>
                <a:srgbClr val="FF0000"/>
              </a:solidFill>
              <a:latin typeface="Consolas" panose="020B0609020204030204" pitchFamily="49" charset="0"/>
              <a:cs typeface="Consolas" panose="020B0609020204030204" pitchFamily="49" charset="0"/>
            </a:endParaRPr>
          </a:p>
          <a:p>
            <a:r>
              <a:rPr lang="en-US" dirty="0">
                <a:solidFill>
                  <a:srgbClr val="FF0000"/>
                </a:solidFill>
                <a:latin typeface="Consolas" panose="020B0609020204030204" pitchFamily="49" charset="0"/>
                <a:cs typeface="Consolas" panose="020B0609020204030204" pitchFamily="49" charset="0"/>
              </a:rPr>
              <a:t>    struct node *</a:t>
            </a:r>
            <a:r>
              <a:rPr lang="en-US" dirty="0" err="1">
                <a:solidFill>
                  <a:srgbClr val="7030A0"/>
                </a:solidFill>
                <a:latin typeface="Consolas" panose="020B0609020204030204" pitchFamily="49" charset="0"/>
                <a:cs typeface="Consolas" panose="020B0609020204030204" pitchFamily="49" charset="0"/>
              </a:rPr>
              <a:t>ptr</a:t>
            </a:r>
            <a:r>
              <a:rPr lang="en-US" dirty="0">
                <a:solidFill>
                  <a:srgbClr val="7030A0"/>
                </a:solidFill>
                <a:latin typeface="Consolas" panose="020B0609020204030204" pitchFamily="49" charset="0"/>
                <a:cs typeface="Consolas" panose="020B0609020204030204" pitchFamily="49" charset="0"/>
              </a:rPr>
              <a:t> = head;</a:t>
            </a:r>
          </a:p>
          <a:p>
            <a:r>
              <a:rPr lang="en-US" dirty="0">
                <a:solidFill>
                  <a:srgbClr val="FF0000"/>
                </a:solidFill>
                <a:latin typeface="Consolas" panose="020B0609020204030204" pitchFamily="49" charset="0"/>
                <a:cs typeface="Consolas" panose="020B0609020204030204" pitchFamily="49" charset="0"/>
              </a:rPr>
              <a:t>    struct node *</a:t>
            </a:r>
            <a:r>
              <a:rPr lang="en-US" dirty="0" err="1">
                <a:solidFill>
                  <a:schemeClr val="accent3"/>
                </a:solidFill>
                <a:latin typeface="Consolas" panose="020B0609020204030204" pitchFamily="49" charset="0"/>
                <a:cs typeface="Consolas" panose="020B0609020204030204" pitchFamily="49" charset="0"/>
              </a:rPr>
              <a:t>prev</a:t>
            </a:r>
            <a:r>
              <a:rPr lang="en-US" dirty="0">
                <a:solidFill>
                  <a:schemeClr val="accent3"/>
                </a:solidFill>
                <a:latin typeface="Consolas" panose="020B0609020204030204" pitchFamily="49" charset="0"/>
                <a:cs typeface="Consolas" panose="020B0609020204030204" pitchFamily="49" charset="0"/>
              </a:rPr>
              <a:t> = NULL;  // base case</a:t>
            </a:r>
          </a:p>
          <a:p>
            <a:r>
              <a:rPr lang="en-US" dirty="0">
                <a:solidFill>
                  <a:srgbClr val="FF0000"/>
                </a:solidFill>
                <a:latin typeface="Consolas" panose="020B0609020204030204" pitchFamily="49" charset="0"/>
                <a:cs typeface="Consolas" panose="020B0609020204030204" pitchFamily="49" charset="0"/>
              </a:rPr>
              <a:t>    struct node *</a:t>
            </a:r>
            <a:r>
              <a:rPr lang="en-US" dirty="0">
                <a:solidFill>
                  <a:schemeClr val="tx2"/>
                </a:solidFill>
                <a:latin typeface="Consolas" panose="020B0609020204030204" pitchFamily="49" charset="0"/>
                <a:cs typeface="Consolas" panose="020B0609020204030204" pitchFamily="49" charset="0"/>
              </a:rPr>
              <a:t>new;</a:t>
            </a:r>
          </a:p>
          <a:p>
            <a:endParaRPr lang="en-US" dirty="0">
              <a:solidFill>
                <a:schemeClr val="tx2"/>
              </a:solidFill>
              <a:latin typeface="Consolas" panose="020B0609020204030204" pitchFamily="49" charset="0"/>
              <a:cs typeface="Consolas" panose="020B0609020204030204" pitchFamily="49" charset="0"/>
            </a:endParaRPr>
          </a:p>
          <a:p>
            <a:r>
              <a:rPr lang="en-US" dirty="0">
                <a:solidFill>
                  <a:schemeClr val="tx2"/>
                </a:solidFill>
                <a:latin typeface="Consolas" panose="020B0609020204030204" pitchFamily="49" charset="0"/>
                <a:cs typeface="Consolas" panose="020B0609020204030204" pitchFamily="49" charset="0"/>
              </a:rPr>
              <a:t>    if ((new = </a:t>
            </a:r>
            <a:r>
              <a:rPr lang="en-US" dirty="0" err="1">
                <a:solidFill>
                  <a:schemeClr val="accent1"/>
                </a:solidFill>
                <a:latin typeface="Consolas" panose="020B0609020204030204" pitchFamily="49" charset="0"/>
                <a:cs typeface="Consolas" panose="020B0609020204030204" pitchFamily="49" charset="0"/>
              </a:rPr>
              <a:t>creatNode</a:t>
            </a:r>
            <a:r>
              <a:rPr lang="en-US" dirty="0">
                <a:solidFill>
                  <a:schemeClr val="tx2"/>
                </a:solidFill>
                <a:latin typeface="Consolas" panose="020B0609020204030204" pitchFamily="49" charset="0"/>
                <a:cs typeface="Consolas" panose="020B0609020204030204" pitchFamily="49" charset="0"/>
              </a:rPr>
              <a:t>(year, name, NULL)) == NULL)</a:t>
            </a:r>
          </a:p>
          <a:p>
            <a:r>
              <a:rPr lang="en-US" dirty="0">
                <a:solidFill>
                  <a:schemeClr val="tx2"/>
                </a:solidFill>
                <a:latin typeface="Consolas" panose="020B0609020204030204" pitchFamily="49" charset="0"/>
                <a:cs typeface="Consolas" panose="020B0609020204030204" pitchFamily="49" charset="0"/>
              </a:rPr>
              <a:t>        return NULL;</a:t>
            </a:r>
          </a:p>
          <a:p>
            <a:endParaRPr lang="en-US" dirty="0">
              <a:solidFill>
                <a:schemeClr val="tx2"/>
              </a:solidFill>
              <a:latin typeface="Consolas" panose="020B0609020204030204" pitchFamily="49" charset="0"/>
              <a:cs typeface="Consolas" panose="020B0609020204030204" pitchFamily="49" charset="0"/>
            </a:endParaRPr>
          </a:p>
          <a:p>
            <a:r>
              <a:rPr lang="en-US" dirty="0">
                <a:solidFill>
                  <a:schemeClr val="tx2"/>
                </a:solidFill>
                <a:latin typeface="Consolas" panose="020B0609020204030204" pitchFamily="49" charset="0"/>
                <a:cs typeface="Consolas" panose="020B0609020204030204" pitchFamily="49" charset="0"/>
              </a:rPr>
              <a:t>    while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 != NULL) {</a:t>
            </a:r>
          </a:p>
          <a:p>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prev</a:t>
            </a:r>
            <a:r>
              <a:rPr lang="en-US" dirty="0">
                <a:solidFill>
                  <a:schemeClr val="tx2"/>
                </a:solidFill>
                <a:latin typeface="Consolas" panose="020B0609020204030204" pitchFamily="49" charset="0"/>
                <a:cs typeface="Consolas" panose="020B0609020204030204" pitchFamily="49" charset="0"/>
              </a:rPr>
              <a:t> =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 =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-&gt;next;</a:t>
            </a:r>
          </a:p>
          <a:p>
            <a:r>
              <a:rPr lang="en-US" dirty="0">
                <a:solidFill>
                  <a:schemeClr val="tx2"/>
                </a:solidFill>
                <a:latin typeface="Consolas" panose="020B0609020204030204" pitchFamily="49" charset="0"/>
                <a:cs typeface="Consolas" panose="020B0609020204030204" pitchFamily="49" charset="0"/>
              </a:rPr>
              <a:t>    }</a:t>
            </a:r>
          </a:p>
          <a:p>
            <a:r>
              <a:rPr lang="en-US" dirty="0">
                <a:solidFill>
                  <a:schemeClr val="tx2"/>
                </a:solidFill>
                <a:latin typeface="Consolas" panose="020B0609020204030204" pitchFamily="49" charset="0"/>
                <a:cs typeface="Consolas" panose="020B0609020204030204" pitchFamily="49" charset="0"/>
              </a:rPr>
              <a:t>    if (</a:t>
            </a:r>
            <a:r>
              <a:rPr lang="en-US" dirty="0" err="1">
                <a:solidFill>
                  <a:schemeClr val="tx2"/>
                </a:solidFill>
                <a:latin typeface="Consolas" panose="020B0609020204030204" pitchFamily="49" charset="0"/>
                <a:cs typeface="Consolas" panose="020B0609020204030204" pitchFamily="49" charset="0"/>
              </a:rPr>
              <a:t>prev</a:t>
            </a:r>
            <a:r>
              <a:rPr lang="en-US" dirty="0">
                <a:solidFill>
                  <a:schemeClr val="tx2"/>
                </a:solidFill>
                <a:latin typeface="Consolas" panose="020B0609020204030204" pitchFamily="49" charset="0"/>
                <a:cs typeface="Consolas" panose="020B0609020204030204" pitchFamily="49" charset="0"/>
              </a:rPr>
              <a:t> == NULL)</a:t>
            </a:r>
          </a:p>
          <a:p>
            <a:r>
              <a:rPr lang="en-US" dirty="0">
                <a:solidFill>
                  <a:schemeClr val="tx2"/>
                </a:solidFill>
                <a:latin typeface="Consolas" panose="020B0609020204030204" pitchFamily="49" charset="0"/>
                <a:cs typeface="Consolas" panose="020B0609020204030204" pitchFamily="49" charset="0"/>
              </a:rPr>
              <a:t>        return new;</a:t>
            </a:r>
          </a:p>
          <a:p>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prev</a:t>
            </a:r>
            <a:r>
              <a:rPr lang="en-US" dirty="0">
                <a:solidFill>
                  <a:schemeClr val="tx2"/>
                </a:solidFill>
                <a:latin typeface="Consolas" panose="020B0609020204030204" pitchFamily="49" charset="0"/>
                <a:cs typeface="Consolas" panose="020B0609020204030204" pitchFamily="49" charset="0"/>
              </a:rPr>
              <a:t>-&gt;next = new;</a:t>
            </a:r>
          </a:p>
          <a:p>
            <a:r>
              <a:rPr lang="en-US" dirty="0">
                <a:solidFill>
                  <a:schemeClr val="tx2"/>
                </a:solidFill>
                <a:latin typeface="Consolas" panose="020B0609020204030204" pitchFamily="49" charset="0"/>
                <a:cs typeface="Consolas" panose="020B0609020204030204" pitchFamily="49" charset="0"/>
              </a:rPr>
              <a:t>    return head;</a:t>
            </a:r>
          </a:p>
          <a:p>
            <a:r>
              <a:rPr lang="en-US" dirty="0">
                <a:solidFill>
                  <a:schemeClr val="tx2"/>
                </a:solidFill>
                <a:latin typeface="Consolas" panose="020B0609020204030204" pitchFamily="49" charset="0"/>
                <a:cs typeface="Consolas" panose="020B0609020204030204" pitchFamily="49" charset="0"/>
              </a:rPr>
              <a:t>}</a:t>
            </a:r>
          </a:p>
        </p:txBody>
      </p:sp>
      <p:sp>
        <p:nvSpPr>
          <p:cNvPr id="48" name="Rounded Rectangle 47">
            <a:extLst>
              <a:ext uri="{FF2B5EF4-FFF2-40B4-BE49-F238E27FC236}">
                <a16:creationId xmlns:a16="http://schemas.microsoft.com/office/drawing/2014/main" id="{41963849-7D6E-853C-FFDD-A160EE0C29A4}"/>
              </a:ext>
            </a:extLst>
          </p:cNvPr>
          <p:cNvSpPr/>
          <p:nvPr/>
        </p:nvSpPr>
        <p:spPr bwMode="auto">
          <a:xfrm>
            <a:off x="4352144" y="5064603"/>
            <a:ext cx="6433777" cy="1779500"/>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0" rIns="91440" bIns="45720" numCol="1" rtlCol="0" anchor="t" anchorCtr="0" compatLnSpc="1">
            <a:prstTxWarp prst="textNoShape">
              <a:avLst/>
            </a:prstTxWarp>
            <a:noAutofit/>
          </a:bodyPr>
          <a:lstStyle/>
          <a:p>
            <a:r>
              <a:rPr lang="en-US" dirty="0">
                <a:solidFill>
                  <a:srgbClr val="FF0000"/>
                </a:solidFill>
                <a:latin typeface="Consolas" panose="020B0609020204030204" pitchFamily="49" charset="0"/>
                <a:cs typeface="Consolas" panose="020B0609020204030204" pitchFamily="49" charset="0"/>
              </a:rPr>
              <a:t>struct node *</a:t>
            </a:r>
            <a:r>
              <a:rPr lang="en-US" dirty="0">
                <a:solidFill>
                  <a:schemeClr val="tx2"/>
                </a:solidFill>
                <a:latin typeface="Consolas" panose="020B0609020204030204" pitchFamily="49" charset="0"/>
                <a:cs typeface="Consolas" panose="020B0609020204030204" pitchFamily="49" charset="0"/>
              </a:rPr>
              <a:t>head = NULL;  </a:t>
            </a:r>
            <a:r>
              <a:rPr lang="en-US" i="1" dirty="0">
                <a:solidFill>
                  <a:srgbClr val="2C895B"/>
                </a:solidFill>
                <a:latin typeface="Consolas" panose="020B0609020204030204" pitchFamily="49" charset="0"/>
                <a:cs typeface="Consolas" panose="020B0609020204030204" pitchFamily="49" charset="0"/>
              </a:rPr>
              <a:t>// insert at end</a:t>
            </a:r>
          </a:p>
          <a:p>
            <a:r>
              <a:rPr lang="en-US" dirty="0">
                <a:solidFill>
                  <a:srgbClr val="FF0000"/>
                </a:solidFill>
                <a:latin typeface="Consolas" panose="020B0609020204030204" pitchFamily="49" charset="0"/>
                <a:cs typeface="Consolas" panose="020B0609020204030204" pitchFamily="49" charset="0"/>
              </a:rPr>
              <a:t>struct node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if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 = </a:t>
            </a:r>
            <a:r>
              <a:rPr lang="en-US" dirty="0" err="1">
                <a:solidFill>
                  <a:schemeClr val="accent1"/>
                </a:solidFill>
                <a:latin typeface="Consolas" panose="020B0609020204030204" pitchFamily="49" charset="0"/>
                <a:cs typeface="Consolas" panose="020B0609020204030204" pitchFamily="49" charset="0"/>
              </a:rPr>
              <a:t>insertEnd</a:t>
            </a:r>
            <a:r>
              <a:rPr lang="en-US" dirty="0">
                <a:solidFill>
                  <a:schemeClr val="tx2"/>
                </a:solidFill>
                <a:latin typeface="Consolas" panose="020B0609020204030204" pitchFamily="49" charset="0"/>
                <a:cs typeface="Consolas" panose="020B0609020204030204" pitchFamily="49" charset="0"/>
              </a:rPr>
              <a:t>(2020, "Joe", head)) != NULL)</a:t>
            </a:r>
          </a:p>
          <a:p>
            <a:r>
              <a:rPr lang="en-US" dirty="0">
                <a:solidFill>
                  <a:schemeClr val="tx2"/>
                </a:solidFill>
                <a:latin typeface="Consolas" panose="020B0609020204030204" pitchFamily="49" charset="0"/>
                <a:cs typeface="Consolas" panose="020B0609020204030204" pitchFamily="49" charset="0"/>
              </a:rPr>
              <a:t>    head =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a:t>
            </a:r>
            <a:endParaRPr lang="en-US" dirty="0">
              <a:solidFill>
                <a:srgbClr val="FF0000"/>
              </a:solidFill>
              <a:latin typeface="Consolas" panose="020B0609020204030204" pitchFamily="49" charset="0"/>
              <a:cs typeface="Consolas" panose="020B0609020204030204" pitchFamily="49" charset="0"/>
            </a:endParaRPr>
          </a:p>
          <a:p>
            <a:r>
              <a:rPr lang="en-US" dirty="0">
                <a:solidFill>
                  <a:schemeClr val="tx2"/>
                </a:solidFill>
                <a:latin typeface="Consolas" panose="020B0609020204030204" pitchFamily="49" charset="0"/>
                <a:cs typeface="Consolas" panose="020B0609020204030204" pitchFamily="49" charset="0"/>
              </a:rPr>
              <a:t>if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 = </a:t>
            </a:r>
            <a:r>
              <a:rPr lang="en-US" dirty="0" err="1">
                <a:solidFill>
                  <a:schemeClr val="accent1"/>
                </a:solidFill>
                <a:latin typeface="Consolas" panose="020B0609020204030204" pitchFamily="49" charset="0"/>
                <a:cs typeface="Consolas" panose="020B0609020204030204" pitchFamily="49" charset="0"/>
              </a:rPr>
              <a:t>insertEnd</a:t>
            </a:r>
            <a:r>
              <a:rPr lang="en-US" dirty="0">
                <a:solidFill>
                  <a:schemeClr val="tx2"/>
                </a:solidFill>
                <a:latin typeface="Consolas" panose="020B0609020204030204" pitchFamily="49" charset="0"/>
                <a:cs typeface="Consolas" panose="020B0609020204030204" pitchFamily="49" charset="0"/>
              </a:rPr>
              <a:t>(1955, "Sam", head)) != NULL)</a:t>
            </a:r>
          </a:p>
          <a:p>
            <a:r>
              <a:rPr lang="en-US" dirty="0">
                <a:solidFill>
                  <a:schemeClr val="tx2"/>
                </a:solidFill>
                <a:latin typeface="Consolas" panose="020B0609020204030204" pitchFamily="49" charset="0"/>
                <a:cs typeface="Consolas" panose="020B0609020204030204" pitchFamily="49" charset="0"/>
              </a:rPr>
              <a:t>    head =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a:t>
            </a:r>
          </a:p>
        </p:txBody>
      </p:sp>
      <p:sp>
        <p:nvSpPr>
          <p:cNvPr id="68" name="TextBox 67">
            <a:extLst>
              <a:ext uri="{FF2B5EF4-FFF2-40B4-BE49-F238E27FC236}">
                <a16:creationId xmlns:a16="http://schemas.microsoft.com/office/drawing/2014/main" id="{0DBF7A9D-E297-545F-9085-3FE64F10DA6F}"/>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8" name="Group 7">
            <a:extLst>
              <a:ext uri="{FF2B5EF4-FFF2-40B4-BE49-F238E27FC236}">
                <a16:creationId xmlns:a16="http://schemas.microsoft.com/office/drawing/2014/main" id="{1FC6FB34-75AB-FEFD-811A-904AF32AD28C}"/>
              </a:ext>
            </a:extLst>
          </p:cNvPr>
          <p:cNvGrpSpPr/>
          <p:nvPr/>
        </p:nvGrpSpPr>
        <p:grpSpPr>
          <a:xfrm>
            <a:off x="8498724" y="437662"/>
            <a:ext cx="835869" cy="718191"/>
            <a:chOff x="7452006" y="3306391"/>
            <a:chExt cx="835869" cy="718191"/>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668740F-D914-DF27-A4E1-3EEC46614F94}"/>
                    </a:ext>
                  </a:extLst>
                </p:cNvPr>
                <p:cNvSpPr txBox="1"/>
                <p:nvPr/>
              </p:nvSpPr>
              <p:spPr>
                <a:xfrm>
                  <a:off x="7452006" y="3624472"/>
                  <a:ext cx="835869" cy="400110"/>
                </a:xfrm>
                <a:prstGeom prst="rect">
                  <a:avLst/>
                </a:prstGeom>
                <a:solidFill>
                  <a:srgbClr val="D6D6F5"/>
                </a:solidFill>
                <a:ln w="25400">
                  <a:solidFill>
                    <a:schemeClr val="bg2"/>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cs typeface="CMU Bright" panose="02000603000000000000" pitchFamily="2" charset="0"/>
                          </a:rPr>
                          <m:t>𝑁𝑈𝐿𝐿</m:t>
                        </m:r>
                      </m:oMath>
                    </m:oMathPara>
                  </a14:m>
                  <a:endParaRPr lang="en-US" dirty="0" err="1">
                    <a:solidFill>
                      <a:srgbClr val="FFC000"/>
                    </a:solidFill>
                    <a:effectLst>
                      <a:glow rad="25400">
                        <a:schemeClr val="tx1"/>
                      </a:glow>
                    </a:effectLst>
                    <a:latin typeface="Calibri" panose="020F0502020204030204" pitchFamily="34" charset="0"/>
                    <a:ea typeface="CMU Bright" panose="02000603000000000000" pitchFamily="2" charset="0"/>
                    <a:cs typeface="Calibri" panose="020F0502020204030204" pitchFamily="34" charset="0"/>
                  </a:endParaRPr>
                </a:p>
              </p:txBody>
            </p:sp>
          </mc:Choice>
          <mc:Fallback xmlns="">
            <p:sp>
              <p:nvSpPr>
                <p:cNvPr id="9" name="TextBox 8">
                  <a:extLst>
                    <a:ext uri="{FF2B5EF4-FFF2-40B4-BE49-F238E27FC236}">
                      <a16:creationId xmlns:a16="http://schemas.microsoft.com/office/drawing/2014/main" id="{B668740F-D914-DF27-A4E1-3EEC46614F94}"/>
                    </a:ext>
                  </a:extLst>
                </p:cNvPr>
                <p:cNvSpPr txBox="1">
                  <a:spLocks noRot="1" noChangeAspect="1" noMove="1" noResize="1" noEditPoints="1" noAdjustHandles="1" noChangeArrowheads="1" noChangeShapeType="1" noTextEdit="1"/>
                </p:cNvSpPr>
                <p:nvPr/>
              </p:nvSpPr>
              <p:spPr>
                <a:xfrm>
                  <a:off x="7452006" y="3624472"/>
                  <a:ext cx="835869" cy="400110"/>
                </a:xfrm>
                <a:prstGeom prst="rect">
                  <a:avLst/>
                </a:prstGeom>
                <a:blipFill>
                  <a:blip r:embed="rId2"/>
                  <a:stretch>
                    <a:fillRect/>
                  </a:stretch>
                </a:blipFill>
                <a:ln w="25400">
                  <a:solidFill>
                    <a:schemeClr val="bg2"/>
                  </a:solid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DF7D1894-71ED-8754-9829-2F9CE6FF5E79}"/>
                </a:ext>
              </a:extLst>
            </p:cNvPr>
            <p:cNvSpPr txBox="1"/>
            <p:nvPr/>
          </p:nvSpPr>
          <p:spPr>
            <a:xfrm>
              <a:off x="7504180" y="3306391"/>
              <a:ext cx="731520" cy="369332"/>
            </a:xfrm>
            <a:prstGeom prst="rect">
              <a:avLst/>
            </a:prstGeom>
            <a:noFill/>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head</a:t>
              </a:r>
            </a:p>
          </p:txBody>
        </p:sp>
      </p:grpSp>
      <p:grpSp>
        <p:nvGrpSpPr>
          <p:cNvPr id="14" name="Group 13">
            <a:extLst>
              <a:ext uri="{FF2B5EF4-FFF2-40B4-BE49-F238E27FC236}">
                <a16:creationId xmlns:a16="http://schemas.microsoft.com/office/drawing/2014/main" id="{429B7687-D041-889E-67F7-499AD063D010}"/>
              </a:ext>
            </a:extLst>
          </p:cNvPr>
          <p:cNvGrpSpPr/>
          <p:nvPr/>
        </p:nvGrpSpPr>
        <p:grpSpPr>
          <a:xfrm>
            <a:off x="7333300" y="1425033"/>
            <a:ext cx="3180637" cy="1226320"/>
            <a:chOff x="1706037" y="5406300"/>
            <a:chExt cx="3180637" cy="1226320"/>
          </a:xfrm>
        </p:grpSpPr>
        <p:sp>
          <p:nvSpPr>
            <p:cNvPr id="17" name="TextBox 16">
              <a:extLst>
                <a:ext uri="{FF2B5EF4-FFF2-40B4-BE49-F238E27FC236}">
                  <a16:creationId xmlns:a16="http://schemas.microsoft.com/office/drawing/2014/main" id="{A2794206-C91D-C856-FE49-3F93993FE440}"/>
                </a:ext>
              </a:extLst>
            </p:cNvPr>
            <p:cNvSpPr txBox="1"/>
            <p:nvPr/>
          </p:nvSpPr>
          <p:spPr>
            <a:xfrm>
              <a:off x="1897740" y="6263288"/>
              <a:ext cx="365760" cy="369332"/>
            </a:xfrm>
            <a:prstGeom prst="rect">
              <a:avLst/>
            </a:prstGeom>
            <a:solidFill>
              <a:srgbClr val="D6D6F5"/>
            </a:solidFill>
            <a:ln w="25400">
              <a:solidFill>
                <a:schemeClr val="bg2"/>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cxnSp>
          <p:nvCxnSpPr>
            <p:cNvPr id="18" name="Straight Arrow Connector 17">
              <a:extLst>
                <a:ext uri="{FF2B5EF4-FFF2-40B4-BE49-F238E27FC236}">
                  <a16:creationId xmlns:a16="http://schemas.microsoft.com/office/drawing/2014/main" id="{93E6CF0B-2367-D04A-3815-024FF44793E1}"/>
                </a:ext>
              </a:extLst>
            </p:cNvPr>
            <p:cNvCxnSpPr/>
            <p:nvPr/>
          </p:nvCxnSpPr>
          <p:spPr bwMode="auto">
            <a:xfrm>
              <a:off x="2080620" y="6451482"/>
              <a:ext cx="731520" cy="0"/>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sp>
          <p:nvSpPr>
            <p:cNvPr id="19" name="TextBox 18">
              <a:extLst>
                <a:ext uri="{FF2B5EF4-FFF2-40B4-BE49-F238E27FC236}">
                  <a16:creationId xmlns:a16="http://schemas.microsoft.com/office/drawing/2014/main" id="{4DE6DF74-2CA4-803A-FD36-DDD5BC8B8C8B}"/>
                </a:ext>
              </a:extLst>
            </p:cNvPr>
            <p:cNvSpPr txBox="1"/>
            <p:nvPr/>
          </p:nvSpPr>
          <p:spPr>
            <a:xfrm>
              <a:off x="1706037" y="5965680"/>
              <a:ext cx="731520" cy="369332"/>
            </a:xfrm>
            <a:prstGeom prst="rect">
              <a:avLst/>
            </a:prstGeom>
            <a:noFill/>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head</a:t>
              </a:r>
            </a:p>
          </p:txBody>
        </p:sp>
        <p:sp>
          <p:nvSpPr>
            <p:cNvPr id="20" name="TextBox 19">
              <a:extLst>
                <a:ext uri="{FF2B5EF4-FFF2-40B4-BE49-F238E27FC236}">
                  <a16:creationId xmlns:a16="http://schemas.microsoft.com/office/drawing/2014/main" id="{02FE1AE1-F61B-7477-9009-08A983A8AB91}"/>
                </a:ext>
              </a:extLst>
            </p:cNvPr>
            <p:cNvSpPr txBox="1"/>
            <p:nvPr/>
          </p:nvSpPr>
          <p:spPr>
            <a:xfrm>
              <a:off x="2842197" y="6164772"/>
              <a:ext cx="731520"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2020</a:t>
              </a:r>
            </a:p>
          </p:txBody>
        </p:sp>
        <p:sp>
          <p:nvSpPr>
            <p:cNvPr id="22" name="TextBox 21">
              <a:extLst>
                <a:ext uri="{FF2B5EF4-FFF2-40B4-BE49-F238E27FC236}">
                  <a16:creationId xmlns:a16="http://schemas.microsoft.com/office/drawing/2014/main" id="{E2DABB89-5D61-F2B9-B091-24A4D8B99F96}"/>
                </a:ext>
              </a:extLst>
            </p:cNvPr>
            <p:cNvSpPr txBox="1"/>
            <p:nvPr/>
          </p:nvSpPr>
          <p:spPr>
            <a:xfrm>
              <a:off x="3945869" y="6143083"/>
              <a:ext cx="940805"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"Joe"</a:t>
              </a:r>
            </a:p>
          </p:txBody>
        </p:sp>
        <p:sp>
          <p:nvSpPr>
            <p:cNvPr id="23" name="TextBox 22">
              <a:extLst>
                <a:ext uri="{FF2B5EF4-FFF2-40B4-BE49-F238E27FC236}">
                  <a16:creationId xmlns:a16="http://schemas.microsoft.com/office/drawing/2014/main" id="{D747C1C7-C34B-4D2B-5C10-07D188FC8BC9}"/>
                </a:ext>
              </a:extLst>
            </p:cNvPr>
            <p:cNvSpPr txBox="1"/>
            <p:nvPr/>
          </p:nvSpPr>
          <p:spPr>
            <a:xfrm>
              <a:off x="2842197" y="5786610"/>
              <a:ext cx="731520" cy="369332"/>
            </a:xfrm>
            <a:prstGeom prst="rect">
              <a:avLst/>
            </a:prstGeom>
            <a:solidFill>
              <a:schemeClr val="bg1">
                <a:lumMod val="95000"/>
              </a:schemeClr>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sp>
          <p:nvSpPr>
            <p:cNvPr id="24" name="TextBox 23">
              <a:extLst>
                <a:ext uri="{FF2B5EF4-FFF2-40B4-BE49-F238E27FC236}">
                  <a16:creationId xmlns:a16="http://schemas.microsoft.com/office/drawing/2014/main" id="{058C93D9-A26A-BB69-0BCC-3DD456B989EE}"/>
                </a:ext>
              </a:extLst>
            </p:cNvPr>
            <p:cNvSpPr txBox="1"/>
            <p:nvPr/>
          </p:nvSpPr>
          <p:spPr>
            <a:xfrm>
              <a:off x="2851020" y="5406300"/>
              <a:ext cx="739466" cy="369332"/>
            </a:xfrm>
            <a:prstGeom prst="rect">
              <a:avLst/>
            </a:prstGeom>
            <a:solidFill>
              <a:srgbClr val="7030A0">
                <a:alpha val="18000"/>
              </a:srgb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NULL</a:t>
              </a:r>
            </a:p>
          </p:txBody>
        </p:sp>
        <p:cxnSp>
          <p:nvCxnSpPr>
            <p:cNvPr id="25" name="Straight Arrow Connector 24">
              <a:extLst>
                <a:ext uri="{FF2B5EF4-FFF2-40B4-BE49-F238E27FC236}">
                  <a16:creationId xmlns:a16="http://schemas.microsoft.com/office/drawing/2014/main" id="{9E4ECC3D-5D40-50B1-461F-9280860956C3}"/>
                </a:ext>
              </a:extLst>
            </p:cNvPr>
            <p:cNvCxnSpPr>
              <a:cxnSpLocks/>
              <a:endCxn id="22" idx="1"/>
            </p:cNvCxnSpPr>
            <p:nvPr/>
          </p:nvCxnSpPr>
          <p:spPr bwMode="auto">
            <a:xfrm>
              <a:off x="3216780" y="5971276"/>
              <a:ext cx="729089" cy="356473"/>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grpSp>
      <p:grpSp>
        <p:nvGrpSpPr>
          <p:cNvPr id="26" name="Group 25">
            <a:extLst>
              <a:ext uri="{FF2B5EF4-FFF2-40B4-BE49-F238E27FC236}">
                <a16:creationId xmlns:a16="http://schemas.microsoft.com/office/drawing/2014/main" id="{B2D3154D-30BF-7136-1C43-6A372A52C8F9}"/>
              </a:ext>
            </a:extLst>
          </p:cNvPr>
          <p:cNvGrpSpPr/>
          <p:nvPr/>
        </p:nvGrpSpPr>
        <p:grpSpPr>
          <a:xfrm>
            <a:off x="7203273" y="3186252"/>
            <a:ext cx="4806002" cy="1790768"/>
            <a:chOff x="5841612" y="4966059"/>
            <a:chExt cx="4806002" cy="1790768"/>
          </a:xfrm>
        </p:grpSpPr>
        <p:sp>
          <p:nvSpPr>
            <p:cNvPr id="27" name="TextBox 26">
              <a:extLst>
                <a:ext uri="{FF2B5EF4-FFF2-40B4-BE49-F238E27FC236}">
                  <a16:creationId xmlns:a16="http://schemas.microsoft.com/office/drawing/2014/main" id="{7570EB27-58E1-2E04-F87F-7BECAD9F7A33}"/>
                </a:ext>
              </a:extLst>
            </p:cNvPr>
            <p:cNvSpPr txBox="1"/>
            <p:nvPr/>
          </p:nvSpPr>
          <p:spPr>
            <a:xfrm>
              <a:off x="6033315" y="6387495"/>
              <a:ext cx="365760" cy="369332"/>
            </a:xfrm>
            <a:prstGeom prst="rect">
              <a:avLst/>
            </a:prstGeom>
            <a:solidFill>
              <a:srgbClr val="D6D6F5"/>
            </a:solidFill>
            <a:ln w="25400">
              <a:solidFill>
                <a:schemeClr val="bg2"/>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cxnSp>
          <p:nvCxnSpPr>
            <p:cNvPr id="28" name="Straight Arrow Connector 27">
              <a:extLst>
                <a:ext uri="{FF2B5EF4-FFF2-40B4-BE49-F238E27FC236}">
                  <a16:creationId xmlns:a16="http://schemas.microsoft.com/office/drawing/2014/main" id="{614608BA-C69C-6242-3CD6-B69E52B98CCF}"/>
                </a:ext>
              </a:extLst>
            </p:cNvPr>
            <p:cNvCxnSpPr/>
            <p:nvPr/>
          </p:nvCxnSpPr>
          <p:spPr bwMode="auto">
            <a:xfrm>
              <a:off x="6216195" y="6575689"/>
              <a:ext cx="731520" cy="0"/>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sp>
          <p:nvSpPr>
            <p:cNvPr id="29" name="TextBox 28">
              <a:extLst>
                <a:ext uri="{FF2B5EF4-FFF2-40B4-BE49-F238E27FC236}">
                  <a16:creationId xmlns:a16="http://schemas.microsoft.com/office/drawing/2014/main" id="{FAC1503F-7AF9-4E17-30A5-047C0B4D1E73}"/>
                </a:ext>
              </a:extLst>
            </p:cNvPr>
            <p:cNvSpPr txBox="1"/>
            <p:nvPr/>
          </p:nvSpPr>
          <p:spPr>
            <a:xfrm>
              <a:off x="5841612" y="6089887"/>
              <a:ext cx="731520" cy="369332"/>
            </a:xfrm>
            <a:prstGeom prst="rect">
              <a:avLst/>
            </a:prstGeom>
            <a:noFill/>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head</a:t>
              </a:r>
            </a:p>
          </p:txBody>
        </p:sp>
        <p:sp>
          <p:nvSpPr>
            <p:cNvPr id="30" name="TextBox 29">
              <a:extLst>
                <a:ext uri="{FF2B5EF4-FFF2-40B4-BE49-F238E27FC236}">
                  <a16:creationId xmlns:a16="http://schemas.microsoft.com/office/drawing/2014/main" id="{03EB5E61-BFC2-05E5-F392-DF3988BA53C8}"/>
                </a:ext>
              </a:extLst>
            </p:cNvPr>
            <p:cNvSpPr txBox="1"/>
            <p:nvPr/>
          </p:nvSpPr>
          <p:spPr>
            <a:xfrm>
              <a:off x="8572337" y="5711636"/>
              <a:ext cx="731520"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1955</a:t>
              </a:r>
            </a:p>
          </p:txBody>
        </p:sp>
        <p:sp>
          <p:nvSpPr>
            <p:cNvPr id="31" name="TextBox 30">
              <a:extLst>
                <a:ext uri="{FF2B5EF4-FFF2-40B4-BE49-F238E27FC236}">
                  <a16:creationId xmlns:a16="http://schemas.microsoft.com/office/drawing/2014/main" id="{752606AB-E4D5-00E7-9324-1F00AE8B6D2D}"/>
                </a:ext>
              </a:extLst>
            </p:cNvPr>
            <p:cNvSpPr txBox="1"/>
            <p:nvPr/>
          </p:nvSpPr>
          <p:spPr>
            <a:xfrm>
              <a:off x="9706809" y="5694691"/>
              <a:ext cx="940805"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"Sam"</a:t>
              </a:r>
            </a:p>
          </p:txBody>
        </p:sp>
        <p:sp>
          <p:nvSpPr>
            <p:cNvPr id="32" name="TextBox 31">
              <a:extLst>
                <a:ext uri="{FF2B5EF4-FFF2-40B4-BE49-F238E27FC236}">
                  <a16:creationId xmlns:a16="http://schemas.microsoft.com/office/drawing/2014/main" id="{109D4BC5-0344-7695-6D65-9FECD1B14B65}"/>
                </a:ext>
              </a:extLst>
            </p:cNvPr>
            <p:cNvSpPr txBox="1"/>
            <p:nvPr/>
          </p:nvSpPr>
          <p:spPr>
            <a:xfrm>
              <a:off x="8572337" y="5342304"/>
              <a:ext cx="731520" cy="369332"/>
            </a:xfrm>
            <a:prstGeom prst="rect">
              <a:avLst/>
            </a:prstGeom>
            <a:solidFill>
              <a:schemeClr val="bg1">
                <a:lumMod val="95000"/>
              </a:schemeClr>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sp>
          <p:nvSpPr>
            <p:cNvPr id="33" name="TextBox 32">
              <a:extLst>
                <a:ext uri="{FF2B5EF4-FFF2-40B4-BE49-F238E27FC236}">
                  <a16:creationId xmlns:a16="http://schemas.microsoft.com/office/drawing/2014/main" id="{9A85E051-1163-84A4-9174-D39D818930CE}"/>
                </a:ext>
              </a:extLst>
            </p:cNvPr>
            <p:cNvSpPr txBox="1"/>
            <p:nvPr/>
          </p:nvSpPr>
          <p:spPr>
            <a:xfrm>
              <a:off x="8581160" y="4966059"/>
              <a:ext cx="731520" cy="369332"/>
            </a:xfrm>
            <a:prstGeom prst="rect">
              <a:avLst/>
            </a:prstGeom>
            <a:solidFill>
              <a:srgbClr val="7030A0">
                <a:alpha val="18000"/>
              </a:srgb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NULL</a:t>
              </a:r>
            </a:p>
          </p:txBody>
        </p:sp>
        <p:cxnSp>
          <p:nvCxnSpPr>
            <p:cNvPr id="34" name="Straight Arrow Connector 33">
              <a:extLst>
                <a:ext uri="{FF2B5EF4-FFF2-40B4-BE49-F238E27FC236}">
                  <a16:creationId xmlns:a16="http://schemas.microsoft.com/office/drawing/2014/main" id="{B128CD4B-909C-FF50-E696-5B166956F559}"/>
                </a:ext>
              </a:extLst>
            </p:cNvPr>
            <p:cNvCxnSpPr>
              <a:cxnSpLocks/>
              <a:endCxn id="31" idx="1"/>
            </p:cNvCxnSpPr>
            <p:nvPr/>
          </p:nvCxnSpPr>
          <p:spPr bwMode="auto">
            <a:xfrm>
              <a:off x="8946920" y="5526970"/>
              <a:ext cx="759889" cy="352387"/>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sp>
          <p:nvSpPr>
            <p:cNvPr id="35" name="TextBox 34">
              <a:extLst>
                <a:ext uri="{FF2B5EF4-FFF2-40B4-BE49-F238E27FC236}">
                  <a16:creationId xmlns:a16="http://schemas.microsoft.com/office/drawing/2014/main" id="{54A5586D-BFE2-2A71-C7C1-B5937B4D5A29}"/>
                </a:ext>
              </a:extLst>
            </p:cNvPr>
            <p:cNvSpPr txBox="1"/>
            <p:nvPr/>
          </p:nvSpPr>
          <p:spPr>
            <a:xfrm>
              <a:off x="7051181" y="6301717"/>
              <a:ext cx="731520"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2020</a:t>
              </a:r>
            </a:p>
          </p:txBody>
        </p:sp>
        <p:sp>
          <p:nvSpPr>
            <p:cNvPr id="36" name="TextBox 35">
              <a:extLst>
                <a:ext uri="{FF2B5EF4-FFF2-40B4-BE49-F238E27FC236}">
                  <a16:creationId xmlns:a16="http://schemas.microsoft.com/office/drawing/2014/main" id="{6754C8FA-722F-21AE-D977-00FE78AC0816}"/>
                </a:ext>
              </a:extLst>
            </p:cNvPr>
            <p:cNvSpPr txBox="1"/>
            <p:nvPr/>
          </p:nvSpPr>
          <p:spPr>
            <a:xfrm>
              <a:off x="8157284" y="6304559"/>
              <a:ext cx="940805" cy="369332"/>
            </a:xfrm>
            <a:prstGeom prst="rect">
              <a:avLst/>
            </a:prstGeom>
            <a:solidFill>
              <a:schemeClr val="bg1">
                <a:lumMod val="95000"/>
              </a:schemeClr>
            </a:solidFill>
            <a:ln w="25400">
              <a:solidFill>
                <a:schemeClr val="tx1"/>
              </a:solidFill>
            </a:ln>
          </p:spPr>
          <p:txBody>
            <a:bodyPr wrap="square" rtlCol="0">
              <a:spAutoFit/>
            </a:bodyPr>
            <a:lstStyle/>
            <a:p>
              <a:pPr algn="ctr"/>
              <a:r>
                <a:rPr lang="en-US" dirty="0">
                  <a:latin typeface="Calibri" panose="020F0502020204030204" pitchFamily="34" charset="0"/>
                  <a:ea typeface="CMU Bright" panose="02000603000000000000" pitchFamily="2" charset="0"/>
                  <a:cs typeface="Calibri" panose="020F0502020204030204" pitchFamily="34" charset="0"/>
                </a:rPr>
                <a:t>"Joe"</a:t>
              </a:r>
            </a:p>
          </p:txBody>
        </p:sp>
        <p:sp>
          <p:nvSpPr>
            <p:cNvPr id="37" name="TextBox 36">
              <a:extLst>
                <a:ext uri="{FF2B5EF4-FFF2-40B4-BE49-F238E27FC236}">
                  <a16:creationId xmlns:a16="http://schemas.microsoft.com/office/drawing/2014/main" id="{071018A0-3660-9B7A-CFDF-CEC082D0AFBC}"/>
                </a:ext>
              </a:extLst>
            </p:cNvPr>
            <p:cNvSpPr txBox="1"/>
            <p:nvPr/>
          </p:nvSpPr>
          <p:spPr>
            <a:xfrm>
              <a:off x="7042358" y="5905221"/>
              <a:ext cx="731520" cy="369332"/>
            </a:xfrm>
            <a:prstGeom prst="rect">
              <a:avLst/>
            </a:prstGeom>
            <a:solidFill>
              <a:schemeClr val="bg1">
                <a:lumMod val="95000"/>
              </a:schemeClr>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sp>
          <p:nvSpPr>
            <p:cNvPr id="38" name="TextBox 37">
              <a:extLst>
                <a:ext uri="{FF2B5EF4-FFF2-40B4-BE49-F238E27FC236}">
                  <a16:creationId xmlns:a16="http://schemas.microsoft.com/office/drawing/2014/main" id="{71BB204F-FEB1-CE66-F753-ABAC13C4970C}"/>
                </a:ext>
              </a:extLst>
            </p:cNvPr>
            <p:cNvSpPr txBox="1"/>
            <p:nvPr/>
          </p:nvSpPr>
          <p:spPr>
            <a:xfrm>
              <a:off x="7042358" y="5524964"/>
              <a:ext cx="731520" cy="369332"/>
            </a:xfrm>
            <a:prstGeom prst="rect">
              <a:avLst/>
            </a:prstGeom>
            <a:solidFill>
              <a:srgbClr val="7030A0">
                <a:alpha val="18000"/>
              </a:srgbClr>
            </a:solidFill>
            <a:ln w="25400">
              <a:solidFill>
                <a:schemeClr val="tx1"/>
              </a:solidFill>
            </a:ln>
          </p:spPr>
          <p:txBody>
            <a:bodyPr wrap="square" rtlCol="0">
              <a:spAutoFit/>
            </a:bodyPr>
            <a:lstStyle/>
            <a:p>
              <a:pPr algn="ctr"/>
              <a:endParaRPr lang="en-US" dirty="0">
                <a:latin typeface="Calibri" panose="020F0502020204030204" pitchFamily="34" charset="0"/>
                <a:ea typeface="CMU Bright" panose="02000603000000000000" pitchFamily="2" charset="0"/>
                <a:cs typeface="Calibri" panose="020F0502020204030204" pitchFamily="34" charset="0"/>
              </a:endParaRPr>
            </a:p>
          </p:txBody>
        </p:sp>
        <p:cxnSp>
          <p:nvCxnSpPr>
            <p:cNvPr id="39" name="Straight Arrow Connector 38">
              <a:extLst>
                <a:ext uri="{FF2B5EF4-FFF2-40B4-BE49-F238E27FC236}">
                  <a16:creationId xmlns:a16="http://schemas.microsoft.com/office/drawing/2014/main" id="{5FA616D7-BBC8-04CA-9FCA-E1C5E9DF2DE5}"/>
                </a:ext>
              </a:extLst>
            </p:cNvPr>
            <p:cNvCxnSpPr>
              <a:cxnSpLocks/>
              <a:endCxn id="36" idx="1"/>
            </p:cNvCxnSpPr>
            <p:nvPr/>
          </p:nvCxnSpPr>
          <p:spPr bwMode="auto">
            <a:xfrm>
              <a:off x="7399252" y="6100528"/>
              <a:ext cx="758032" cy="388697"/>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cxnSp>
          <p:nvCxnSpPr>
            <p:cNvPr id="40" name="Straight Arrow Connector 39">
              <a:extLst>
                <a:ext uri="{FF2B5EF4-FFF2-40B4-BE49-F238E27FC236}">
                  <a16:creationId xmlns:a16="http://schemas.microsoft.com/office/drawing/2014/main" id="{020367BB-2F56-9F83-3793-3F1275ED4ACF}"/>
                </a:ext>
              </a:extLst>
            </p:cNvPr>
            <p:cNvCxnSpPr>
              <a:cxnSpLocks/>
              <a:endCxn id="30" idx="1"/>
            </p:cNvCxnSpPr>
            <p:nvPr/>
          </p:nvCxnSpPr>
          <p:spPr bwMode="auto">
            <a:xfrm>
              <a:off x="7399252" y="5690123"/>
              <a:ext cx="1173085" cy="206179"/>
            </a:xfrm>
            <a:prstGeom prst="straightConnector1">
              <a:avLst/>
            </a:prstGeom>
            <a:noFill/>
            <a:ln w="38100" cap="flat" cmpd="sng" algn="ctr">
              <a:solidFill>
                <a:srgbClr val="FFC000"/>
              </a:solidFill>
              <a:prstDash val="solid"/>
              <a:round/>
              <a:headEnd type="oval" w="med" len="med"/>
              <a:tailEnd type="stealth"/>
            </a:ln>
            <a:effectLst>
              <a:glow rad="25400">
                <a:schemeClr val="tx1"/>
              </a:glow>
            </a:effectLst>
          </p:spPr>
        </p:cxnSp>
      </p:grpSp>
    </p:spTree>
    <p:extLst>
      <p:ext uri="{BB962C8B-B14F-4D97-AF65-F5344CB8AC3E}">
        <p14:creationId xmlns:p14="http://schemas.microsoft.com/office/powerpoint/2010/main" val="207762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6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 name="Table 3">
            <a:extLst>
              <a:ext uri="{FF2B5EF4-FFF2-40B4-BE49-F238E27FC236}">
                <a16:creationId xmlns:a16="http://schemas.microsoft.com/office/drawing/2014/main" id="{B9198EF9-9729-0572-39D4-8A7F821DA5EE}"/>
              </a:ext>
            </a:extLst>
          </p:cNvPr>
          <p:cNvGraphicFramePr>
            <a:graphicFrameLocks noGrp="1"/>
          </p:cNvGraphicFramePr>
          <p:nvPr/>
        </p:nvGraphicFramePr>
        <p:xfrm>
          <a:off x="738840" y="5315769"/>
          <a:ext cx="6925822" cy="741680"/>
        </p:xfrm>
        <a:graphic>
          <a:graphicData uri="http://schemas.openxmlformats.org/drawingml/2006/table">
            <a:tbl>
              <a:tblPr firstRow="1" bandRow="1">
                <a:tableStyleId>{5C22544A-7EE6-4342-B048-85BDC9FD1C3A}</a:tableStyleId>
              </a:tblPr>
              <a:tblGrid>
                <a:gridCol w="3462911">
                  <a:extLst>
                    <a:ext uri="{9D8B030D-6E8A-4147-A177-3AD203B41FA5}">
                      <a16:colId xmlns:a16="http://schemas.microsoft.com/office/drawing/2014/main" val="2539276723"/>
                    </a:ext>
                  </a:extLst>
                </a:gridCol>
                <a:gridCol w="3462911">
                  <a:extLst>
                    <a:ext uri="{9D8B030D-6E8A-4147-A177-3AD203B41FA5}">
                      <a16:colId xmlns:a16="http://schemas.microsoft.com/office/drawing/2014/main" val="1499823378"/>
                    </a:ext>
                  </a:extLst>
                </a:gridCol>
              </a:tblGrid>
              <a:tr h="370840">
                <a:tc>
                  <a:txBody>
                    <a:bodyPr/>
                    <a:lstStyle/>
                    <a:p>
                      <a:pPr algn="l"/>
                      <a:r>
                        <a:rPr lang="en-US" dirty="0">
                          <a:solidFill>
                            <a:schemeClr val="tx1"/>
                          </a:solidFill>
                        </a:rPr>
                        <a:t>31</a:t>
                      </a:r>
                    </a:p>
                  </a:txBody>
                  <a:tcPr anchor="b">
                    <a:lnB w="12700" cap="flat" cmpd="sng" algn="ctr">
                      <a:solidFill>
                        <a:schemeClr val="tx1"/>
                      </a:solidFill>
                      <a:prstDash val="solid"/>
                      <a:round/>
                      <a:headEnd type="none" w="med" len="med"/>
                      <a:tailEnd type="none" w="med" len="med"/>
                    </a:lnB>
                    <a:noFill/>
                  </a:tcPr>
                </a:tc>
                <a:tc>
                  <a:txBody>
                    <a:bodyPr/>
                    <a:lstStyle/>
                    <a:p>
                      <a:pPr algn="r"/>
                      <a:r>
                        <a:rPr lang="en-US" dirty="0">
                          <a:solidFill>
                            <a:schemeClr val="tx1"/>
                          </a:solidFill>
                        </a:rPr>
                        <a:t>0</a:t>
                      </a:r>
                    </a:p>
                  </a:txBody>
                  <a:tcPr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6751616"/>
                  </a:ext>
                </a:extLst>
              </a:tr>
              <a:tr h="370840">
                <a:tc gridSpan="2">
                  <a:txBody>
                    <a:bodyPr/>
                    <a:lstStyle/>
                    <a:p>
                      <a:pPr algn="ctr"/>
                      <a:r>
                        <a:rPr lang="en-US" dirty="0">
                          <a:solidFill>
                            <a:schemeClr val="tx2"/>
                          </a:solidFill>
                        </a:rPr>
                        <a:t>Address of </a:t>
                      </a:r>
                      <a:r>
                        <a:rPr lang="en-US" dirty="0">
                          <a:solidFill>
                            <a:srgbClr val="FF0000"/>
                          </a:solidFill>
                        </a:rPr>
                        <a:t>a location in memory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762586358"/>
                  </a:ext>
                </a:extLst>
              </a:tr>
            </a:tbl>
          </a:graphicData>
        </a:graphic>
      </p:graphicFrame>
      <p:sp>
        <p:nvSpPr>
          <p:cNvPr id="4" name="Title 1">
            <a:extLst>
              <a:ext uri="{FF2B5EF4-FFF2-40B4-BE49-F238E27FC236}">
                <a16:creationId xmlns:a16="http://schemas.microsoft.com/office/drawing/2014/main" id="{B66E8002-E454-1D48-AE11-B7E2B2FBA846}"/>
              </a:ext>
            </a:extLst>
          </p:cNvPr>
          <p:cNvSpPr>
            <a:spLocks noGrp="1"/>
          </p:cNvSpPr>
          <p:nvPr>
            <p:ph type="title"/>
          </p:nvPr>
        </p:nvSpPr>
        <p:spPr>
          <a:xfrm>
            <a:off x="448776" y="38009"/>
            <a:ext cx="10515600" cy="493153"/>
          </a:xfrm>
        </p:spPr>
        <p:txBody>
          <a:bodyPr>
            <a:normAutofit fontScale="90000"/>
          </a:bodyPr>
          <a:lstStyle/>
          <a:p>
            <a:r>
              <a:rPr lang="en-US" dirty="0"/>
              <a:t>How to Access Memory?</a:t>
            </a:r>
          </a:p>
        </p:txBody>
      </p:sp>
      <p:sp>
        <p:nvSpPr>
          <p:cNvPr id="2" name="Content Placeholder 1">
            <a:extLst>
              <a:ext uri="{FF2B5EF4-FFF2-40B4-BE49-F238E27FC236}">
                <a16:creationId xmlns:a16="http://schemas.microsoft.com/office/drawing/2014/main" id="{3BCB64A9-F58D-9D46-94F2-B06AC7FF11F8}"/>
              </a:ext>
            </a:extLst>
          </p:cNvPr>
          <p:cNvSpPr>
            <a:spLocks noGrp="1"/>
          </p:cNvSpPr>
          <p:nvPr>
            <p:ph sz="quarter" idx="17"/>
          </p:nvPr>
        </p:nvSpPr>
        <p:spPr>
          <a:xfrm>
            <a:off x="424485" y="527321"/>
            <a:ext cx="8070278" cy="3569941"/>
          </a:xfrm>
          <a:solidFill>
            <a:schemeClr val="accent4">
              <a:lumMod val="20000"/>
              <a:lumOff val="80000"/>
            </a:schemeClr>
          </a:solidFill>
          <a:ln>
            <a:solidFill>
              <a:schemeClr val="accent1"/>
            </a:solidFill>
          </a:ln>
        </p:spPr>
        <p:txBody>
          <a:bodyPr/>
          <a:lstStyle/>
          <a:p>
            <a:r>
              <a:rPr lang="en-US" sz="2200" dirty="0"/>
              <a:t>Consider a = b + c are operands are in memory</a:t>
            </a:r>
          </a:p>
          <a:p>
            <a:pPr lvl="1"/>
            <a:r>
              <a:rPr lang="en-US" sz="2200" dirty="0">
                <a:solidFill>
                  <a:srgbClr val="0070C0"/>
                </a:solidFill>
              </a:rPr>
              <a:t>Operation code: </a:t>
            </a:r>
            <a:r>
              <a:rPr lang="en-US" sz="2200" dirty="0"/>
              <a:t>add 		</a:t>
            </a:r>
            <a:r>
              <a:rPr lang="en-US" sz="2200" dirty="0">
                <a:solidFill>
                  <a:srgbClr val="0070C0"/>
                </a:solidFill>
              </a:rPr>
              <a:t>Destination</a:t>
            </a:r>
            <a:r>
              <a:rPr lang="en-US" sz="2200" dirty="0"/>
              <a:t>: a</a:t>
            </a:r>
          </a:p>
          <a:p>
            <a:pPr lvl="1"/>
            <a:r>
              <a:rPr lang="en-US" sz="2200" dirty="0">
                <a:solidFill>
                  <a:srgbClr val="0070C0"/>
                </a:solidFill>
              </a:rPr>
              <a:t>Operand 1: </a:t>
            </a:r>
            <a:r>
              <a:rPr lang="en-US" sz="2200" dirty="0"/>
              <a:t>b			</a:t>
            </a:r>
            <a:r>
              <a:rPr lang="en-US" sz="2200" dirty="0">
                <a:solidFill>
                  <a:srgbClr val="0070C0"/>
                </a:solidFill>
              </a:rPr>
              <a:t>Operand 2: </a:t>
            </a:r>
            <a:r>
              <a:rPr lang="en-US" sz="2200" dirty="0"/>
              <a:t>c</a:t>
            </a:r>
          </a:p>
          <a:p>
            <a:pPr>
              <a:lnSpc>
                <a:spcPct val="100000"/>
              </a:lnSpc>
            </a:pPr>
            <a:r>
              <a:rPr lang="en-US" sz="2200" dirty="0">
                <a:solidFill>
                  <a:srgbClr val="0070C0"/>
                </a:solidFill>
              </a:rPr>
              <a:t>Aarch32 Instructions </a:t>
            </a:r>
            <a:r>
              <a:rPr lang="en-US" sz="2200" dirty="0"/>
              <a:t>are always word size: </a:t>
            </a:r>
            <a:r>
              <a:rPr lang="en-US" sz="2200" dirty="0">
                <a:solidFill>
                  <a:srgbClr val="0070C0"/>
                </a:solidFill>
              </a:rPr>
              <a:t>32 bits wide</a:t>
            </a:r>
          </a:p>
          <a:p>
            <a:pPr lvl="1"/>
            <a:r>
              <a:rPr lang="en-US" sz="2200" dirty="0">
                <a:solidFill>
                  <a:srgbClr val="0070C0"/>
                </a:solidFill>
              </a:rPr>
              <a:t>Some bits </a:t>
            </a:r>
            <a:r>
              <a:rPr lang="en-US" sz="2200" dirty="0"/>
              <a:t>must be used to </a:t>
            </a:r>
            <a:r>
              <a:rPr lang="en-US" sz="2200" dirty="0">
                <a:solidFill>
                  <a:srgbClr val="0070C0"/>
                </a:solidFill>
              </a:rPr>
              <a:t>specify the operation code</a:t>
            </a:r>
          </a:p>
          <a:p>
            <a:pPr lvl="1"/>
            <a:r>
              <a:rPr lang="en-US" sz="2200" dirty="0">
                <a:solidFill>
                  <a:srgbClr val="0070C0"/>
                </a:solidFill>
              </a:rPr>
              <a:t>Some bits </a:t>
            </a:r>
            <a:r>
              <a:rPr lang="en-US" sz="2200" dirty="0"/>
              <a:t>must be used to </a:t>
            </a:r>
            <a:r>
              <a:rPr lang="en-US" sz="2200" dirty="0">
                <a:solidFill>
                  <a:srgbClr val="0070C0"/>
                </a:solidFill>
              </a:rPr>
              <a:t>specify the destination</a:t>
            </a:r>
          </a:p>
          <a:p>
            <a:pPr lvl="1"/>
            <a:r>
              <a:rPr lang="en-US" sz="2200" dirty="0">
                <a:solidFill>
                  <a:srgbClr val="0070C0"/>
                </a:solidFill>
              </a:rPr>
              <a:t>Some bits </a:t>
            </a:r>
            <a:r>
              <a:rPr lang="en-US" sz="2200" dirty="0"/>
              <a:t>must be used to </a:t>
            </a:r>
            <a:r>
              <a:rPr lang="en-US" sz="2200" dirty="0">
                <a:solidFill>
                  <a:srgbClr val="0070C0"/>
                </a:solidFill>
              </a:rPr>
              <a:t>specify the operands</a:t>
            </a:r>
          </a:p>
          <a:p>
            <a:r>
              <a:rPr lang="en-US" sz="2200" dirty="0"/>
              <a:t>Address space is 32 bits wide so put a </a:t>
            </a:r>
            <a:r>
              <a:rPr lang="en-US" sz="2200" dirty="0">
                <a:solidFill>
                  <a:srgbClr val="FF0000"/>
                </a:solidFill>
              </a:rPr>
              <a:t>POINTER in a register</a:t>
            </a:r>
          </a:p>
        </p:txBody>
      </p:sp>
      <p:graphicFrame>
        <p:nvGraphicFramePr>
          <p:cNvPr id="52" name="Table 3">
            <a:extLst>
              <a:ext uri="{FF2B5EF4-FFF2-40B4-BE49-F238E27FC236}">
                <a16:creationId xmlns:a16="http://schemas.microsoft.com/office/drawing/2014/main" id="{B16FC8B4-05C9-A540-A326-E716812226D3}"/>
              </a:ext>
            </a:extLst>
          </p:cNvPr>
          <p:cNvGraphicFramePr>
            <a:graphicFrameLocks noGrp="1"/>
          </p:cNvGraphicFramePr>
          <p:nvPr/>
        </p:nvGraphicFramePr>
        <p:xfrm>
          <a:off x="689497" y="4333023"/>
          <a:ext cx="6899880" cy="741680"/>
        </p:xfrm>
        <a:graphic>
          <a:graphicData uri="http://schemas.openxmlformats.org/drawingml/2006/table">
            <a:tbl>
              <a:tblPr firstRow="1" bandRow="1">
                <a:tableStyleId>{5C22544A-7EE6-4342-B048-85BDC9FD1C3A}</a:tableStyleId>
              </a:tblPr>
              <a:tblGrid>
                <a:gridCol w="1413267">
                  <a:extLst>
                    <a:ext uri="{9D8B030D-6E8A-4147-A177-3AD203B41FA5}">
                      <a16:colId xmlns:a16="http://schemas.microsoft.com/office/drawing/2014/main" val="2539276723"/>
                    </a:ext>
                  </a:extLst>
                </a:gridCol>
                <a:gridCol w="1966935">
                  <a:extLst>
                    <a:ext uri="{9D8B030D-6E8A-4147-A177-3AD203B41FA5}">
                      <a16:colId xmlns:a16="http://schemas.microsoft.com/office/drawing/2014/main" val="2064677477"/>
                    </a:ext>
                  </a:extLst>
                </a:gridCol>
                <a:gridCol w="353697">
                  <a:extLst>
                    <a:ext uri="{9D8B030D-6E8A-4147-A177-3AD203B41FA5}">
                      <a16:colId xmlns:a16="http://schemas.microsoft.com/office/drawing/2014/main" val="1813908765"/>
                    </a:ext>
                  </a:extLst>
                </a:gridCol>
                <a:gridCol w="1546355">
                  <a:extLst>
                    <a:ext uri="{9D8B030D-6E8A-4147-A177-3AD203B41FA5}">
                      <a16:colId xmlns:a16="http://schemas.microsoft.com/office/drawing/2014/main" val="826898363"/>
                    </a:ext>
                  </a:extLst>
                </a:gridCol>
                <a:gridCol w="1619626">
                  <a:extLst>
                    <a:ext uri="{9D8B030D-6E8A-4147-A177-3AD203B41FA5}">
                      <a16:colId xmlns:a16="http://schemas.microsoft.com/office/drawing/2014/main" val="1929510762"/>
                    </a:ext>
                  </a:extLst>
                </a:gridCol>
              </a:tblGrid>
              <a:tr h="370840">
                <a:tc gridSpan="3">
                  <a:txBody>
                    <a:bodyPr/>
                    <a:lstStyle/>
                    <a:p>
                      <a:r>
                        <a:rPr lang="en-US" dirty="0">
                          <a:solidFill>
                            <a:schemeClr val="tx1"/>
                          </a:solidFill>
                        </a:rPr>
                        <a:t>31</a:t>
                      </a:r>
                    </a:p>
                  </a:txBody>
                  <a:tcPr>
                    <a:lnB w="12700" cap="flat" cmpd="sng" algn="ctr">
                      <a:solidFill>
                        <a:schemeClr val="tx1"/>
                      </a:solidFill>
                      <a:prstDash val="solid"/>
                      <a:round/>
                      <a:headEnd type="none" w="med" len="med"/>
                      <a:tailEnd type="none" w="med" len="med"/>
                    </a:lnB>
                    <a:noFill/>
                  </a:tcPr>
                </a:tc>
                <a:tc hMerge="1">
                  <a:txBody>
                    <a:bodyPr/>
                    <a:lstStyle/>
                    <a:p>
                      <a:endParaRPr lang="en-US" dirty="0"/>
                    </a:p>
                  </a:txBody>
                  <a:tcPr/>
                </a:tc>
                <a:tc hMerge="1">
                  <a:txBody>
                    <a:bodyPr/>
                    <a:lstStyle/>
                    <a:p>
                      <a:endParaRPr lang="en-US"/>
                    </a:p>
                  </a:txBody>
                  <a:tcPr/>
                </a:tc>
                <a:tc gridSpan="2">
                  <a:txBody>
                    <a:bodyPr/>
                    <a:lstStyle/>
                    <a:p>
                      <a:pPr lvl="0" algn="r"/>
                      <a:r>
                        <a:rPr lang="en-US" dirty="0">
                          <a:solidFill>
                            <a:schemeClr val="tx1"/>
                          </a:solidFill>
                        </a:rPr>
                        <a:t>0</a:t>
                      </a:r>
                    </a:p>
                  </a:txBody>
                  <a:tcPr anchor="b">
                    <a:lnB w="12700" cap="flat" cmpd="sng" algn="ctr">
                      <a:solidFill>
                        <a:schemeClr val="tx1"/>
                      </a:solidFill>
                      <a:prstDash val="solid"/>
                      <a:round/>
                      <a:headEnd type="none" w="med" len="med"/>
                      <a:tailEnd type="none" w="med" len="med"/>
                    </a:lnB>
                    <a:noFill/>
                  </a:tcPr>
                </a:tc>
                <a:tc hMerge="1">
                  <a:txBody>
                    <a:bodyPr/>
                    <a:lstStyle/>
                    <a:p>
                      <a:pPr lvl="0" algn="r"/>
                      <a:endParaRPr lang="en-US" dirty="0">
                        <a:solidFill>
                          <a:schemeClr val="tx1"/>
                        </a:solidFill>
                      </a:endParaRPr>
                    </a:p>
                  </a:txBody>
                  <a:tcPr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9955722"/>
                  </a:ext>
                </a:extLst>
              </a:tr>
              <a:tr h="370840">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2586358"/>
                  </a:ext>
                </a:extLst>
              </a:tr>
            </a:tbl>
          </a:graphicData>
        </a:graphic>
      </p:graphicFrame>
      <p:sp>
        <p:nvSpPr>
          <p:cNvPr id="56" name="TextBox 55">
            <a:extLst>
              <a:ext uri="{FF2B5EF4-FFF2-40B4-BE49-F238E27FC236}">
                <a16:creationId xmlns:a16="http://schemas.microsoft.com/office/drawing/2014/main" id="{AFB6DD94-D252-7942-A595-423E332B2AD6}"/>
              </a:ext>
            </a:extLst>
          </p:cNvPr>
          <p:cNvSpPr txBox="1"/>
          <p:nvPr/>
        </p:nvSpPr>
        <p:spPr>
          <a:xfrm>
            <a:off x="832708" y="4725541"/>
            <a:ext cx="1286492" cy="307777"/>
          </a:xfrm>
          <a:prstGeom prst="rect">
            <a:avLst/>
          </a:prstGeom>
          <a:noFill/>
        </p:spPr>
        <p:txBody>
          <a:bodyPr wrap="square" rtlCol="0">
            <a:spAutoFit/>
          </a:bodyPr>
          <a:lstStyle/>
          <a:p>
            <a:r>
              <a:rPr lang="en-US" sz="1400" b="1" dirty="0">
                <a:solidFill>
                  <a:srgbClr val="FF0000"/>
                </a:solidFill>
              </a:rPr>
              <a:t>Opcode</a:t>
            </a:r>
          </a:p>
        </p:txBody>
      </p:sp>
      <p:sp>
        <p:nvSpPr>
          <p:cNvPr id="57" name="TextBox 56">
            <a:extLst>
              <a:ext uri="{FF2B5EF4-FFF2-40B4-BE49-F238E27FC236}">
                <a16:creationId xmlns:a16="http://schemas.microsoft.com/office/drawing/2014/main" id="{2D906745-2BFE-2441-916F-100A9D20A865}"/>
              </a:ext>
            </a:extLst>
          </p:cNvPr>
          <p:cNvSpPr txBox="1"/>
          <p:nvPr/>
        </p:nvSpPr>
        <p:spPr>
          <a:xfrm>
            <a:off x="2538943" y="4703863"/>
            <a:ext cx="1332117" cy="307777"/>
          </a:xfrm>
          <a:prstGeom prst="rect">
            <a:avLst/>
          </a:prstGeom>
          <a:noFill/>
        </p:spPr>
        <p:txBody>
          <a:bodyPr wrap="square" rtlCol="0">
            <a:spAutoFit/>
          </a:bodyPr>
          <a:lstStyle/>
          <a:p>
            <a:r>
              <a:rPr lang="en-US" sz="1400" b="1" dirty="0">
                <a:solidFill>
                  <a:srgbClr val="FF0000"/>
                </a:solidFill>
              </a:rPr>
              <a:t>Destination</a:t>
            </a:r>
          </a:p>
        </p:txBody>
      </p:sp>
      <p:sp>
        <p:nvSpPr>
          <p:cNvPr id="58" name="TextBox 57">
            <a:extLst>
              <a:ext uri="{FF2B5EF4-FFF2-40B4-BE49-F238E27FC236}">
                <a16:creationId xmlns:a16="http://schemas.microsoft.com/office/drawing/2014/main" id="{81359D82-5EF9-0A44-AFC8-B117006F5FAD}"/>
              </a:ext>
            </a:extLst>
          </p:cNvPr>
          <p:cNvSpPr txBox="1"/>
          <p:nvPr/>
        </p:nvSpPr>
        <p:spPr>
          <a:xfrm>
            <a:off x="424485" y="6399548"/>
            <a:ext cx="8858401" cy="400110"/>
          </a:xfrm>
          <a:prstGeom prst="rect">
            <a:avLst/>
          </a:prstGeom>
          <a:solidFill>
            <a:schemeClr val="accent4">
              <a:lumMod val="20000"/>
              <a:lumOff val="80000"/>
            </a:schemeClr>
          </a:solidFill>
          <a:ln>
            <a:solidFill>
              <a:schemeClr val="accent1"/>
            </a:solidFill>
          </a:ln>
        </p:spPr>
        <p:txBody>
          <a:bodyPr wrap="square" rtlCol="0">
            <a:spAutoFit/>
          </a:bodyPr>
          <a:lstStyle/>
          <a:p>
            <a:r>
              <a:rPr lang="en-US" sz="2000" b="1" dirty="0">
                <a:solidFill>
                  <a:srgbClr val="FF0000"/>
                </a:solidFill>
              </a:rPr>
              <a:t>NOT ENOUGH BITS for FULL Addresses to be stored in the instruction</a:t>
            </a:r>
          </a:p>
        </p:txBody>
      </p:sp>
      <p:cxnSp>
        <p:nvCxnSpPr>
          <p:cNvPr id="59" name="Straight Arrow Connector 58">
            <a:extLst>
              <a:ext uri="{FF2B5EF4-FFF2-40B4-BE49-F238E27FC236}">
                <a16:creationId xmlns:a16="http://schemas.microsoft.com/office/drawing/2014/main" id="{45C94912-C2E4-EE43-8133-95DFD80C49C5}"/>
              </a:ext>
            </a:extLst>
          </p:cNvPr>
          <p:cNvCxnSpPr>
            <a:cxnSpLocks/>
          </p:cNvCxnSpPr>
          <p:nvPr/>
        </p:nvCxnSpPr>
        <p:spPr>
          <a:xfrm>
            <a:off x="689497" y="4301766"/>
            <a:ext cx="6925822" cy="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E1AD46F4-D65C-2947-91DE-3D57C936FAD8}"/>
              </a:ext>
            </a:extLst>
          </p:cNvPr>
          <p:cNvSpPr txBox="1"/>
          <p:nvPr/>
        </p:nvSpPr>
        <p:spPr>
          <a:xfrm>
            <a:off x="3271683" y="4179889"/>
            <a:ext cx="1332117" cy="338554"/>
          </a:xfrm>
          <a:prstGeom prst="rect">
            <a:avLst/>
          </a:prstGeom>
          <a:solidFill>
            <a:schemeClr val="bg1"/>
          </a:solidFill>
        </p:spPr>
        <p:txBody>
          <a:bodyPr wrap="square" rtlCol="0">
            <a:spAutoFit/>
          </a:bodyPr>
          <a:lstStyle/>
          <a:p>
            <a:pPr algn="ctr"/>
            <a:r>
              <a:rPr lang="en-US" sz="1600" dirty="0">
                <a:solidFill>
                  <a:schemeClr val="tx2"/>
                </a:solidFill>
              </a:rPr>
              <a:t>32 bits wide</a:t>
            </a:r>
          </a:p>
        </p:txBody>
      </p:sp>
      <p:sp>
        <p:nvSpPr>
          <p:cNvPr id="30" name="TextBox 29">
            <a:extLst>
              <a:ext uri="{FF2B5EF4-FFF2-40B4-BE49-F238E27FC236}">
                <a16:creationId xmlns:a16="http://schemas.microsoft.com/office/drawing/2014/main" id="{A42E6169-1525-6643-BE6B-FCD424D24F2B}"/>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32" name="TextBox 31">
            <a:extLst>
              <a:ext uri="{FF2B5EF4-FFF2-40B4-BE49-F238E27FC236}">
                <a16:creationId xmlns:a16="http://schemas.microsoft.com/office/drawing/2014/main" id="{B27FF70C-C7CA-E4BB-862A-16497F76A8ED}"/>
              </a:ext>
            </a:extLst>
          </p:cNvPr>
          <p:cNvSpPr txBox="1"/>
          <p:nvPr/>
        </p:nvSpPr>
        <p:spPr>
          <a:xfrm>
            <a:off x="4398101" y="4690975"/>
            <a:ext cx="1332117" cy="307777"/>
          </a:xfrm>
          <a:prstGeom prst="rect">
            <a:avLst/>
          </a:prstGeom>
          <a:noFill/>
        </p:spPr>
        <p:txBody>
          <a:bodyPr wrap="square" rtlCol="0">
            <a:spAutoFit/>
          </a:bodyPr>
          <a:lstStyle/>
          <a:p>
            <a:r>
              <a:rPr lang="en-US" sz="1400" b="1" dirty="0">
                <a:solidFill>
                  <a:srgbClr val="FF0000"/>
                </a:solidFill>
              </a:rPr>
              <a:t>Operand 1</a:t>
            </a:r>
          </a:p>
        </p:txBody>
      </p:sp>
      <p:sp>
        <p:nvSpPr>
          <p:cNvPr id="33" name="TextBox 32">
            <a:extLst>
              <a:ext uri="{FF2B5EF4-FFF2-40B4-BE49-F238E27FC236}">
                <a16:creationId xmlns:a16="http://schemas.microsoft.com/office/drawing/2014/main" id="{DD3BA5AA-70D8-86E4-9837-F7C7DBFCBB4E}"/>
              </a:ext>
            </a:extLst>
          </p:cNvPr>
          <p:cNvSpPr txBox="1"/>
          <p:nvPr/>
        </p:nvSpPr>
        <p:spPr>
          <a:xfrm>
            <a:off x="6247547" y="4700540"/>
            <a:ext cx="1332117" cy="307777"/>
          </a:xfrm>
          <a:prstGeom prst="rect">
            <a:avLst/>
          </a:prstGeom>
          <a:noFill/>
        </p:spPr>
        <p:txBody>
          <a:bodyPr wrap="square" rtlCol="0">
            <a:spAutoFit/>
          </a:bodyPr>
          <a:lstStyle/>
          <a:p>
            <a:r>
              <a:rPr lang="en-US" sz="1400" b="1" dirty="0">
                <a:solidFill>
                  <a:srgbClr val="FF0000"/>
                </a:solidFill>
              </a:rPr>
              <a:t>Operand 2</a:t>
            </a:r>
          </a:p>
        </p:txBody>
      </p:sp>
      <p:grpSp>
        <p:nvGrpSpPr>
          <p:cNvPr id="61" name="Group 60">
            <a:extLst>
              <a:ext uri="{FF2B5EF4-FFF2-40B4-BE49-F238E27FC236}">
                <a16:creationId xmlns:a16="http://schemas.microsoft.com/office/drawing/2014/main" id="{973E7C91-8878-104D-0DEE-40984EFD32A9}"/>
              </a:ext>
            </a:extLst>
          </p:cNvPr>
          <p:cNvGrpSpPr/>
          <p:nvPr/>
        </p:nvGrpSpPr>
        <p:grpSpPr>
          <a:xfrm>
            <a:off x="8359546" y="428406"/>
            <a:ext cx="1276422" cy="5978146"/>
            <a:chOff x="5391446" y="535470"/>
            <a:chExt cx="1557995" cy="5926892"/>
          </a:xfrm>
        </p:grpSpPr>
        <p:sp>
          <p:nvSpPr>
            <p:cNvPr id="62" name="TextBox 61">
              <a:extLst>
                <a:ext uri="{FF2B5EF4-FFF2-40B4-BE49-F238E27FC236}">
                  <a16:creationId xmlns:a16="http://schemas.microsoft.com/office/drawing/2014/main" id="{3B6AD61E-A114-4812-84A1-7B2C3F4893C9}"/>
                </a:ext>
              </a:extLst>
            </p:cNvPr>
            <p:cNvSpPr txBox="1"/>
            <p:nvPr/>
          </p:nvSpPr>
          <p:spPr>
            <a:xfrm>
              <a:off x="5391446" y="535470"/>
              <a:ext cx="1557994" cy="274624"/>
            </a:xfrm>
            <a:prstGeom prst="rect">
              <a:avLst/>
            </a:prstGeom>
            <a:noFill/>
          </p:spPr>
          <p:txBody>
            <a:bodyPr wrap="square" tIns="0" bIns="0" rtlCol="0">
              <a:spAutoFit/>
            </a:bodyPr>
            <a:lstStyle/>
            <a:p>
              <a:pPr algn="ctr"/>
              <a:r>
                <a:rPr lang="en-US" dirty="0">
                  <a:solidFill>
                    <a:srgbClr val="0070C0"/>
                  </a:solidFill>
                  <a:ea typeface="CMU Bright" panose="02000603000000000000" pitchFamily="2" charset="0"/>
                  <a:cs typeface="Calibri" panose="020F0502020204030204" pitchFamily="34" charset="0"/>
                </a:rPr>
                <a:t>0xFF…FF</a:t>
              </a:r>
            </a:p>
          </p:txBody>
        </p:sp>
        <p:sp>
          <p:nvSpPr>
            <p:cNvPr id="63" name="TextBox 62">
              <a:extLst>
                <a:ext uri="{FF2B5EF4-FFF2-40B4-BE49-F238E27FC236}">
                  <a16:creationId xmlns:a16="http://schemas.microsoft.com/office/drawing/2014/main" id="{9E3D9162-2B5C-893F-ED3A-69BE61A28E5A}"/>
                </a:ext>
              </a:extLst>
            </p:cNvPr>
            <p:cNvSpPr txBox="1"/>
            <p:nvPr/>
          </p:nvSpPr>
          <p:spPr>
            <a:xfrm>
              <a:off x="5503770" y="6187738"/>
              <a:ext cx="1445671" cy="274624"/>
            </a:xfrm>
            <a:prstGeom prst="rect">
              <a:avLst/>
            </a:prstGeom>
            <a:noFill/>
          </p:spPr>
          <p:txBody>
            <a:bodyPr wrap="square" tIns="0" bIns="0" rtlCol="0">
              <a:spAutoFit/>
            </a:bodyPr>
            <a:lstStyle/>
            <a:p>
              <a:pPr algn="ctr"/>
              <a:r>
                <a:rPr lang="en-US" dirty="0">
                  <a:solidFill>
                    <a:srgbClr val="0070C0"/>
                  </a:solidFill>
                  <a:ea typeface="CMU Bright" panose="02000603000000000000" pitchFamily="2" charset="0"/>
                  <a:cs typeface="Calibri" panose="020F0502020204030204" pitchFamily="34" charset="0"/>
                </a:rPr>
                <a:t>0x00…00</a:t>
              </a:r>
            </a:p>
          </p:txBody>
        </p:sp>
        <p:cxnSp>
          <p:nvCxnSpPr>
            <p:cNvPr id="64" name="Straight Arrow Connector 63">
              <a:extLst>
                <a:ext uri="{FF2B5EF4-FFF2-40B4-BE49-F238E27FC236}">
                  <a16:creationId xmlns:a16="http://schemas.microsoft.com/office/drawing/2014/main" id="{C8BDE6DA-06E3-FC3A-8BFB-CED0162EFFC7}"/>
                </a:ext>
              </a:extLst>
            </p:cNvPr>
            <p:cNvCxnSpPr>
              <a:cxnSpLocks/>
              <a:stCxn id="62" idx="2"/>
              <a:endCxn id="63" idx="0"/>
            </p:cNvCxnSpPr>
            <p:nvPr/>
          </p:nvCxnSpPr>
          <p:spPr bwMode="auto">
            <a:xfrm>
              <a:off x="6170443" y="810094"/>
              <a:ext cx="56162" cy="5377644"/>
            </a:xfrm>
            <a:prstGeom prst="straightConnector1">
              <a:avLst/>
            </a:prstGeom>
            <a:noFill/>
            <a:ln w="25400" cap="flat" cmpd="sng" algn="ctr">
              <a:solidFill>
                <a:schemeClr val="tx1"/>
              </a:solidFill>
              <a:prstDash val="solid"/>
              <a:round/>
              <a:headEnd type="stealth" w="lg" len="lg"/>
              <a:tailEnd type="stealth" w="lg" len="lg"/>
            </a:ln>
            <a:effectLst/>
          </p:spPr>
        </p:cxnSp>
        <p:sp>
          <p:nvSpPr>
            <p:cNvPr id="65" name="TextBox 64">
              <a:extLst>
                <a:ext uri="{FF2B5EF4-FFF2-40B4-BE49-F238E27FC236}">
                  <a16:creationId xmlns:a16="http://schemas.microsoft.com/office/drawing/2014/main" id="{DCAC6668-03AD-BA2E-3CFC-8FB4FB10124B}"/>
                </a:ext>
              </a:extLst>
            </p:cNvPr>
            <p:cNvSpPr txBox="1"/>
            <p:nvPr/>
          </p:nvSpPr>
          <p:spPr>
            <a:xfrm>
              <a:off x="5480326" y="2802242"/>
              <a:ext cx="1304070" cy="1006955"/>
            </a:xfrm>
            <a:prstGeom prst="rect">
              <a:avLst/>
            </a:prstGeom>
            <a:solidFill>
              <a:schemeClr val="bg1"/>
            </a:solidFill>
          </p:spPr>
          <p:txBody>
            <a:bodyPr wrap="square" lIns="45720" rIns="45720" rtlCol="0">
              <a:spAutoFit/>
            </a:bodyPr>
            <a:lstStyle/>
            <a:p>
              <a:pPr algn="ctr"/>
              <a:r>
                <a:rPr lang="en-US" sz="2000" dirty="0">
                  <a:solidFill>
                    <a:srgbClr val="FF0000"/>
                  </a:solidFill>
                  <a:ea typeface="CMU Bright" panose="02000603000000000000" pitchFamily="2" charset="0"/>
                  <a:cs typeface="Calibri" panose="020F0502020204030204" pitchFamily="34" charset="0"/>
                </a:rPr>
                <a:t>32-bit Address space</a:t>
              </a:r>
            </a:p>
          </p:txBody>
        </p:sp>
      </p:grpSp>
      <p:grpSp>
        <p:nvGrpSpPr>
          <p:cNvPr id="66" name="Group 65">
            <a:extLst>
              <a:ext uri="{FF2B5EF4-FFF2-40B4-BE49-F238E27FC236}">
                <a16:creationId xmlns:a16="http://schemas.microsoft.com/office/drawing/2014/main" id="{587E2B31-09CF-F4CC-50FE-173B6FBAD22F}"/>
              </a:ext>
            </a:extLst>
          </p:cNvPr>
          <p:cNvGrpSpPr/>
          <p:nvPr/>
        </p:nvGrpSpPr>
        <p:grpSpPr>
          <a:xfrm>
            <a:off x="9573567" y="346121"/>
            <a:ext cx="2526189" cy="6021446"/>
            <a:chOff x="6583680" y="1280160"/>
            <a:chExt cx="2377440" cy="5257800"/>
          </a:xfrm>
        </p:grpSpPr>
        <p:sp>
          <p:nvSpPr>
            <p:cNvPr id="67" name="Rectangle 7">
              <a:extLst>
                <a:ext uri="{FF2B5EF4-FFF2-40B4-BE49-F238E27FC236}">
                  <a16:creationId xmlns:a16="http://schemas.microsoft.com/office/drawing/2014/main" id="{DE453780-A296-CD88-5AD4-3BF1D40E1987}"/>
                </a:ext>
              </a:extLst>
            </p:cNvPr>
            <p:cNvSpPr>
              <a:spLocks noChangeArrowheads="1"/>
            </p:cNvSpPr>
            <p:nvPr>
              <p:custDataLst>
                <p:tags r:id="rId1"/>
              </p:custDataLst>
            </p:nvPr>
          </p:nvSpPr>
          <p:spPr bwMode="auto">
            <a:xfrm>
              <a:off x="6583680" y="1325880"/>
              <a:ext cx="2377440" cy="5212080"/>
            </a:xfrm>
            <a:prstGeom prst="rect">
              <a:avLst/>
            </a:prstGeom>
            <a:solidFill>
              <a:schemeClr val="accent2">
                <a:lumMod val="20000"/>
                <a:lumOff val="80000"/>
              </a:schemeClr>
            </a:solidFill>
            <a:ln w="25400">
              <a:solidFill>
                <a:schemeClr val="tx1"/>
              </a:solidFill>
              <a:miter lim="800000"/>
              <a:headEnd/>
              <a:tailEnd/>
            </a:ln>
            <a:effectLst/>
          </p:spPr>
          <p:txBody>
            <a:bodyPr wrap="none" anchorCtr="1"/>
            <a:lstStyle/>
            <a:p>
              <a:pPr algn="ctr">
                <a:lnSpc>
                  <a:spcPct val="100000"/>
                </a:lnSpc>
              </a:pPr>
              <a:endParaRPr lang="en-US" b="0" dirty="0">
                <a:solidFill>
                  <a:schemeClr val="accent6"/>
                </a:solidFill>
                <a:ea typeface="CMU Bright" panose="02000603000000000000" pitchFamily="2" charset="0"/>
                <a:cs typeface="Calibri" panose="020F0502020204030204" pitchFamily="34" charset="0"/>
              </a:endParaRPr>
            </a:p>
          </p:txBody>
        </p:sp>
        <p:sp>
          <p:nvSpPr>
            <p:cNvPr id="68" name="Rectangle 67">
              <a:extLst>
                <a:ext uri="{FF2B5EF4-FFF2-40B4-BE49-F238E27FC236}">
                  <a16:creationId xmlns:a16="http://schemas.microsoft.com/office/drawing/2014/main" id="{8075665C-FB8F-A08B-7F86-D7C7447BB64F}"/>
                </a:ext>
              </a:extLst>
            </p:cNvPr>
            <p:cNvSpPr/>
            <p:nvPr/>
          </p:nvSpPr>
          <p:spPr bwMode="auto">
            <a:xfrm>
              <a:off x="6583680" y="1280160"/>
              <a:ext cx="2377440" cy="457200"/>
            </a:xfrm>
            <a:prstGeom prst="rect">
              <a:avLst/>
            </a:prstGeom>
            <a:solidFill>
              <a:srgbClr val="CC0066">
                <a:alpha val="60000"/>
              </a:srgb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OS kernel [protected]</a:t>
              </a:r>
            </a:p>
          </p:txBody>
        </p:sp>
        <p:sp>
          <p:nvSpPr>
            <p:cNvPr id="69" name="Rectangle 68">
              <a:extLst>
                <a:ext uri="{FF2B5EF4-FFF2-40B4-BE49-F238E27FC236}">
                  <a16:creationId xmlns:a16="http://schemas.microsoft.com/office/drawing/2014/main" id="{34C942B1-E3DF-98D2-25AE-8FB1A739A60A}"/>
                </a:ext>
              </a:extLst>
            </p:cNvPr>
            <p:cNvSpPr/>
            <p:nvPr/>
          </p:nvSpPr>
          <p:spPr bwMode="auto">
            <a:xfrm>
              <a:off x="6583680" y="1737360"/>
              <a:ext cx="2377440" cy="457200"/>
            </a:xfrm>
            <a:prstGeom prst="rect">
              <a:avLst/>
            </a:prstGeom>
            <a:solidFill>
              <a:srgbClr val="FFCA86"/>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Stack</a:t>
              </a:r>
            </a:p>
          </p:txBody>
        </p:sp>
        <p:sp>
          <p:nvSpPr>
            <p:cNvPr id="70" name="Rectangle 69">
              <a:extLst>
                <a:ext uri="{FF2B5EF4-FFF2-40B4-BE49-F238E27FC236}">
                  <a16:creationId xmlns:a16="http://schemas.microsoft.com/office/drawing/2014/main" id="{D7CB8CD9-9F3C-8295-5C7F-89963315C5AE}"/>
                </a:ext>
              </a:extLst>
            </p:cNvPr>
            <p:cNvSpPr/>
            <p:nvPr/>
          </p:nvSpPr>
          <p:spPr bwMode="auto">
            <a:xfrm>
              <a:off x="6583680" y="4114800"/>
              <a:ext cx="2377440" cy="457200"/>
            </a:xfrm>
            <a:prstGeom prst="rect">
              <a:avLst/>
            </a:prstGeom>
            <a:solidFill>
              <a:srgbClr val="ED917F"/>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Heap</a:t>
              </a:r>
            </a:p>
          </p:txBody>
        </p:sp>
        <p:sp>
          <p:nvSpPr>
            <p:cNvPr id="71" name="Rectangle 70">
              <a:extLst>
                <a:ext uri="{FF2B5EF4-FFF2-40B4-BE49-F238E27FC236}">
                  <a16:creationId xmlns:a16="http://schemas.microsoft.com/office/drawing/2014/main" id="{9EC24407-4102-EE8F-CA2F-350E6EE4F4CB}"/>
                </a:ext>
              </a:extLst>
            </p:cNvPr>
            <p:cNvSpPr/>
            <p:nvPr/>
          </p:nvSpPr>
          <p:spPr bwMode="auto">
            <a:xfrm>
              <a:off x="6583680" y="4572000"/>
              <a:ext cx="2377440" cy="548640"/>
            </a:xfrm>
            <a:prstGeom prst="rect">
              <a:avLst/>
            </a:prstGeom>
            <a:solidFill>
              <a:srgbClr val="C9DEAE"/>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Static Data</a:t>
              </a:r>
              <a:r>
                <a:rPr lang="en-US" i="1" dirty="0">
                  <a:solidFill>
                    <a:schemeClr val="accent6"/>
                  </a:solidFill>
                  <a:ea typeface="CMU Bright" panose="02000603000000000000" pitchFamily="2" charset="0"/>
                  <a:cs typeface="Calibri" panose="020F0502020204030204" pitchFamily="34" charset="0"/>
                </a:rPr>
                <a:t> (+BSS)</a:t>
              </a:r>
              <a:endParaRPr lang="en-US" dirty="0">
                <a:solidFill>
                  <a:schemeClr val="accent6"/>
                </a:solidFill>
                <a:ea typeface="CMU Bright" panose="02000603000000000000" pitchFamily="2" charset="0"/>
                <a:cs typeface="Calibri" panose="020F0502020204030204" pitchFamily="34" charset="0"/>
              </a:endParaRPr>
            </a:p>
          </p:txBody>
        </p:sp>
        <p:sp>
          <p:nvSpPr>
            <p:cNvPr id="72" name="Rectangle 71">
              <a:extLst>
                <a:ext uri="{FF2B5EF4-FFF2-40B4-BE49-F238E27FC236}">
                  <a16:creationId xmlns:a16="http://schemas.microsoft.com/office/drawing/2014/main" id="{D81772F8-B74D-10E0-336C-9813AB12A3E0}"/>
                </a:ext>
              </a:extLst>
            </p:cNvPr>
            <p:cNvSpPr/>
            <p:nvPr/>
          </p:nvSpPr>
          <p:spPr bwMode="auto">
            <a:xfrm>
              <a:off x="6583680" y="3108960"/>
              <a:ext cx="2377440" cy="457200"/>
            </a:xfrm>
            <a:prstGeom prst="rect">
              <a:avLst/>
            </a:prstGeom>
            <a:solidFill>
              <a:srgbClr val="B7A57A"/>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Shared Libraries</a:t>
              </a:r>
            </a:p>
          </p:txBody>
        </p:sp>
        <p:sp>
          <p:nvSpPr>
            <p:cNvPr id="73" name="Rectangle 72">
              <a:extLst>
                <a:ext uri="{FF2B5EF4-FFF2-40B4-BE49-F238E27FC236}">
                  <a16:creationId xmlns:a16="http://schemas.microsoft.com/office/drawing/2014/main" id="{195E9658-CC96-CEDF-B5D1-96DE94EB8E60}"/>
                </a:ext>
              </a:extLst>
            </p:cNvPr>
            <p:cNvSpPr/>
            <p:nvPr/>
          </p:nvSpPr>
          <p:spPr bwMode="auto">
            <a:xfrm>
              <a:off x="6583680" y="5120640"/>
              <a:ext cx="2377440" cy="411480"/>
            </a:xfrm>
            <a:prstGeom prst="rect">
              <a:avLst/>
            </a:prstGeom>
            <a:solidFill>
              <a:srgbClr val="FFFFB2"/>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Read Only Data</a:t>
              </a:r>
              <a:endParaRPr lang="en-US" i="1" dirty="0">
                <a:solidFill>
                  <a:schemeClr val="accent6"/>
                </a:solidFill>
                <a:ea typeface="CMU Bright" panose="02000603000000000000" pitchFamily="2" charset="0"/>
                <a:cs typeface="Calibri" panose="020F0502020204030204" pitchFamily="34" charset="0"/>
              </a:endParaRPr>
            </a:p>
          </p:txBody>
        </p:sp>
        <p:cxnSp>
          <p:nvCxnSpPr>
            <p:cNvPr id="74" name="Straight Arrow Connector 73">
              <a:extLst>
                <a:ext uri="{FF2B5EF4-FFF2-40B4-BE49-F238E27FC236}">
                  <a16:creationId xmlns:a16="http://schemas.microsoft.com/office/drawing/2014/main" id="{E5479539-9304-44DF-58AB-CEB4D648DC8C}"/>
                </a:ext>
              </a:extLst>
            </p:cNvPr>
            <p:cNvCxnSpPr/>
            <p:nvPr/>
          </p:nvCxnSpPr>
          <p:spPr bwMode="auto">
            <a:xfrm>
              <a:off x="7772400" y="2194560"/>
              <a:ext cx="0" cy="365760"/>
            </a:xfrm>
            <a:prstGeom prst="straightConnector1">
              <a:avLst/>
            </a:prstGeom>
            <a:noFill/>
            <a:ln w="25400" cap="flat" cmpd="sng" algn="ctr">
              <a:solidFill>
                <a:schemeClr val="tx1"/>
              </a:solidFill>
              <a:prstDash val="solid"/>
              <a:round/>
              <a:headEnd type="none" w="med" len="med"/>
              <a:tailEnd type="triangle"/>
            </a:ln>
            <a:effectLst/>
          </p:spPr>
        </p:cxnSp>
        <p:cxnSp>
          <p:nvCxnSpPr>
            <p:cNvPr id="75" name="Straight Arrow Connector 74">
              <a:extLst>
                <a:ext uri="{FF2B5EF4-FFF2-40B4-BE49-F238E27FC236}">
                  <a16:creationId xmlns:a16="http://schemas.microsoft.com/office/drawing/2014/main" id="{13319BEA-8A33-95CE-BEE8-93C4E6E567EF}"/>
                </a:ext>
              </a:extLst>
            </p:cNvPr>
            <p:cNvCxnSpPr/>
            <p:nvPr/>
          </p:nvCxnSpPr>
          <p:spPr bwMode="auto">
            <a:xfrm>
              <a:off x="7772400" y="2743200"/>
              <a:ext cx="0" cy="365760"/>
            </a:xfrm>
            <a:prstGeom prst="straightConnector1">
              <a:avLst/>
            </a:prstGeom>
            <a:noFill/>
            <a:ln w="25400" cap="flat" cmpd="sng" algn="ctr">
              <a:solidFill>
                <a:schemeClr val="tx1"/>
              </a:solidFill>
              <a:prstDash val="solid"/>
              <a:round/>
              <a:headEnd type="triangle" w="med" len="med"/>
              <a:tailEnd type="none"/>
            </a:ln>
            <a:effectLst/>
          </p:spPr>
        </p:cxnSp>
        <p:cxnSp>
          <p:nvCxnSpPr>
            <p:cNvPr id="76" name="Straight Arrow Connector 75">
              <a:extLst>
                <a:ext uri="{FF2B5EF4-FFF2-40B4-BE49-F238E27FC236}">
                  <a16:creationId xmlns:a16="http://schemas.microsoft.com/office/drawing/2014/main" id="{3909616F-F35D-66E3-FFB1-08901373B3F1}"/>
                </a:ext>
              </a:extLst>
            </p:cNvPr>
            <p:cNvCxnSpPr/>
            <p:nvPr/>
          </p:nvCxnSpPr>
          <p:spPr bwMode="auto">
            <a:xfrm>
              <a:off x="7772400" y="3749040"/>
              <a:ext cx="0" cy="365760"/>
            </a:xfrm>
            <a:prstGeom prst="straightConnector1">
              <a:avLst/>
            </a:prstGeom>
            <a:noFill/>
            <a:ln w="25400" cap="flat" cmpd="sng" algn="ctr">
              <a:solidFill>
                <a:schemeClr val="tx1"/>
              </a:solidFill>
              <a:prstDash val="solid"/>
              <a:round/>
              <a:headEnd type="triangle" w="med" len="med"/>
              <a:tailEnd type="none"/>
            </a:ln>
            <a:effectLst/>
          </p:spPr>
        </p:cxnSp>
      </p:grpSp>
      <p:sp>
        <p:nvSpPr>
          <p:cNvPr id="77" name="Rectangle 76">
            <a:extLst>
              <a:ext uri="{FF2B5EF4-FFF2-40B4-BE49-F238E27FC236}">
                <a16:creationId xmlns:a16="http://schemas.microsoft.com/office/drawing/2014/main" id="{9D06E8DF-7DC4-45AF-B6D0-0ACC656E3897}"/>
              </a:ext>
            </a:extLst>
          </p:cNvPr>
          <p:cNvSpPr/>
          <p:nvPr/>
        </p:nvSpPr>
        <p:spPr bwMode="auto">
          <a:xfrm>
            <a:off x="9573567" y="5180927"/>
            <a:ext cx="2526189" cy="1026874"/>
          </a:xfrm>
          <a:prstGeom prst="rect">
            <a:avLst/>
          </a:prstGeom>
          <a:solidFill>
            <a:schemeClr val="accent5">
              <a:lumMod val="20000"/>
              <a:lumOff val="80000"/>
            </a:scheme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Read Only Text Segment</a:t>
            </a:r>
          </a:p>
        </p:txBody>
      </p:sp>
      <p:sp>
        <p:nvSpPr>
          <p:cNvPr id="80" name="Arrow: Up 19">
            <a:extLst>
              <a:ext uri="{FF2B5EF4-FFF2-40B4-BE49-F238E27FC236}">
                <a16:creationId xmlns:a16="http://schemas.microsoft.com/office/drawing/2014/main" id="{0C289ECD-EE40-B0AA-B9E6-5B51DE67868C}"/>
              </a:ext>
            </a:extLst>
          </p:cNvPr>
          <p:cNvSpPr/>
          <p:nvPr/>
        </p:nvSpPr>
        <p:spPr>
          <a:xfrm>
            <a:off x="2865310" y="5099629"/>
            <a:ext cx="265439" cy="42716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1" name="Arrow: Up 19">
            <a:extLst>
              <a:ext uri="{FF2B5EF4-FFF2-40B4-BE49-F238E27FC236}">
                <a16:creationId xmlns:a16="http://schemas.microsoft.com/office/drawing/2014/main" id="{56229D3E-9759-E9CA-4230-B5130635F197}"/>
              </a:ext>
            </a:extLst>
          </p:cNvPr>
          <p:cNvSpPr/>
          <p:nvPr/>
        </p:nvSpPr>
        <p:spPr>
          <a:xfrm>
            <a:off x="5162297" y="5048154"/>
            <a:ext cx="265439" cy="42716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2" name="Arrow: Up 19">
            <a:extLst>
              <a:ext uri="{FF2B5EF4-FFF2-40B4-BE49-F238E27FC236}">
                <a16:creationId xmlns:a16="http://schemas.microsoft.com/office/drawing/2014/main" id="{C098D83E-E751-0F43-CB2E-4B7F979245CB}"/>
              </a:ext>
            </a:extLst>
          </p:cNvPr>
          <p:cNvSpPr/>
          <p:nvPr/>
        </p:nvSpPr>
        <p:spPr>
          <a:xfrm>
            <a:off x="6565862" y="5074703"/>
            <a:ext cx="265439" cy="42716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Tree>
    <p:extLst>
      <p:ext uri="{BB962C8B-B14F-4D97-AF65-F5344CB8AC3E}">
        <p14:creationId xmlns:p14="http://schemas.microsoft.com/office/powerpoint/2010/main" val="155369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subTnLst>
                                    <p:animClr clrSpc="rgb" dir="cw">
                                      <p:cBhvr override="childStyle">
                                        <p:cTn dur="1" fill="hold" display="0" masterRel="nextClick" afterEffect="1"/>
                                        <p:tgtEl>
                                          <p:spTgt spid="56"/>
                                        </p:tgtEl>
                                        <p:attrNameLst>
                                          <p:attrName>ppt_c</p:attrName>
                                        </p:attrNameLst>
                                      </p:cBhvr>
                                      <p:to>
                                        <a:schemeClr val="tx1"/>
                                      </p:to>
                                    </p:animClr>
                                  </p:sub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subTnLst>
                                    <p:animClr clrSpc="rgb" dir="cw">
                                      <p:cBhvr override="childStyle">
                                        <p:cTn dur="1" fill="hold" display="0" masterRel="nextClick" afterEffect="1"/>
                                        <p:tgtEl>
                                          <p:spTgt spid="57"/>
                                        </p:tgtEl>
                                        <p:attrNameLst>
                                          <p:attrName>ppt_c</p:attrName>
                                        </p:attrNameLst>
                                      </p:cBhvr>
                                      <p:to>
                                        <a:schemeClr val="tx1"/>
                                      </p:to>
                                    </p:animClr>
                                  </p:sub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subTnLst>
                                    <p:animClr clrSpc="rgb" dir="cw">
                                      <p:cBhvr override="childStyle">
                                        <p:cTn dur="1" fill="hold" display="0" masterRel="nextClick" afterEffect="1"/>
                                        <p:tgtEl>
                                          <p:spTgt spid="32"/>
                                        </p:tgtEl>
                                        <p:attrNameLst>
                                          <p:attrName>ppt_c</p:attrName>
                                        </p:attrNameLst>
                                      </p:cBhvr>
                                      <p:to>
                                        <a:schemeClr val="tx1"/>
                                      </p:to>
                                    </p:animClr>
                                  </p:sub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subTnLst>
                                    <p:animClr clrSpc="rgb" dir="cw">
                                      <p:cBhvr override="childStyle">
                                        <p:cTn dur="1" fill="hold" display="0" masterRel="nextClick" afterEffect="1"/>
                                        <p:tgtEl>
                                          <p:spTgt spid="33"/>
                                        </p:tgtEl>
                                        <p:attrNameLst>
                                          <p:attrName>ppt_c</p:attrName>
                                        </p:attrNameLst>
                                      </p:cBhvr>
                                      <p:to>
                                        <a:schemeClr val="tx1"/>
                                      </p:to>
                                    </p:animClr>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56" grpId="0"/>
      <p:bldP spid="57" grpId="0"/>
      <p:bldP spid="58" grpId="0" animBg="1"/>
      <p:bldP spid="60" grpId="0" animBg="1"/>
      <p:bldP spid="30" grpId="0"/>
      <p:bldP spid="32" grpId="0"/>
      <p:bldP spid="33" grpId="0"/>
      <p:bldP spid="80" grpId="0" animBg="1"/>
      <p:bldP spid="81" grpId="0" animBg="1"/>
      <p:bldP spid="8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BA0A28-961C-4251-3AC2-9A3F68290A49}"/>
              </a:ext>
            </a:extLst>
          </p:cNvPr>
          <p:cNvSpPr>
            <a:spLocks noGrp="1"/>
          </p:cNvSpPr>
          <p:nvPr>
            <p:ph type="title"/>
          </p:nvPr>
        </p:nvSpPr>
        <p:spPr>
          <a:xfrm>
            <a:off x="496577" y="79997"/>
            <a:ext cx="10515600" cy="490158"/>
          </a:xfrm>
        </p:spPr>
        <p:txBody>
          <a:bodyPr/>
          <a:lstStyle/>
          <a:p>
            <a:r>
              <a:rPr lang="en-US" dirty="0"/>
              <a:t>R (register) Type Data Processing: Machine Code</a:t>
            </a:r>
          </a:p>
        </p:txBody>
      </p:sp>
      <p:pic>
        <p:nvPicPr>
          <p:cNvPr id="4" name="Picture 3">
            <a:extLst>
              <a:ext uri="{FF2B5EF4-FFF2-40B4-BE49-F238E27FC236}">
                <a16:creationId xmlns:a16="http://schemas.microsoft.com/office/drawing/2014/main" id="{8A7D32D5-477D-AB5B-09F3-9C9F0212D26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420009" y="2086930"/>
            <a:ext cx="10771991" cy="1197536"/>
          </a:xfrm>
          <a:prstGeom prst="rect">
            <a:avLst/>
          </a:prstGeom>
        </p:spPr>
      </p:pic>
      <p:grpSp>
        <p:nvGrpSpPr>
          <p:cNvPr id="6" name="Group 5">
            <a:extLst>
              <a:ext uri="{FF2B5EF4-FFF2-40B4-BE49-F238E27FC236}">
                <a16:creationId xmlns:a16="http://schemas.microsoft.com/office/drawing/2014/main" id="{12CD6E3C-ADB9-34E7-F690-59E75D0C2639}"/>
              </a:ext>
            </a:extLst>
          </p:cNvPr>
          <p:cNvGrpSpPr/>
          <p:nvPr/>
        </p:nvGrpSpPr>
        <p:grpSpPr>
          <a:xfrm>
            <a:off x="5410986" y="3171046"/>
            <a:ext cx="6294117" cy="3550346"/>
            <a:chOff x="5410986" y="3171046"/>
            <a:chExt cx="6294117" cy="3550346"/>
          </a:xfrm>
        </p:grpSpPr>
        <p:sp>
          <p:nvSpPr>
            <p:cNvPr id="7" name="Bent-Up Arrow 6">
              <a:extLst>
                <a:ext uri="{FF2B5EF4-FFF2-40B4-BE49-F238E27FC236}">
                  <a16:creationId xmlns:a16="http://schemas.microsoft.com/office/drawing/2014/main" id="{E176C2B7-8215-11FF-650E-3ECCBFA3428C}"/>
                </a:ext>
              </a:extLst>
            </p:cNvPr>
            <p:cNvSpPr/>
            <p:nvPr/>
          </p:nvSpPr>
          <p:spPr>
            <a:xfrm rot="5400000">
              <a:off x="5756235" y="2825797"/>
              <a:ext cx="1197536" cy="1888034"/>
            </a:xfrm>
            <a:prstGeom prst="bentUpArrow">
              <a:avLst>
                <a:gd name="adj1" fmla="val 10627"/>
                <a:gd name="adj2" fmla="val 15568"/>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FAD3600-F965-B1EA-8831-BDB274FC9F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95839" y="3292392"/>
              <a:ext cx="4309264" cy="3429000"/>
            </a:xfrm>
            <a:prstGeom prst="rect">
              <a:avLst/>
            </a:prstGeom>
          </p:spPr>
        </p:pic>
      </p:grpSp>
      <p:sp>
        <p:nvSpPr>
          <p:cNvPr id="2" name="Content Placeholder 1">
            <a:extLst>
              <a:ext uri="{FF2B5EF4-FFF2-40B4-BE49-F238E27FC236}">
                <a16:creationId xmlns:a16="http://schemas.microsoft.com/office/drawing/2014/main" id="{F60F2033-EFE4-512D-C8A5-3E4014F3CEF7}"/>
              </a:ext>
            </a:extLst>
          </p:cNvPr>
          <p:cNvSpPr>
            <a:spLocks noGrp="1"/>
          </p:cNvSpPr>
          <p:nvPr>
            <p:ph sz="quarter" idx="15"/>
          </p:nvPr>
        </p:nvSpPr>
        <p:spPr>
          <a:xfrm>
            <a:off x="988383" y="611005"/>
            <a:ext cx="10023794" cy="1517604"/>
          </a:xfrm>
          <a:solidFill>
            <a:schemeClr val="accent4">
              <a:lumMod val="20000"/>
              <a:lumOff val="80000"/>
            </a:schemeClr>
          </a:solidFill>
          <a:ln>
            <a:solidFill>
              <a:schemeClr val="accent1"/>
            </a:solidFill>
          </a:ln>
        </p:spPr>
        <p:txBody>
          <a:bodyPr/>
          <a:lstStyle/>
          <a:p>
            <a:r>
              <a:rPr lang="en-US" dirty="0"/>
              <a:t>Instructions that </a:t>
            </a:r>
            <a:r>
              <a:rPr lang="en-US" dirty="0">
                <a:solidFill>
                  <a:srgbClr val="2C895B"/>
                </a:solidFill>
              </a:rPr>
              <a:t>process data using three-register arguments</a:t>
            </a:r>
          </a:p>
          <a:p>
            <a:r>
              <a:rPr lang="en-US" sz="2200" dirty="0"/>
              <a:t>The general instruction format is (not all fields will be in every instruction)</a:t>
            </a:r>
          </a:p>
          <a:p>
            <a:pPr marL="0" indent="0">
              <a:buNone/>
            </a:pPr>
            <a:r>
              <a:rPr lang="en-US" sz="2000" dirty="0">
                <a:solidFill>
                  <a:schemeClr val="accent3"/>
                </a:solidFill>
                <a:latin typeface="Consolas" panose="020B0609020204030204" pitchFamily="49" charset="0"/>
                <a:cs typeface="Consolas" panose="020B0609020204030204" pitchFamily="49" charset="0"/>
              </a:rPr>
              <a:t>	</a:t>
            </a:r>
            <a:r>
              <a:rPr lang="en-US" sz="2200" dirty="0">
                <a:solidFill>
                  <a:schemeClr val="accent3"/>
                </a:solidFill>
                <a:latin typeface="Consolas" panose="020B0609020204030204" pitchFamily="49" charset="0"/>
                <a:cs typeface="Consolas" panose="020B0609020204030204" pitchFamily="49" charset="0"/>
              </a:rPr>
              <a:t>opcode</a:t>
            </a:r>
            <a:r>
              <a:rPr lang="en-US" sz="2200" dirty="0">
                <a:latin typeface="Consolas" panose="020B0609020204030204" pitchFamily="49" charset="0"/>
                <a:cs typeface="Consolas" panose="020B0609020204030204" pitchFamily="49" charset="0"/>
              </a:rPr>
              <a:t>   Rd (</a:t>
            </a:r>
            <a:r>
              <a:rPr lang="en-US" sz="2200" dirty="0">
                <a:solidFill>
                  <a:schemeClr val="accent5"/>
                </a:solidFill>
                <a:latin typeface="Consolas" panose="020B0609020204030204" pitchFamily="49" charset="0"/>
                <a:cs typeface="Consolas" panose="020B0609020204030204" pitchFamily="49" charset="0"/>
              </a:rPr>
              <a:t>destination)</a:t>
            </a:r>
            <a:r>
              <a:rPr lang="en-US" sz="2200" dirty="0">
                <a:latin typeface="Consolas" panose="020B0609020204030204" pitchFamily="49" charset="0"/>
                <a:cs typeface="Consolas" panose="020B0609020204030204" pitchFamily="49" charset="0"/>
              </a:rPr>
              <a:t>, Rn (</a:t>
            </a:r>
            <a:r>
              <a:rPr lang="en-US" sz="2200" dirty="0">
                <a:solidFill>
                  <a:srgbClr val="00B050"/>
                </a:solidFill>
                <a:latin typeface="Consolas" panose="020B0609020204030204" pitchFamily="49" charset="0"/>
                <a:cs typeface="Consolas" panose="020B0609020204030204" pitchFamily="49" charset="0"/>
              </a:rPr>
              <a:t>operand 1), Rm (</a:t>
            </a:r>
            <a:r>
              <a:rPr lang="en-US" sz="2200" dirty="0">
                <a:solidFill>
                  <a:srgbClr val="0070C0"/>
                </a:solidFill>
                <a:latin typeface="Consolas" panose="020B0609020204030204" pitchFamily="49" charset="0"/>
                <a:cs typeface="Consolas" panose="020B0609020204030204" pitchFamily="49" charset="0"/>
              </a:rPr>
              <a:t>operand 2)</a:t>
            </a:r>
          </a:p>
        </p:txBody>
      </p:sp>
      <p:grpSp>
        <p:nvGrpSpPr>
          <p:cNvPr id="5" name="Group 4">
            <a:extLst>
              <a:ext uri="{FF2B5EF4-FFF2-40B4-BE49-F238E27FC236}">
                <a16:creationId xmlns:a16="http://schemas.microsoft.com/office/drawing/2014/main" id="{D2C02C3E-6D9D-CB8F-ABFF-0DC9A4C9C5DA}"/>
              </a:ext>
            </a:extLst>
          </p:cNvPr>
          <p:cNvGrpSpPr/>
          <p:nvPr/>
        </p:nvGrpSpPr>
        <p:grpSpPr>
          <a:xfrm>
            <a:off x="333487" y="3851737"/>
            <a:ext cx="6191349" cy="2718249"/>
            <a:chOff x="333487" y="3851737"/>
            <a:chExt cx="6191349" cy="2718249"/>
          </a:xfrm>
        </p:grpSpPr>
        <p:sp>
          <p:nvSpPr>
            <p:cNvPr id="9" name="TextBox 8">
              <a:extLst>
                <a:ext uri="{FF2B5EF4-FFF2-40B4-BE49-F238E27FC236}">
                  <a16:creationId xmlns:a16="http://schemas.microsoft.com/office/drawing/2014/main" id="{0D5CC2CC-5DFF-0C2D-E0A4-1C8030C9CC4B}"/>
                </a:ext>
              </a:extLst>
            </p:cNvPr>
            <p:cNvSpPr txBox="1"/>
            <p:nvPr/>
          </p:nvSpPr>
          <p:spPr>
            <a:xfrm>
              <a:off x="1692199" y="3851737"/>
              <a:ext cx="2611115" cy="461665"/>
            </a:xfrm>
            <a:prstGeom prst="rect">
              <a:avLst/>
            </a:prstGeom>
            <a:solidFill>
              <a:schemeClr val="bg1">
                <a:lumMod val="95000"/>
              </a:schemeClr>
            </a:solidFill>
            <a:ln>
              <a:solidFill>
                <a:schemeClr val="accent1"/>
              </a:solidFill>
            </a:ln>
          </p:spPr>
          <p:txBody>
            <a:bodyPr wrap="square" rtlCol="0">
              <a:spAutoFit/>
            </a:bodyPr>
            <a:lstStyle/>
            <a:p>
              <a:r>
                <a:rPr lang="en-US" sz="2400" dirty="0">
                  <a:solidFill>
                    <a:schemeClr val="tx2"/>
                  </a:solidFill>
                  <a:latin typeface="Consolas" panose="020B0609020204030204" pitchFamily="49" charset="0"/>
                  <a:cs typeface="Consolas" panose="020B0609020204030204" pitchFamily="49" charset="0"/>
                </a:rPr>
                <a:t>add </a:t>
              </a:r>
              <a:r>
                <a:rPr lang="en-US" sz="2400" dirty="0">
                  <a:solidFill>
                    <a:srgbClr val="FF0000"/>
                  </a:solidFill>
                  <a:latin typeface="Consolas" panose="020B0609020204030204" pitchFamily="49" charset="0"/>
                  <a:cs typeface="Consolas" panose="020B0609020204030204" pitchFamily="49" charset="0"/>
                </a:rPr>
                <a:t>r0</a:t>
              </a:r>
              <a:r>
                <a:rPr lang="en-US" sz="2400" dirty="0">
                  <a:solidFill>
                    <a:schemeClr val="tx2"/>
                  </a:solidFill>
                  <a:latin typeface="Consolas" panose="020B0609020204030204" pitchFamily="49" charset="0"/>
                  <a:cs typeface="Consolas" panose="020B0609020204030204" pitchFamily="49" charset="0"/>
                </a:rPr>
                <a:t>, </a:t>
              </a:r>
              <a:r>
                <a:rPr lang="en-US" sz="2400" dirty="0">
                  <a:solidFill>
                    <a:srgbClr val="2C895B"/>
                  </a:solidFill>
                  <a:latin typeface="Consolas" panose="020B0609020204030204" pitchFamily="49" charset="0"/>
                  <a:cs typeface="Consolas" panose="020B0609020204030204" pitchFamily="49" charset="0"/>
                </a:rPr>
                <a:t>r1</a:t>
              </a:r>
              <a:r>
                <a:rPr lang="en-US" sz="2400" dirty="0">
                  <a:solidFill>
                    <a:schemeClr val="tx2"/>
                  </a:solidFill>
                  <a:latin typeface="Consolas" panose="020B0609020204030204" pitchFamily="49" charset="0"/>
                  <a:cs typeface="Consolas" panose="020B0609020204030204" pitchFamily="49" charset="0"/>
                </a:rPr>
                <a:t>, </a:t>
              </a:r>
              <a:r>
                <a:rPr lang="en-US" sz="2400" dirty="0">
                  <a:solidFill>
                    <a:srgbClr val="0070C0"/>
                  </a:solidFill>
                  <a:latin typeface="Consolas" panose="020B0609020204030204" pitchFamily="49" charset="0"/>
                  <a:cs typeface="Consolas" panose="020B0609020204030204" pitchFamily="49" charset="0"/>
                </a:rPr>
                <a:t>r3</a:t>
              </a:r>
            </a:p>
          </p:txBody>
        </p:sp>
        <p:sp>
          <p:nvSpPr>
            <p:cNvPr id="10" name="TextBox 9">
              <a:extLst>
                <a:ext uri="{FF2B5EF4-FFF2-40B4-BE49-F238E27FC236}">
                  <a16:creationId xmlns:a16="http://schemas.microsoft.com/office/drawing/2014/main" id="{4CB9D09A-DD15-E1F1-C1E2-73DA2FACF860}"/>
                </a:ext>
              </a:extLst>
            </p:cNvPr>
            <p:cNvSpPr txBox="1"/>
            <p:nvPr/>
          </p:nvSpPr>
          <p:spPr>
            <a:xfrm>
              <a:off x="333487" y="5039962"/>
              <a:ext cx="6191349" cy="461665"/>
            </a:xfrm>
            <a:prstGeom prst="rect">
              <a:avLst/>
            </a:prstGeom>
            <a:solidFill>
              <a:schemeClr val="bg1">
                <a:lumMod val="95000"/>
              </a:schemeClr>
            </a:solidFill>
            <a:ln>
              <a:solidFill>
                <a:schemeClr val="accent1"/>
              </a:solidFill>
            </a:ln>
          </p:spPr>
          <p:txBody>
            <a:bodyPr wrap="square" rtlCol="0">
              <a:spAutoFit/>
            </a:bodyPr>
            <a:lstStyle/>
            <a:p>
              <a:pPr lvl="0" eaLnBrk="0" fontAlgn="base" hangingPunct="0">
                <a:spcBef>
                  <a:spcPct val="0"/>
                </a:spcBef>
                <a:spcAft>
                  <a:spcPct val="0"/>
                </a:spcAft>
              </a:pPr>
              <a:r>
                <a:rPr lang="en-US" altLang="en-US" sz="2400" dirty="0">
                  <a:latin typeface="ArialMT"/>
                </a:rPr>
                <a:t>1110 000</a:t>
              </a:r>
              <a:r>
                <a:rPr lang="en-US" altLang="en-US" sz="2400" b="1" dirty="0">
                  <a:solidFill>
                    <a:srgbClr val="664CA5"/>
                  </a:solidFill>
                  <a:latin typeface="Arial" panose="020B0604020202020204" pitchFamily="34" charset="0"/>
                </a:rPr>
                <a:t>0 100</a:t>
              </a:r>
              <a:r>
                <a:rPr lang="en-US" altLang="en-US" sz="2400" dirty="0">
                  <a:latin typeface="ArialMT"/>
                </a:rPr>
                <a:t>0 </a:t>
              </a:r>
              <a:r>
                <a:rPr lang="en-US" altLang="en-US" sz="2400" b="1" dirty="0">
                  <a:solidFill>
                    <a:srgbClr val="35751C"/>
                  </a:solidFill>
                  <a:latin typeface="Arial" panose="020B0604020202020204" pitchFamily="34" charset="0"/>
                  <a:cs typeface="Arial" panose="020B0604020202020204" pitchFamily="34" charset="0"/>
                </a:rPr>
                <a:t>0001 </a:t>
              </a:r>
              <a:r>
                <a:rPr lang="en-US" altLang="en-US" sz="2400" b="1" dirty="0">
                  <a:solidFill>
                    <a:srgbClr val="FF0000"/>
                  </a:solidFill>
                  <a:latin typeface="Arial" panose="020B0604020202020204" pitchFamily="34" charset="0"/>
                  <a:cs typeface="Arial" panose="020B0604020202020204" pitchFamily="34" charset="0"/>
                </a:rPr>
                <a:t>0000 </a:t>
              </a:r>
              <a:r>
                <a:rPr lang="en-US" altLang="en-US" sz="2400" dirty="0">
                  <a:latin typeface="ArialMT"/>
                </a:rPr>
                <a:t>0000 0000 </a:t>
              </a:r>
              <a:r>
                <a:rPr lang="en-US" altLang="en-US" sz="2400" b="1" dirty="0">
                  <a:solidFill>
                    <a:srgbClr val="0F54CC"/>
                  </a:solidFill>
                  <a:latin typeface="Arial" panose="020B0604020202020204" pitchFamily="34" charset="0"/>
                  <a:cs typeface="Arial" panose="020B0604020202020204" pitchFamily="34" charset="0"/>
                </a:rPr>
                <a:t>0011 </a:t>
              </a:r>
              <a:endParaRPr lang="en-US" altLang="en-US" sz="3600" dirty="0">
                <a:latin typeface="Arial" panose="020B0604020202020204" pitchFamily="34" charset="0"/>
              </a:endParaRPr>
            </a:p>
          </p:txBody>
        </p:sp>
        <p:sp>
          <p:nvSpPr>
            <p:cNvPr id="13" name="TextBox 12">
              <a:extLst>
                <a:ext uri="{FF2B5EF4-FFF2-40B4-BE49-F238E27FC236}">
                  <a16:creationId xmlns:a16="http://schemas.microsoft.com/office/drawing/2014/main" id="{B41EABDF-D748-493A-00C6-73A0D1F39072}"/>
                </a:ext>
              </a:extLst>
            </p:cNvPr>
            <p:cNvSpPr txBox="1"/>
            <p:nvPr/>
          </p:nvSpPr>
          <p:spPr>
            <a:xfrm>
              <a:off x="2183803" y="6108321"/>
              <a:ext cx="1979407" cy="461665"/>
            </a:xfrm>
            <a:prstGeom prst="rect">
              <a:avLst/>
            </a:prstGeom>
            <a:solidFill>
              <a:schemeClr val="bg1">
                <a:lumMod val="95000"/>
              </a:schemeClr>
            </a:solidFill>
            <a:ln>
              <a:solidFill>
                <a:schemeClr val="accent1"/>
              </a:solidFill>
            </a:ln>
          </p:spPr>
          <p:txBody>
            <a:bodyPr wrap="square" rtlCol="0">
              <a:spAutoFit/>
            </a:bodyPr>
            <a:lstStyle/>
            <a:p>
              <a:r>
                <a:rPr lang="en-US" sz="2400" dirty="0"/>
                <a:t>0xe0</a:t>
              </a:r>
              <a:r>
                <a:rPr lang="en-US" sz="2400" dirty="0">
                  <a:solidFill>
                    <a:srgbClr val="7030A0"/>
                  </a:solidFill>
                </a:rPr>
                <a:t>8</a:t>
              </a:r>
              <a:r>
                <a:rPr lang="en-US" sz="2400" dirty="0">
                  <a:solidFill>
                    <a:srgbClr val="2C895B"/>
                  </a:solidFill>
                </a:rPr>
                <a:t>1</a:t>
              </a:r>
              <a:r>
                <a:rPr lang="en-US" sz="2400" dirty="0">
                  <a:solidFill>
                    <a:srgbClr val="FF0000"/>
                  </a:solidFill>
                </a:rPr>
                <a:t>0</a:t>
              </a:r>
              <a:r>
                <a:rPr lang="en-US" sz="2400" dirty="0"/>
                <a:t>00</a:t>
              </a:r>
              <a:r>
                <a:rPr lang="en-US" sz="2400" dirty="0">
                  <a:solidFill>
                    <a:srgbClr val="0070C0"/>
                  </a:solidFill>
                </a:rPr>
                <a:t>3</a:t>
              </a:r>
              <a:r>
                <a:rPr lang="en-US" sz="2400" dirty="0"/>
                <a:t> </a:t>
              </a:r>
              <a:endParaRPr lang="en-US" sz="3200" dirty="0"/>
            </a:p>
          </p:txBody>
        </p:sp>
        <p:sp>
          <p:nvSpPr>
            <p:cNvPr id="12" name="TextBox 11">
              <a:extLst>
                <a:ext uri="{FF2B5EF4-FFF2-40B4-BE49-F238E27FC236}">
                  <a16:creationId xmlns:a16="http://schemas.microsoft.com/office/drawing/2014/main" id="{2064E40E-87BE-7FF0-46BA-A8B9288EC054}"/>
                </a:ext>
              </a:extLst>
            </p:cNvPr>
            <p:cNvSpPr txBox="1"/>
            <p:nvPr/>
          </p:nvSpPr>
          <p:spPr>
            <a:xfrm>
              <a:off x="1992423" y="4420835"/>
              <a:ext cx="2170787" cy="461665"/>
            </a:xfrm>
            <a:prstGeom prst="rect">
              <a:avLst/>
            </a:prstGeom>
            <a:noFill/>
          </p:spPr>
          <p:txBody>
            <a:bodyPr wrap="none" rtlCol="0">
              <a:spAutoFit/>
            </a:bodyPr>
            <a:lstStyle/>
            <a:p>
              <a:r>
                <a:rPr lang="en-US" sz="2400" dirty="0">
                  <a:solidFill>
                    <a:schemeClr val="tx2"/>
                  </a:solidFill>
                </a:rPr>
                <a:t>is encoded as </a:t>
              </a:r>
            </a:p>
          </p:txBody>
        </p:sp>
        <p:sp>
          <p:nvSpPr>
            <p:cNvPr id="15" name="TextBox 14">
              <a:extLst>
                <a:ext uri="{FF2B5EF4-FFF2-40B4-BE49-F238E27FC236}">
                  <a16:creationId xmlns:a16="http://schemas.microsoft.com/office/drawing/2014/main" id="{F76040EF-7C40-5B99-031C-A00532CDA197}"/>
                </a:ext>
              </a:extLst>
            </p:cNvPr>
            <p:cNvSpPr txBox="1"/>
            <p:nvPr/>
          </p:nvSpPr>
          <p:spPr>
            <a:xfrm>
              <a:off x="2516113" y="5558463"/>
              <a:ext cx="1314784" cy="461665"/>
            </a:xfrm>
            <a:prstGeom prst="rect">
              <a:avLst/>
            </a:prstGeom>
            <a:noFill/>
          </p:spPr>
          <p:txBody>
            <a:bodyPr wrap="none" rtlCol="0">
              <a:spAutoFit/>
            </a:bodyPr>
            <a:lstStyle/>
            <a:p>
              <a:r>
                <a:rPr lang="en-US" sz="2400" dirty="0">
                  <a:solidFill>
                    <a:schemeClr val="tx2"/>
                  </a:solidFill>
                </a:rPr>
                <a:t>in hex is</a:t>
              </a:r>
            </a:p>
          </p:txBody>
        </p:sp>
      </p:grpSp>
      <p:sp>
        <p:nvSpPr>
          <p:cNvPr id="14" name="TextBox 13">
            <a:extLst>
              <a:ext uri="{FF2B5EF4-FFF2-40B4-BE49-F238E27FC236}">
                <a16:creationId xmlns:a16="http://schemas.microsoft.com/office/drawing/2014/main" id="{149EB96F-1485-EF98-CC4E-EDAF3FBE47E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1" name="Up Arrow 10">
            <a:extLst>
              <a:ext uri="{FF2B5EF4-FFF2-40B4-BE49-F238E27FC236}">
                <a16:creationId xmlns:a16="http://schemas.microsoft.com/office/drawing/2014/main" id="{DAD3480E-8E26-4F0A-6B2A-60745062EF8C}"/>
              </a:ext>
            </a:extLst>
          </p:cNvPr>
          <p:cNvSpPr/>
          <p:nvPr/>
        </p:nvSpPr>
        <p:spPr>
          <a:xfrm>
            <a:off x="4412512" y="3022424"/>
            <a:ext cx="202018" cy="38808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09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14" grpId="0"/>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3913B-7C34-7101-E261-7369E46CCC37}"/>
              </a:ext>
            </a:extLst>
          </p:cNvPr>
          <p:cNvSpPr>
            <a:spLocks noGrp="1"/>
          </p:cNvSpPr>
          <p:nvPr>
            <p:ph type="title"/>
          </p:nvPr>
        </p:nvSpPr>
        <p:spPr/>
        <p:txBody>
          <a:bodyPr/>
          <a:lstStyle/>
          <a:p>
            <a:r>
              <a:rPr lang="en-US" dirty="0"/>
              <a:t>Arm Register Summary</a:t>
            </a:r>
          </a:p>
        </p:txBody>
      </p:sp>
      <p:sp>
        <p:nvSpPr>
          <p:cNvPr id="3" name="Content Placeholder 2">
            <a:extLst>
              <a:ext uri="{FF2B5EF4-FFF2-40B4-BE49-F238E27FC236}">
                <a16:creationId xmlns:a16="http://schemas.microsoft.com/office/drawing/2014/main" id="{92AE9CDF-D09C-4857-1356-D0ED4C030109}"/>
              </a:ext>
            </a:extLst>
          </p:cNvPr>
          <p:cNvSpPr>
            <a:spLocks noGrp="1"/>
          </p:cNvSpPr>
          <p:nvPr>
            <p:ph sz="quarter" idx="17"/>
          </p:nvPr>
        </p:nvSpPr>
        <p:spPr>
          <a:xfrm>
            <a:off x="1737005" y="1263471"/>
            <a:ext cx="8438291" cy="4642477"/>
          </a:xfrm>
          <a:solidFill>
            <a:schemeClr val="accent4">
              <a:lumMod val="20000"/>
              <a:lumOff val="80000"/>
            </a:schemeClr>
          </a:solidFill>
          <a:ln>
            <a:solidFill>
              <a:schemeClr val="accent1"/>
            </a:solidFill>
          </a:ln>
        </p:spPr>
        <p:txBody>
          <a:bodyPr/>
          <a:lstStyle/>
          <a:p>
            <a:r>
              <a:rPr lang="en-US" sz="2400" dirty="0"/>
              <a:t>16 Named registers r0 – r15</a:t>
            </a:r>
          </a:p>
          <a:p>
            <a:r>
              <a:rPr lang="en-US" sz="2400" dirty="0"/>
              <a:t>The operands of almost all instructions are registers</a:t>
            </a:r>
          </a:p>
          <a:p>
            <a:r>
              <a:rPr lang="en-US" sz="2400" dirty="0"/>
              <a:t>To </a:t>
            </a:r>
            <a:r>
              <a:rPr lang="en-US" sz="2400" dirty="0">
                <a:solidFill>
                  <a:srgbClr val="0070C0"/>
                </a:solidFill>
              </a:rPr>
              <a:t>operate on a variable in memory </a:t>
            </a:r>
            <a:r>
              <a:rPr lang="en-US" sz="2400" dirty="0"/>
              <a:t>do the following:</a:t>
            </a:r>
          </a:p>
          <a:p>
            <a:pPr marL="811212" lvl="1" indent="-457200">
              <a:buFont typeface="+mj-lt"/>
              <a:buAutoNum type="arabicPeriod"/>
            </a:pPr>
            <a:r>
              <a:rPr lang="en-US" sz="2400" dirty="0">
                <a:solidFill>
                  <a:srgbClr val="2C895B"/>
                </a:solidFill>
              </a:rPr>
              <a:t>Load the value(s) from memory into a register</a:t>
            </a:r>
          </a:p>
          <a:p>
            <a:pPr marL="811212" lvl="1" indent="-457200">
              <a:buFont typeface="+mj-lt"/>
              <a:buAutoNum type="arabicPeriod"/>
            </a:pPr>
            <a:r>
              <a:rPr lang="en-US" sz="2400" dirty="0">
                <a:solidFill>
                  <a:srgbClr val="C00000"/>
                </a:solidFill>
              </a:rPr>
              <a:t>Execute the instruction</a:t>
            </a:r>
          </a:p>
          <a:p>
            <a:pPr marL="811212" lvl="1" indent="-457200">
              <a:buFont typeface="+mj-lt"/>
              <a:buAutoNum type="arabicPeriod"/>
            </a:pPr>
            <a:r>
              <a:rPr lang="en-US" sz="2400" dirty="0">
                <a:solidFill>
                  <a:srgbClr val="0070C0"/>
                </a:solidFill>
              </a:rPr>
              <a:t>Store the result back into memory </a:t>
            </a:r>
            <a:r>
              <a:rPr lang="en-US" sz="2400" dirty="0">
                <a:solidFill>
                  <a:srgbClr val="FF0000"/>
                </a:solidFill>
              </a:rPr>
              <a:t>(only if needed!)</a:t>
            </a:r>
          </a:p>
          <a:p>
            <a:r>
              <a:rPr lang="en-US" sz="2400" dirty="0"/>
              <a:t>Going to/from memory is expensive</a:t>
            </a:r>
          </a:p>
          <a:p>
            <a:pPr lvl="1"/>
            <a:r>
              <a:rPr lang="en-US" sz="2400" dirty="0">
                <a:solidFill>
                  <a:srgbClr val="C00000"/>
                </a:solidFill>
              </a:rPr>
              <a:t>4X to 20X+ </a:t>
            </a:r>
            <a:r>
              <a:rPr lang="en-US" sz="2400" b="1" dirty="0">
                <a:solidFill>
                  <a:srgbClr val="C00000"/>
                </a:solidFill>
              </a:rPr>
              <a:t>slower</a:t>
            </a:r>
            <a:r>
              <a:rPr lang="en-US" sz="2400" dirty="0"/>
              <a:t> than accessing a register</a:t>
            </a:r>
          </a:p>
          <a:p>
            <a:r>
              <a:rPr lang="en-US" sz="2400" dirty="0">
                <a:solidFill>
                  <a:srgbClr val="C00000"/>
                </a:solidFill>
              </a:rPr>
              <a:t>Strategy: </a:t>
            </a:r>
            <a:r>
              <a:rPr lang="en-US" sz="2400" dirty="0"/>
              <a:t>Keep variables in registers as much as possible</a:t>
            </a:r>
          </a:p>
          <a:p>
            <a:pPr lvl="1"/>
            <a:endParaRPr lang="en-US" dirty="0"/>
          </a:p>
        </p:txBody>
      </p:sp>
      <p:sp>
        <p:nvSpPr>
          <p:cNvPr id="4" name="TextBox 3">
            <a:extLst>
              <a:ext uri="{FF2B5EF4-FFF2-40B4-BE49-F238E27FC236}">
                <a16:creationId xmlns:a16="http://schemas.microsoft.com/office/drawing/2014/main" id="{45A032BB-1BAC-03F1-F0D5-3AC52D3CD60A}"/>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01641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7DAF0-B92F-7241-9BF4-E8CA2E5CE6F7}"/>
              </a:ext>
            </a:extLst>
          </p:cNvPr>
          <p:cNvSpPr>
            <a:spLocks noGrp="1"/>
          </p:cNvSpPr>
          <p:nvPr>
            <p:ph type="title"/>
          </p:nvPr>
        </p:nvSpPr>
        <p:spPr>
          <a:xfrm>
            <a:off x="587482" y="-30759"/>
            <a:ext cx="11340296" cy="715294"/>
          </a:xfrm>
        </p:spPr>
        <p:txBody>
          <a:bodyPr/>
          <a:lstStyle/>
          <a:p>
            <a:r>
              <a:rPr lang="en-US" dirty="0"/>
              <a:t>Background </a:t>
            </a:r>
            <a:r>
              <a:rPr lang="en-US" sz="2800" dirty="0"/>
              <a:t>What is a Declaration in programming language?</a:t>
            </a:r>
            <a:endParaRPr lang="en-US" dirty="0"/>
          </a:p>
        </p:txBody>
      </p:sp>
      <p:sp>
        <p:nvSpPr>
          <p:cNvPr id="4" name="Content Placeholder 3">
            <a:extLst>
              <a:ext uri="{FF2B5EF4-FFF2-40B4-BE49-F238E27FC236}">
                <a16:creationId xmlns:a16="http://schemas.microsoft.com/office/drawing/2014/main" id="{C5FBF7A8-F996-6743-82BD-EF977EA5D46F}"/>
              </a:ext>
            </a:extLst>
          </p:cNvPr>
          <p:cNvSpPr>
            <a:spLocks noGrp="1"/>
          </p:cNvSpPr>
          <p:nvPr>
            <p:ph sz="quarter" idx="17"/>
          </p:nvPr>
        </p:nvSpPr>
        <p:spPr>
          <a:xfrm>
            <a:off x="587482" y="814658"/>
            <a:ext cx="11239267" cy="5707327"/>
          </a:xfrm>
          <a:solidFill>
            <a:schemeClr val="accent4">
              <a:lumMod val="20000"/>
              <a:lumOff val="80000"/>
            </a:schemeClr>
          </a:solidFill>
          <a:ln>
            <a:solidFill>
              <a:schemeClr val="accent1"/>
            </a:solidFill>
          </a:ln>
        </p:spPr>
        <p:txBody>
          <a:bodyPr/>
          <a:lstStyle/>
          <a:p>
            <a:r>
              <a:rPr lang="en-US" sz="2200" b="1" dirty="0">
                <a:solidFill>
                  <a:srgbClr val="0070C0"/>
                </a:solidFill>
              </a:rPr>
              <a:t>Declaration</a:t>
            </a:r>
            <a:r>
              <a:rPr lang="en-US" sz="2200" dirty="0">
                <a:solidFill>
                  <a:srgbClr val="0070C0"/>
                </a:solidFill>
              </a:rPr>
              <a:t>: describes a </a:t>
            </a:r>
            <a:r>
              <a:rPr lang="en-US" sz="2200" i="1" dirty="0">
                <a:solidFill>
                  <a:srgbClr val="0070C0"/>
                </a:solidFill>
              </a:rPr>
              <a:t>thing</a:t>
            </a:r>
            <a:r>
              <a:rPr lang="en-US" sz="2200" dirty="0">
                <a:solidFill>
                  <a:srgbClr val="0070C0"/>
                </a:solidFill>
              </a:rPr>
              <a:t> </a:t>
            </a:r>
            <a:r>
              <a:rPr lang="en-US" sz="2200" dirty="0"/>
              <a:t>– specifies types, </a:t>
            </a:r>
            <a:r>
              <a:rPr lang="en-US" sz="2200" dirty="0">
                <a:solidFill>
                  <a:srgbClr val="0070C0"/>
                </a:solidFill>
              </a:rPr>
              <a:t>does not create an instance</a:t>
            </a:r>
          </a:p>
          <a:p>
            <a:r>
              <a:rPr lang="en-US" sz="2200" b="1" dirty="0">
                <a:solidFill>
                  <a:schemeClr val="accent5"/>
                </a:solidFill>
              </a:rPr>
              <a:t>Function prototype </a:t>
            </a:r>
            <a:r>
              <a:rPr lang="en-US" sz="2200" dirty="0"/>
              <a:t>describes (more in a few slides …) </a:t>
            </a:r>
          </a:p>
          <a:p>
            <a:pPr lvl="1"/>
            <a:r>
              <a:rPr lang="en-US" sz="2000" dirty="0">
                <a:solidFill>
                  <a:schemeClr val="tx2"/>
                </a:solidFill>
              </a:rPr>
              <a:t>The type of the function return value </a:t>
            </a:r>
          </a:p>
          <a:p>
            <a:pPr lvl="1"/>
            <a:r>
              <a:rPr lang="en-US" sz="2000" dirty="0">
                <a:solidFill>
                  <a:schemeClr val="tx2"/>
                </a:solidFill>
              </a:rPr>
              <a:t>The types of each of the parameters</a:t>
            </a:r>
          </a:p>
          <a:p>
            <a:r>
              <a:rPr lang="en-US" sz="2200" b="1" dirty="0">
                <a:solidFill>
                  <a:schemeClr val="accent5"/>
                </a:solidFill>
              </a:rPr>
              <a:t>Variable declaration </a:t>
            </a:r>
            <a:r>
              <a:rPr lang="en-US" sz="2200" dirty="0"/>
              <a:t>describes </a:t>
            </a:r>
          </a:p>
          <a:p>
            <a:pPr lvl="1"/>
            <a:r>
              <a:rPr lang="en-US" sz="2000" dirty="0">
                <a:solidFill>
                  <a:schemeClr val="tx2"/>
                </a:solidFill>
              </a:rPr>
              <a:t>The type of a variable that is defined elsewhere </a:t>
            </a:r>
          </a:p>
          <a:p>
            <a:r>
              <a:rPr lang="en-US" sz="2200" b="1" dirty="0">
                <a:solidFill>
                  <a:schemeClr val="accent5"/>
                </a:solidFill>
              </a:rPr>
              <a:t>Derived and defined type description</a:t>
            </a:r>
          </a:p>
          <a:p>
            <a:pPr lvl="1"/>
            <a:r>
              <a:rPr lang="en-US" sz="2000" dirty="0">
                <a:solidFill>
                  <a:schemeClr val="accent5"/>
                </a:solidFill>
              </a:rPr>
              <a:t> Later slides:</a:t>
            </a:r>
            <a:r>
              <a:rPr lang="en-US" sz="2000" dirty="0"/>
              <a:t>(</a:t>
            </a:r>
            <a:r>
              <a:rPr lang="en-US" sz="2000" dirty="0" err="1"/>
              <a:t>enums</a:t>
            </a:r>
            <a:r>
              <a:rPr lang="en-US" sz="2000" dirty="0"/>
              <a:t>, struct, arrays, unions)</a:t>
            </a:r>
          </a:p>
          <a:p>
            <a:r>
              <a:rPr lang="en-US" sz="2200" dirty="0"/>
              <a:t>In C, you must </a:t>
            </a:r>
            <a:r>
              <a:rPr lang="en-US" sz="2200" b="1" dirty="0">
                <a:solidFill>
                  <a:srgbClr val="FF0000"/>
                </a:solidFill>
              </a:rPr>
              <a:t>declare a function or variable </a:t>
            </a:r>
            <a:r>
              <a:rPr lang="en-US" sz="2200" b="1" u="sng" dirty="0">
                <a:solidFill>
                  <a:srgbClr val="FF0000"/>
                </a:solidFill>
              </a:rPr>
              <a:t>before</a:t>
            </a:r>
            <a:r>
              <a:rPr lang="en-US" sz="2200" b="1" dirty="0">
                <a:solidFill>
                  <a:srgbClr val="FF0000"/>
                </a:solidFill>
              </a:rPr>
              <a:t> you use it</a:t>
            </a:r>
          </a:p>
          <a:p>
            <a:pPr lvl="1"/>
            <a:r>
              <a:rPr lang="en-US" sz="2000" dirty="0"/>
              <a:t>Use before declaration will implicitly default to int (and a compiler warning/error – not good)</a:t>
            </a:r>
          </a:p>
          <a:p>
            <a:r>
              <a:rPr lang="en-US" sz="2200" dirty="0"/>
              <a:t>An </a:t>
            </a:r>
            <a:r>
              <a:rPr lang="en-US" sz="2200" b="1" dirty="0">
                <a:solidFill>
                  <a:schemeClr val="accent5"/>
                </a:solidFill>
              </a:rPr>
              <a:t>identifier</a:t>
            </a:r>
            <a:r>
              <a:rPr lang="en-US" sz="2200" dirty="0"/>
              <a:t> can be </a:t>
            </a:r>
            <a:r>
              <a:rPr lang="en-US" sz="2200" b="1" dirty="0">
                <a:solidFill>
                  <a:schemeClr val="accent5"/>
                </a:solidFill>
              </a:rPr>
              <a:t>declared multiple times</a:t>
            </a:r>
            <a:r>
              <a:rPr lang="en-US" sz="2200" dirty="0"/>
              <a:t>, but </a:t>
            </a:r>
            <a:r>
              <a:rPr lang="en-US" sz="2200" b="1" dirty="0">
                <a:solidFill>
                  <a:schemeClr val="accent5"/>
                </a:solidFill>
              </a:rPr>
              <a:t>only defined once</a:t>
            </a:r>
          </a:p>
          <a:p>
            <a:r>
              <a:rPr lang="en-US" sz="2200" dirty="0">
                <a:solidFill>
                  <a:srgbClr val="FF0000"/>
                </a:solidFill>
              </a:rPr>
              <a:t>A </a:t>
            </a:r>
            <a:r>
              <a:rPr lang="en-US" sz="2200" b="1" dirty="0">
                <a:solidFill>
                  <a:srgbClr val="FF0000"/>
                </a:solidFill>
              </a:rPr>
              <a:t>definition</a:t>
            </a:r>
            <a:r>
              <a:rPr lang="en-US" sz="2200" b="1" dirty="0">
                <a:solidFill>
                  <a:srgbClr val="2C895B"/>
                </a:solidFill>
              </a:rPr>
              <a:t> is also a </a:t>
            </a:r>
            <a:r>
              <a:rPr lang="en-US" sz="2200" b="1" dirty="0">
                <a:solidFill>
                  <a:srgbClr val="0070C0"/>
                </a:solidFill>
              </a:rPr>
              <a:t>declaration</a:t>
            </a:r>
            <a:r>
              <a:rPr lang="en-US" sz="2200" b="1" dirty="0">
                <a:solidFill>
                  <a:srgbClr val="2C895B"/>
                </a:solidFill>
              </a:rPr>
              <a:t> in C</a:t>
            </a:r>
          </a:p>
        </p:txBody>
      </p:sp>
      <p:sp>
        <p:nvSpPr>
          <p:cNvPr id="5" name="TextBox 4">
            <a:extLst>
              <a:ext uri="{FF2B5EF4-FFF2-40B4-BE49-F238E27FC236}">
                <a16:creationId xmlns:a16="http://schemas.microsoft.com/office/drawing/2014/main" id="{123E8D40-E4C9-BD40-8BB4-339FC3A07143}"/>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28404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F7BE84-94B4-444E-9FCF-D804A398A9F8}"/>
              </a:ext>
            </a:extLst>
          </p:cNvPr>
          <p:cNvSpPr>
            <a:spLocks noGrp="1"/>
          </p:cNvSpPr>
          <p:nvPr>
            <p:ph type="title"/>
          </p:nvPr>
        </p:nvSpPr>
        <p:spPr>
          <a:xfrm>
            <a:off x="505421" y="119999"/>
            <a:ext cx="10515600" cy="432092"/>
          </a:xfrm>
        </p:spPr>
        <p:txBody>
          <a:bodyPr/>
          <a:lstStyle/>
          <a:p>
            <a:r>
              <a:rPr lang="en-US" dirty="0"/>
              <a:t>Assembler Directives: .</a:t>
            </a:r>
            <a:r>
              <a:rPr lang="en-US" dirty="0" err="1"/>
              <a:t>equ</a:t>
            </a:r>
            <a:r>
              <a:rPr lang="en-US" dirty="0"/>
              <a:t> and .</a:t>
            </a:r>
            <a:r>
              <a:rPr lang="en-US" dirty="0" err="1"/>
              <a:t>equiv</a:t>
            </a:r>
            <a:endParaRPr lang="en-US" dirty="0"/>
          </a:p>
        </p:txBody>
      </p:sp>
      <p:sp>
        <p:nvSpPr>
          <p:cNvPr id="2" name="Content Placeholder 1">
            <a:extLst>
              <a:ext uri="{FF2B5EF4-FFF2-40B4-BE49-F238E27FC236}">
                <a16:creationId xmlns:a16="http://schemas.microsoft.com/office/drawing/2014/main" id="{3F998106-2314-154E-B9E2-5116996DC8E0}"/>
              </a:ext>
            </a:extLst>
          </p:cNvPr>
          <p:cNvSpPr>
            <a:spLocks noGrp="1"/>
          </p:cNvSpPr>
          <p:nvPr>
            <p:ph sz="quarter" idx="17"/>
          </p:nvPr>
        </p:nvSpPr>
        <p:spPr>
          <a:xfrm>
            <a:off x="588933" y="2539712"/>
            <a:ext cx="11014134" cy="4198137"/>
          </a:xfrm>
          <a:solidFill>
            <a:schemeClr val="accent4">
              <a:lumMod val="20000"/>
              <a:lumOff val="80000"/>
            </a:schemeClr>
          </a:solidFill>
          <a:ln>
            <a:solidFill>
              <a:schemeClr val="accent1"/>
            </a:solidFill>
          </a:ln>
        </p:spPr>
        <p:txBody>
          <a:bodyPr/>
          <a:lstStyle/>
          <a:p>
            <a:pPr marL="0" indent="0">
              <a:lnSpc>
                <a:spcPct val="100000"/>
              </a:lnSpc>
              <a:buNone/>
            </a:pPr>
            <a:r>
              <a:rPr lang="en-US" sz="2200" dirty="0">
                <a:solidFill>
                  <a:srgbClr val="0070C0"/>
                </a:solidFill>
                <a:latin typeface="Consolas" panose="020B0609020204030204" pitchFamily="49" charset="0"/>
                <a:cs typeface="Consolas" panose="020B0609020204030204" pitchFamily="49" charset="0"/>
              </a:rPr>
              <a:t>.</a:t>
            </a:r>
            <a:r>
              <a:rPr lang="en-US" sz="2200" dirty="0" err="1">
                <a:solidFill>
                  <a:srgbClr val="7030A0"/>
                </a:solidFill>
                <a:latin typeface="Consolas" panose="020B0609020204030204" pitchFamily="49" charset="0"/>
                <a:cs typeface="Consolas" panose="020B0609020204030204" pitchFamily="49" charset="0"/>
              </a:rPr>
              <a:t>equ</a:t>
            </a:r>
            <a:r>
              <a:rPr lang="en-US" sz="2200" dirty="0">
                <a:solidFill>
                  <a:srgbClr val="0070C0"/>
                </a:solidFill>
                <a:latin typeface="Consolas" panose="020B0609020204030204" pitchFamily="49" charset="0"/>
                <a:cs typeface="Consolas" panose="020B0609020204030204" pitchFamily="49" charset="0"/>
              </a:rPr>
              <a:t> </a:t>
            </a:r>
            <a:r>
              <a:rPr lang="en-US" sz="2200" dirty="0">
                <a:solidFill>
                  <a:srgbClr val="F3753F"/>
                </a:solidFill>
                <a:latin typeface="Consolas" panose="020B0609020204030204" pitchFamily="49" charset="0"/>
                <a:cs typeface="Consolas" panose="020B0609020204030204" pitchFamily="49" charset="0"/>
              </a:rPr>
              <a:t>&lt;symbol&gt;, </a:t>
            </a:r>
            <a:r>
              <a:rPr lang="en-US" sz="2200" dirty="0">
                <a:solidFill>
                  <a:schemeClr val="accent1"/>
                </a:solidFill>
                <a:latin typeface="Consolas" panose="020B0609020204030204" pitchFamily="49" charset="0"/>
                <a:cs typeface="Consolas" panose="020B0609020204030204" pitchFamily="49" charset="0"/>
              </a:rPr>
              <a:t>&lt;expression&gt;</a:t>
            </a:r>
          </a:p>
          <a:p>
            <a:pPr lvl="1"/>
            <a:r>
              <a:rPr lang="en-US" sz="2200" dirty="0">
                <a:solidFill>
                  <a:schemeClr val="accent1"/>
                </a:solidFill>
              </a:rPr>
              <a:t>Defines </a:t>
            </a:r>
            <a:r>
              <a:rPr lang="en-US" sz="2200" dirty="0">
                <a:solidFill>
                  <a:schemeClr val="tx2"/>
                </a:solidFill>
              </a:rPr>
              <a:t>and</a:t>
            </a:r>
            <a:r>
              <a:rPr lang="en-US" sz="2200" dirty="0">
                <a:solidFill>
                  <a:schemeClr val="accent1"/>
                </a:solidFill>
              </a:rPr>
              <a:t> sets the value </a:t>
            </a:r>
            <a:r>
              <a:rPr lang="en-US" sz="2200" dirty="0"/>
              <a:t>of a </a:t>
            </a:r>
            <a:r>
              <a:rPr lang="en-US" sz="2200" dirty="0">
                <a:solidFill>
                  <a:srgbClr val="00B050"/>
                </a:solidFill>
              </a:rPr>
              <a:t>symbol</a:t>
            </a:r>
            <a:r>
              <a:rPr lang="en-US" sz="2200" dirty="0"/>
              <a:t> to the </a:t>
            </a:r>
            <a:r>
              <a:rPr lang="en-US" sz="2200" dirty="0">
                <a:solidFill>
                  <a:schemeClr val="accent1"/>
                </a:solidFill>
              </a:rPr>
              <a:t>evaluation</a:t>
            </a:r>
            <a:r>
              <a:rPr lang="en-US" sz="2200" dirty="0"/>
              <a:t> of the </a:t>
            </a:r>
            <a:r>
              <a:rPr lang="en-US" sz="2200" dirty="0">
                <a:solidFill>
                  <a:schemeClr val="accent1"/>
                </a:solidFill>
              </a:rPr>
              <a:t>expression </a:t>
            </a:r>
          </a:p>
          <a:p>
            <a:pPr lvl="1"/>
            <a:r>
              <a:rPr lang="en-US" sz="2200" dirty="0"/>
              <a:t>Used for specifying constants, like a </a:t>
            </a:r>
            <a:r>
              <a:rPr lang="en-US" sz="2200" dirty="0">
                <a:solidFill>
                  <a:srgbClr val="2C895B"/>
                </a:solidFill>
                <a:latin typeface="Consolas" panose="020B0609020204030204" pitchFamily="49" charset="0"/>
                <a:cs typeface="Consolas" panose="020B0609020204030204" pitchFamily="49" charset="0"/>
              </a:rPr>
              <a:t>#define </a:t>
            </a:r>
            <a:r>
              <a:rPr lang="en-US" sz="2200" dirty="0"/>
              <a:t>in C</a:t>
            </a:r>
          </a:p>
          <a:p>
            <a:pPr lvl="1"/>
            <a:r>
              <a:rPr lang="en-US" sz="2200" dirty="0"/>
              <a:t>You can </a:t>
            </a:r>
            <a:r>
              <a:rPr lang="en-US" sz="2200" dirty="0">
                <a:solidFill>
                  <a:srgbClr val="C00000"/>
                </a:solidFill>
              </a:rPr>
              <a:t>(re)</a:t>
            </a:r>
            <a:r>
              <a:rPr lang="en-US" sz="2200" dirty="0"/>
              <a:t>set a symbol many times in the file, </a:t>
            </a:r>
            <a:r>
              <a:rPr lang="en-US" sz="2200" dirty="0">
                <a:solidFill>
                  <a:srgbClr val="C00000"/>
                </a:solidFill>
              </a:rPr>
              <a:t>last one seen applies</a:t>
            </a:r>
          </a:p>
          <a:p>
            <a:pPr marL="354012" lvl="1" indent="0">
              <a:buNone/>
            </a:pPr>
            <a:r>
              <a:rPr lang="en-US" sz="2200" dirty="0">
                <a:latin typeface="Consolas" panose="020B0609020204030204" pitchFamily="49" charset="0"/>
                <a:cs typeface="Consolas" panose="020B0609020204030204" pitchFamily="49" charset="0"/>
              </a:rPr>
              <a:t>		.</a:t>
            </a:r>
            <a:r>
              <a:rPr lang="en-US" sz="2200" dirty="0" err="1">
                <a:solidFill>
                  <a:srgbClr val="7030A0"/>
                </a:solidFill>
                <a:latin typeface="Consolas" panose="020B0609020204030204" pitchFamily="49" charset="0"/>
                <a:cs typeface="Consolas" panose="020B0609020204030204" pitchFamily="49" charset="0"/>
              </a:rPr>
              <a:t>equ</a:t>
            </a:r>
            <a:r>
              <a:rPr lang="en-US" sz="2200" dirty="0">
                <a:latin typeface="Consolas" panose="020B0609020204030204" pitchFamily="49" charset="0"/>
                <a:cs typeface="Consolas" panose="020B0609020204030204" pitchFamily="49" charset="0"/>
              </a:rPr>
              <a:t>    </a:t>
            </a:r>
            <a:r>
              <a:rPr lang="en-US" sz="2200" dirty="0">
                <a:solidFill>
                  <a:schemeClr val="accent1"/>
                </a:solidFill>
                <a:latin typeface="Consolas" panose="020B0609020204030204" pitchFamily="49" charset="0"/>
                <a:cs typeface="Consolas" panose="020B0609020204030204" pitchFamily="49" charset="0"/>
              </a:rPr>
              <a:t>BLKSZ</a:t>
            </a:r>
            <a:r>
              <a:rPr lang="en-US" sz="2200" dirty="0">
                <a:latin typeface="Consolas" panose="020B0609020204030204" pitchFamily="49" charset="0"/>
                <a:cs typeface="Consolas" panose="020B0609020204030204" pitchFamily="49" charset="0"/>
              </a:rPr>
              <a:t>,  </a:t>
            </a:r>
            <a:r>
              <a:rPr lang="en-US" sz="2200" dirty="0">
                <a:solidFill>
                  <a:srgbClr val="F37440"/>
                </a:solidFill>
                <a:latin typeface="Consolas" panose="020B0609020204030204" pitchFamily="49" charset="0"/>
                <a:cs typeface="Consolas" panose="020B0609020204030204" pitchFamily="49" charset="0"/>
              </a:rPr>
              <a:t>10240</a:t>
            </a:r>
            <a:r>
              <a:rPr lang="en-US" sz="2200" dirty="0">
                <a:latin typeface="Consolas" panose="020B0609020204030204" pitchFamily="49" charset="0"/>
                <a:cs typeface="Consolas" panose="020B0609020204030204" pitchFamily="49" charset="0"/>
              </a:rPr>
              <a:t>       </a:t>
            </a:r>
            <a:r>
              <a:rPr lang="en-US" sz="2200" dirty="0">
                <a:solidFill>
                  <a:srgbClr val="00B050"/>
                </a:solidFill>
                <a:latin typeface="Consolas" panose="020B0609020204030204" pitchFamily="49" charset="0"/>
                <a:cs typeface="Consolas" panose="020B0609020204030204" pitchFamily="49" charset="0"/>
              </a:rPr>
              <a:t>// buffer size in bytes</a:t>
            </a:r>
          </a:p>
          <a:p>
            <a:pPr marL="354012" lvl="1" indent="0">
              <a:buNone/>
            </a:pPr>
            <a:r>
              <a:rPr lang="en-US" sz="2200" dirty="0">
                <a:latin typeface="Consolas" panose="020B0609020204030204" pitchFamily="49" charset="0"/>
                <a:cs typeface="Consolas" panose="020B0609020204030204" pitchFamily="49" charset="0"/>
              </a:rPr>
              <a:t>		</a:t>
            </a:r>
            <a:r>
              <a:rPr lang="en-US" sz="2200" dirty="0">
                <a:solidFill>
                  <a:srgbClr val="00B050"/>
                </a:solidFill>
                <a:latin typeface="Consolas" panose="020B0609020204030204" pitchFamily="49" charset="0"/>
                <a:cs typeface="Consolas" panose="020B0609020204030204" pitchFamily="49" charset="0"/>
              </a:rPr>
              <a:t>// other lines</a:t>
            </a:r>
          </a:p>
          <a:p>
            <a:pPr marL="354012" lvl="1" indent="0">
              <a:buNone/>
            </a:pPr>
            <a:r>
              <a:rPr lang="en-US" sz="2200" dirty="0">
                <a:latin typeface="Consolas" panose="020B0609020204030204" pitchFamily="49" charset="0"/>
                <a:cs typeface="Consolas" panose="020B0609020204030204" pitchFamily="49" charset="0"/>
              </a:rPr>
              <a:t>		.</a:t>
            </a:r>
            <a:r>
              <a:rPr lang="en-US" sz="2200" dirty="0" err="1">
                <a:solidFill>
                  <a:srgbClr val="7030A0"/>
                </a:solidFill>
                <a:latin typeface="Consolas" panose="020B0609020204030204" pitchFamily="49" charset="0"/>
                <a:cs typeface="Consolas" panose="020B0609020204030204" pitchFamily="49" charset="0"/>
              </a:rPr>
              <a:t>equ</a:t>
            </a:r>
            <a:r>
              <a:rPr lang="en-US" sz="2200" dirty="0">
                <a:latin typeface="Consolas" panose="020B0609020204030204" pitchFamily="49" charset="0"/>
                <a:cs typeface="Consolas" panose="020B0609020204030204" pitchFamily="49" charset="0"/>
              </a:rPr>
              <a:t>    </a:t>
            </a:r>
            <a:r>
              <a:rPr lang="en-US" sz="2200" dirty="0">
                <a:solidFill>
                  <a:schemeClr val="accent1"/>
                </a:solidFill>
                <a:latin typeface="Consolas" panose="020B0609020204030204" pitchFamily="49" charset="0"/>
                <a:cs typeface="Consolas" panose="020B0609020204030204" pitchFamily="49" charset="0"/>
              </a:rPr>
              <a:t>BLKSZ</a:t>
            </a:r>
            <a:r>
              <a:rPr lang="en-US" sz="2200" dirty="0">
                <a:latin typeface="Consolas" panose="020B0609020204030204" pitchFamily="49" charset="0"/>
                <a:cs typeface="Consolas" panose="020B0609020204030204" pitchFamily="49" charset="0"/>
              </a:rPr>
              <a:t>,  </a:t>
            </a:r>
            <a:r>
              <a:rPr lang="en-US" sz="2200" dirty="0">
                <a:solidFill>
                  <a:srgbClr val="F37440"/>
                </a:solidFill>
                <a:latin typeface="Consolas" panose="020B0609020204030204" pitchFamily="49" charset="0"/>
                <a:cs typeface="Consolas" panose="020B0609020204030204" pitchFamily="49" charset="0"/>
              </a:rPr>
              <a:t>1024</a:t>
            </a:r>
            <a:r>
              <a:rPr lang="en-US" sz="2200" dirty="0">
                <a:latin typeface="Consolas" panose="020B0609020204030204" pitchFamily="49" charset="0"/>
                <a:cs typeface="Consolas" panose="020B0609020204030204" pitchFamily="49" charset="0"/>
              </a:rPr>
              <a:t>        </a:t>
            </a:r>
            <a:r>
              <a:rPr lang="en-US" sz="2200" dirty="0">
                <a:solidFill>
                  <a:srgbClr val="00B050"/>
                </a:solidFill>
                <a:latin typeface="Consolas" panose="020B0609020204030204" pitchFamily="49" charset="0"/>
                <a:cs typeface="Consolas" panose="020B0609020204030204" pitchFamily="49" charset="0"/>
              </a:rPr>
              <a:t>// buffer size in bytes</a:t>
            </a:r>
          </a:p>
          <a:p>
            <a:pPr marL="0" indent="0">
              <a:lnSpc>
                <a:spcPct val="100000"/>
              </a:lnSpc>
              <a:buNone/>
            </a:pPr>
            <a:r>
              <a:rPr lang="en-US" sz="2200" dirty="0">
                <a:solidFill>
                  <a:srgbClr val="7030A0"/>
                </a:solidFill>
                <a:latin typeface="Consolas" panose="020B0609020204030204" pitchFamily="49" charset="0"/>
                <a:cs typeface="Consolas" panose="020B0609020204030204" pitchFamily="49" charset="0"/>
              </a:rPr>
              <a:t>.</a:t>
            </a:r>
            <a:r>
              <a:rPr lang="en-US" sz="2200" dirty="0" err="1">
                <a:solidFill>
                  <a:srgbClr val="7030A0"/>
                </a:solidFill>
                <a:latin typeface="Consolas" panose="020B0609020204030204" pitchFamily="49" charset="0"/>
                <a:cs typeface="Consolas" panose="020B0609020204030204" pitchFamily="49" charset="0"/>
              </a:rPr>
              <a:t>equiv</a:t>
            </a:r>
            <a:r>
              <a:rPr lang="en-US" sz="2200" dirty="0">
                <a:solidFill>
                  <a:srgbClr val="0070C0"/>
                </a:solidFill>
                <a:latin typeface="Consolas" panose="020B0609020204030204" pitchFamily="49" charset="0"/>
                <a:cs typeface="Consolas" panose="020B0609020204030204" pitchFamily="49" charset="0"/>
              </a:rPr>
              <a:t> </a:t>
            </a:r>
            <a:r>
              <a:rPr lang="en-US" sz="2200" dirty="0">
                <a:solidFill>
                  <a:srgbClr val="F3753F"/>
                </a:solidFill>
                <a:latin typeface="Consolas" panose="020B0609020204030204" pitchFamily="49" charset="0"/>
                <a:cs typeface="Consolas" panose="020B0609020204030204" pitchFamily="49" charset="0"/>
              </a:rPr>
              <a:t>&lt;symbol&gt;, </a:t>
            </a:r>
            <a:r>
              <a:rPr lang="en-US" sz="2200" dirty="0">
                <a:solidFill>
                  <a:schemeClr val="accent1"/>
                </a:solidFill>
                <a:latin typeface="Consolas" panose="020B0609020204030204" pitchFamily="49" charset="0"/>
                <a:cs typeface="Consolas" panose="020B0609020204030204" pitchFamily="49" charset="0"/>
              </a:rPr>
              <a:t>&lt;expression&gt;</a:t>
            </a:r>
          </a:p>
          <a:p>
            <a:pPr marL="354012" lvl="1" indent="0">
              <a:buNone/>
            </a:pPr>
            <a:r>
              <a:rPr lang="en-US" sz="2200" b="1" dirty="0">
                <a:solidFill>
                  <a:srgbClr val="7030A0"/>
                </a:solidFill>
                <a:latin typeface="Courier New" panose="02070309020205020404" pitchFamily="49" charset="0"/>
                <a:cs typeface="Courier New" panose="02070309020205020404" pitchFamily="49" charset="0"/>
              </a:rPr>
              <a:t>.</a:t>
            </a:r>
            <a:r>
              <a:rPr lang="en-US" sz="2200" b="1" dirty="0" err="1">
                <a:solidFill>
                  <a:srgbClr val="7030A0"/>
                </a:solidFill>
                <a:latin typeface="Consolas" panose="020B0609020204030204" pitchFamily="49" charset="0"/>
                <a:cs typeface="Consolas" panose="020B0609020204030204" pitchFamily="49" charset="0"/>
              </a:rPr>
              <a:t>equiv</a:t>
            </a:r>
            <a:r>
              <a:rPr lang="en-US" sz="2200" b="1" dirty="0">
                <a:solidFill>
                  <a:srgbClr val="7030A0"/>
                </a:solidFill>
                <a:latin typeface="Courier New" panose="02070309020205020404" pitchFamily="49" charset="0"/>
                <a:cs typeface="Courier New" panose="02070309020205020404" pitchFamily="49" charset="0"/>
              </a:rPr>
              <a:t> </a:t>
            </a:r>
            <a:r>
              <a:rPr lang="en-US" sz="2200" dirty="0"/>
              <a:t>directive is like </a:t>
            </a:r>
            <a:r>
              <a:rPr lang="en-US" sz="2200" b="1" dirty="0">
                <a:solidFill>
                  <a:srgbClr val="7030A0"/>
                </a:solidFill>
                <a:latin typeface="Consolas" panose="020B0609020204030204" pitchFamily="49" charset="0"/>
                <a:cs typeface="Consolas" panose="020B0609020204030204" pitchFamily="49" charset="0"/>
              </a:rPr>
              <a:t>.</a:t>
            </a:r>
            <a:r>
              <a:rPr lang="en-US" sz="2200" b="1" dirty="0" err="1">
                <a:solidFill>
                  <a:srgbClr val="7030A0"/>
                </a:solidFill>
                <a:latin typeface="Consolas" panose="020B0609020204030204" pitchFamily="49" charset="0"/>
                <a:cs typeface="Consolas" panose="020B0609020204030204" pitchFamily="49" charset="0"/>
              </a:rPr>
              <a:t>equ</a:t>
            </a:r>
            <a:r>
              <a:rPr lang="en-US" sz="2200" b="1" dirty="0">
                <a:solidFill>
                  <a:srgbClr val="7030A0"/>
                </a:solidFill>
                <a:latin typeface="Consolas" panose="020B0609020204030204" pitchFamily="49" charset="0"/>
                <a:cs typeface="Consolas" panose="020B0609020204030204" pitchFamily="49" charset="0"/>
              </a:rPr>
              <a:t> </a:t>
            </a:r>
            <a:r>
              <a:rPr lang="en-US" sz="2200" dirty="0"/>
              <a:t>except that the </a:t>
            </a:r>
            <a:r>
              <a:rPr lang="en-US" sz="2200" dirty="0">
                <a:solidFill>
                  <a:schemeClr val="accent1"/>
                </a:solidFill>
              </a:rPr>
              <a:t>assembler will </a:t>
            </a:r>
            <a:r>
              <a:rPr lang="en-US" sz="2200" dirty="0">
                <a:solidFill>
                  <a:srgbClr val="FF0000"/>
                </a:solidFill>
              </a:rPr>
              <a:t>signal an error </a:t>
            </a:r>
            <a:r>
              <a:rPr lang="en-US" sz="2200" dirty="0">
                <a:solidFill>
                  <a:schemeClr val="accent1"/>
                </a:solidFill>
              </a:rPr>
              <a:t>if symbol is already defined</a:t>
            </a:r>
          </a:p>
        </p:txBody>
      </p:sp>
      <p:sp>
        <p:nvSpPr>
          <p:cNvPr id="4" name="Rounded Rectangle 3">
            <a:extLst>
              <a:ext uri="{FF2B5EF4-FFF2-40B4-BE49-F238E27FC236}">
                <a16:creationId xmlns:a16="http://schemas.microsoft.com/office/drawing/2014/main" id="{D18AE3D0-727E-A244-8908-0F3CC001E66B}"/>
              </a:ext>
            </a:extLst>
          </p:cNvPr>
          <p:cNvSpPr/>
          <p:nvPr/>
        </p:nvSpPr>
        <p:spPr bwMode="auto">
          <a:xfrm>
            <a:off x="1243737" y="706630"/>
            <a:ext cx="9210588" cy="1678543"/>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solidFill>
                  <a:schemeClr val="accent3"/>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a:t>
            </a:r>
            <a:r>
              <a:rPr lang="en-US" sz="2000" dirty="0" err="1">
                <a:solidFill>
                  <a:srgbClr val="7030A0"/>
                </a:solidFill>
                <a:latin typeface="Consolas" panose="020B0609020204030204" pitchFamily="49" charset="0"/>
                <a:cs typeface="Consolas" panose="020B0609020204030204" pitchFamily="49" charset="0"/>
              </a:rPr>
              <a:t>equ</a:t>
            </a:r>
            <a:r>
              <a:rPr lang="en-US" sz="2000" dirty="0">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BLKSZ</a:t>
            </a:r>
            <a:r>
              <a:rPr lang="en-US" sz="2000" dirty="0">
                <a:latin typeface="Consolas" panose="020B0609020204030204" pitchFamily="49" charset="0"/>
                <a:cs typeface="Consolas" panose="020B0609020204030204" pitchFamily="49" charset="0"/>
              </a:rPr>
              <a:t>,  </a:t>
            </a:r>
            <a:r>
              <a:rPr lang="en-US" sz="2000" dirty="0">
                <a:solidFill>
                  <a:schemeClr val="accent1"/>
                </a:solidFill>
                <a:latin typeface="Consolas" panose="020B0609020204030204" pitchFamily="49" charset="0"/>
                <a:cs typeface="Consolas" panose="020B0609020204030204" pitchFamily="49" charset="0"/>
              </a:rPr>
              <a:t>10240</a:t>
            </a:r>
            <a:r>
              <a:rPr lang="en-US" sz="2000" dirty="0">
                <a:latin typeface="Consolas" panose="020B0609020204030204" pitchFamily="49" charset="0"/>
                <a:cs typeface="Consolas" panose="020B0609020204030204" pitchFamily="49" charset="0"/>
              </a:rPr>
              <a:t>	 // buffer size in bytes</a:t>
            </a:r>
          </a:p>
          <a:p>
            <a:r>
              <a:rPr lang="en-US" sz="2000" dirty="0">
                <a:latin typeface="Consolas" panose="020B0609020204030204" pitchFamily="49" charset="0"/>
                <a:cs typeface="Consolas" panose="020B0609020204030204" pitchFamily="49" charset="0"/>
              </a:rPr>
              <a:t>	 .</a:t>
            </a:r>
            <a:r>
              <a:rPr lang="en-US" sz="2000" dirty="0" err="1">
                <a:solidFill>
                  <a:srgbClr val="7030A0"/>
                </a:solidFill>
                <a:latin typeface="Consolas" panose="020B0609020204030204" pitchFamily="49" charset="0"/>
                <a:cs typeface="Consolas" panose="020B0609020204030204" pitchFamily="49" charset="0"/>
              </a:rPr>
              <a:t>equ</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BUFCNT</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chemeClr val="accent1"/>
                </a:solidFill>
                <a:latin typeface="Consolas" panose="020B0609020204030204" pitchFamily="49" charset="0"/>
                <a:cs typeface="Consolas" panose="020B0609020204030204" pitchFamily="49" charset="0"/>
              </a:rPr>
              <a:t>100*4</a:t>
            </a:r>
            <a:r>
              <a:rPr lang="en-US" sz="2000" dirty="0">
                <a:solidFill>
                  <a:srgbClr val="0070C0"/>
                </a:solidFill>
                <a:latin typeface="Consolas" panose="020B0609020204030204" pitchFamily="49" charset="0"/>
                <a:cs typeface="Consolas" panose="020B0609020204030204" pitchFamily="49" charset="0"/>
              </a:rPr>
              <a:t>     // buffer for 100 </a:t>
            </a:r>
            <a:r>
              <a:rPr lang="en-US" sz="2000" dirty="0" err="1">
                <a:solidFill>
                  <a:srgbClr val="0070C0"/>
                </a:solidFill>
                <a:latin typeface="Consolas" panose="020B0609020204030204" pitchFamily="49" charset="0"/>
                <a:cs typeface="Consolas" panose="020B0609020204030204" pitchFamily="49" charset="0"/>
              </a:rPr>
              <a:t>ints</a:t>
            </a:r>
            <a:endParaRPr lang="en-US" sz="2000" dirty="0">
              <a:solidFill>
                <a:srgbClr val="0070C0"/>
              </a:solidFill>
              <a:latin typeface="Consolas" panose="020B0609020204030204" pitchFamily="49" charset="0"/>
              <a:cs typeface="Consolas" panose="020B0609020204030204" pitchFamily="49" charset="0"/>
            </a:endParaRPr>
          </a:p>
          <a:p>
            <a:r>
              <a:rPr lang="en-US" sz="2000" dirty="0">
                <a:solidFill>
                  <a:srgbClr val="0070C0"/>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a:t>
            </a:r>
            <a:r>
              <a:rPr lang="en-US" sz="2000" dirty="0" err="1">
                <a:solidFill>
                  <a:srgbClr val="7030A0"/>
                </a:solidFill>
                <a:latin typeface="Consolas" panose="020B0609020204030204" pitchFamily="49" charset="0"/>
                <a:cs typeface="Consolas" panose="020B0609020204030204" pitchFamily="49" charset="0"/>
              </a:rPr>
              <a:t>equiv</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STRSZ</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chemeClr val="accent1"/>
                </a:solidFill>
                <a:latin typeface="Consolas" panose="020B0609020204030204" pitchFamily="49" charset="0"/>
                <a:cs typeface="Consolas" panose="020B0609020204030204" pitchFamily="49" charset="0"/>
              </a:rPr>
              <a:t>128</a:t>
            </a:r>
            <a:r>
              <a:rPr lang="en-US" sz="2000" dirty="0">
                <a:solidFill>
                  <a:srgbClr val="0070C0"/>
                </a:solidFill>
                <a:latin typeface="Consolas" panose="020B0609020204030204" pitchFamily="49" charset="0"/>
                <a:cs typeface="Consolas" panose="020B0609020204030204" pitchFamily="49" charset="0"/>
              </a:rPr>
              <a:t>       // buffer for 128 bytes</a:t>
            </a:r>
          </a:p>
          <a:p>
            <a:r>
              <a:rPr lang="en-US" sz="2000" dirty="0">
                <a:solidFill>
                  <a:srgbClr val="0070C0"/>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a:t>
            </a:r>
            <a:r>
              <a:rPr lang="en-US" sz="2000" dirty="0" err="1">
                <a:solidFill>
                  <a:srgbClr val="7030A0"/>
                </a:solidFill>
                <a:latin typeface="Consolas" panose="020B0609020204030204" pitchFamily="49" charset="0"/>
                <a:cs typeface="Consolas" panose="020B0609020204030204" pitchFamily="49" charset="0"/>
              </a:rPr>
              <a:t>equiv</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STRSZ</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chemeClr val="accent1"/>
                </a:solidFill>
                <a:latin typeface="Consolas" panose="020B0609020204030204" pitchFamily="49" charset="0"/>
                <a:cs typeface="Consolas" panose="020B0609020204030204" pitchFamily="49" charset="0"/>
              </a:rPr>
              <a:t>1280</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 ERROR! already defined!</a:t>
            </a:r>
          </a:p>
          <a:p>
            <a:r>
              <a:rPr lang="en-US" sz="2000" dirty="0">
                <a:latin typeface="Consolas" panose="020B0609020204030204" pitchFamily="49" charset="0"/>
                <a:cs typeface="Consolas" panose="020B0609020204030204" pitchFamily="49" charset="0"/>
              </a:rPr>
              <a:t>	</a:t>
            </a:r>
            <a:r>
              <a:rPr lang="en-US" sz="2000" dirty="0">
                <a:solidFill>
                  <a:schemeClr val="accent3"/>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a:t>
            </a:r>
            <a:r>
              <a:rPr lang="en-US" sz="2000" dirty="0" err="1">
                <a:solidFill>
                  <a:srgbClr val="7030A0"/>
                </a:solidFill>
                <a:latin typeface="Consolas" panose="020B0609020204030204" pitchFamily="49" charset="0"/>
                <a:cs typeface="Consolas" panose="020B0609020204030204" pitchFamily="49" charset="0"/>
              </a:rPr>
              <a:t>equ</a:t>
            </a:r>
            <a:r>
              <a:rPr lang="en-US" sz="2000" dirty="0">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BLKSZ</a:t>
            </a:r>
            <a:r>
              <a:rPr lang="en-US" sz="2000" dirty="0">
                <a:latin typeface="Consolas" panose="020B0609020204030204" pitchFamily="49" charset="0"/>
                <a:cs typeface="Consolas" panose="020B0609020204030204" pitchFamily="49" charset="0"/>
              </a:rPr>
              <a:t>,  </a:t>
            </a:r>
            <a:r>
              <a:rPr lang="en-US" sz="2000" dirty="0">
                <a:solidFill>
                  <a:schemeClr val="accent1"/>
                </a:solidFill>
                <a:latin typeface="Consolas" panose="020B0609020204030204" pitchFamily="49" charset="0"/>
                <a:cs typeface="Consolas" panose="020B0609020204030204" pitchFamily="49" charset="0"/>
              </a:rPr>
              <a:t>STRSZ * 4</a:t>
            </a:r>
            <a:r>
              <a:rPr lang="en-US" sz="2000" dirty="0">
                <a:latin typeface="Consolas" panose="020B0609020204030204" pitchFamily="49" charset="0"/>
                <a:cs typeface="Consolas" panose="020B0609020204030204" pitchFamily="49" charset="0"/>
              </a:rPr>
              <a:t>	 // redefine BLKSZ from here</a:t>
            </a:r>
          </a:p>
        </p:txBody>
      </p:sp>
      <p:sp>
        <p:nvSpPr>
          <p:cNvPr id="5" name="TextBox 4">
            <a:extLst>
              <a:ext uri="{FF2B5EF4-FFF2-40B4-BE49-F238E27FC236}">
                <a16:creationId xmlns:a16="http://schemas.microsoft.com/office/drawing/2014/main" id="{C6C6F422-5302-8E46-8B68-5B1061793167}"/>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79315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25C421C-5369-0F48-9F83-298A1BC2E7C6}"/>
              </a:ext>
            </a:extLst>
          </p:cNvPr>
          <p:cNvSpPr>
            <a:spLocks noGrp="1"/>
          </p:cNvSpPr>
          <p:nvPr>
            <p:ph sz="quarter" idx="15"/>
          </p:nvPr>
        </p:nvSpPr>
        <p:spPr>
          <a:xfrm>
            <a:off x="909571" y="556164"/>
            <a:ext cx="10249528" cy="1015663"/>
          </a:xfrm>
          <a:solidFill>
            <a:schemeClr val="accent4">
              <a:lumMod val="20000"/>
              <a:lumOff val="80000"/>
            </a:schemeClr>
          </a:solidFill>
          <a:ln>
            <a:solidFill>
              <a:schemeClr val="accent1"/>
            </a:solidFill>
          </a:ln>
        </p:spPr>
        <p:txBody>
          <a:bodyPr/>
          <a:lstStyle/>
          <a:p>
            <a:pPr marL="0" indent="0">
              <a:buNone/>
            </a:pPr>
            <a:r>
              <a:rPr lang="en-US" sz="2200" b="1" dirty="0">
                <a:solidFill>
                  <a:schemeClr val="tx2"/>
                </a:solidFill>
              </a:rPr>
              <a:t>Approach: </a:t>
            </a:r>
            <a:r>
              <a:rPr lang="en-US" sz="2200" b="1" dirty="0">
                <a:solidFill>
                  <a:srgbClr val="0070C0"/>
                </a:solidFill>
              </a:rPr>
              <a:t>adjust</a:t>
            </a:r>
            <a:r>
              <a:rPr lang="en-US" sz="2200" dirty="0">
                <a:solidFill>
                  <a:srgbClr val="0070C0"/>
                </a:solidFill>
              </a:rPr>
              <a:t> the conditional test then </a:t>
            </a:r>
            <a:r>
              <a:rPr lang="en-US" sz="2200" b="1" dirty="0">
                <a:solidFill>
                  <a:srgbClr val="C00000"/>
                </a:solidFill>
              </a:rPr>
              <a:t>branch around</a:t>
            </a:r>
            <a:r>
              <a:rPr lang="en-US" sz="2200" dirty="0">
                <a:solidFill>
                  <a:srgbClr val="C00000"/>
                </a:solidFill>
              </a:rPr>
              <a:t> </a:t>
            </a:r>
            <a:r>
              <a:rPr lang="en-US" sz="2200" dirty="0"/>
              <a:t>the </a:t>
            </a:r>
            <a:r>
              <a:rPr lang="en-US" sz="2200" b="1" dirty="0">
                <a:solidFill>
                  <a:srgbClr val="2C895B"/>
                </a:solidFill>
              </a:rPr>
              <a:t>true block</a:t>
            </a:r>
          </a:p>
          <a:p>
            <a:pPr marL="0" indent="0">
              <a:buNone/>
            </a:pPr>
            <a:r>
              <a:rPr lang="en-US" sz="2200" dirty="0"/>
              <a:t>Use a </a:t>
            </a:r>
            <a:r>
              <a:rPr lang="en-US" sz="2200" b="1" dirty="0"/>
              <a:t>conditional test </a:t>
            </a:r>
            <a:r>
              <a:rPr lang="en-US" sz="2200" dirty="0"/>
              <a:t>that </a:t>
            </a:r>
            <a:r>
              <a:rPr lang="en-US" sz="2200" b="1" dirty="0"/>
              <a:t>specifies the</a:t>
            </a:r>
            <a:r>
              <a:rPr lang="en-US" sz="2200" b="1" dirty="0">
                <a:solidFill>
                  <a:srgbClr val="C00000"/>
                </a:solidFill>
              </a:rPr>
              <a:t> </a:t>
            </a:r>
            <a:r>
              <a:rPr lang="en-US" sz="2200" b="1" u="sng" dirty="0">
                <a:solidFill>
                  <a:srgbClr val="C00000"/>
                </a:solidFill>
              </a:rPr>
              <a:t>inverse</a:t>
            </a:r>
            <a:r>
              <a:rPr lang="en-US" sz="2200" b="1" dirty="0">
                <a:solidFill>
                  <a:srgbClr val="C00000"/>
                </a:solidFill>
              </a:rPr>
              <a:t> </a:t>
            </a:r>
            <a:r>
              <a:rPr lang="en-US" sz="2200" b="1" dirty="0"/>
              <a:t>of the condition used in C</a:t>
            </a:r>
          </a:p>
        </p:txBody>
      </p:sp>
      <p:sp>
        <p:nvSpPr>
          <p:cNvPr id="2" name="Title 1">
            <a:extLst>
              <a:ext uri="{FF2B5EF4-FFF2-40B4-BE49-F238E27FC236}">
                <a16:creationId xmlns:a16="http://schemas.microsoft.com/office/drawing/2014/main" id="{3F3B9562-FFFD-0649-B4D1-5311765C7FB6}"/>
              </a:ext>
            </a:extLst>
          </p:cNvPr>
          <p:cNvSpPr>
            <a:spLocks noGrp="1"/>
          </p:cNvSpPr>
          <p:nvPr>
            <p:ph type="title"/>
          </p:nvPr>
        </p:nvSpPr>
        <p:spPr>
          <a:xfrm>
            <a:off x="418504" y="129271"/>
            <a:ext cx="9313613" cy="407296"/>
          </a:xfrm>
        </p:spPr>
        <p:txBody>
          <a:bodyPr/>
          <a:lstStyle/>
          <a:p>
            <a:r>
              <a:rPr lang="en-US" dirty="0"/>
              <a:t>Program Flow:  Simple If statement, No Else</a:t>
            </a:r>
          </a:p>
        </p:txBody>
      </p:sp>
      <p:sp>
        <p:nvSpPr>
          <p:cNvPr id="11" name="Rounded Rectangle 10">
            <a:extLst>
              <a:ext uri="{FF2B5EF4-FFF2-40B4-BE49-F238E27FC236}">
                <a16:creationId xmlns:a16="http://schemas.microsoft.com/office/drawing/2014/main" id="{DF084C1A-CD2E-854D-9C38-8538D648E1A9}"/>
              </a:ext>
            </a:extLst>
          </p:cNvPr>
          <p:cNvSpPr/>
          <p:nvPr/>
        </p:nvSpPr>
        <p:spPr bwMode="auto">
          <a:xfrm>
            <a:off x="6593295" y="4240066"/>
            <a:ext cx="5359965" cy="2185273"/>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200" dirty="0">
                <a:latin typeface="Consolas" panose="020B0609020204030204" pitchFamily="49" charset="0"/>
                <a:cs typeface="Consolas" panose="020B0609020204030204" pitchFamily="49" charset="0"/>
              </a:rPr>
              <a:t>    </a:t>
            </a:r>
            <a:r>
              <a:rPr lang="en-US" sz="2200" dirty="0" err="1">
                <a:latin typeface="Consolas" panose="020B0609020204030204" pitchFamily="49" charset="0"/>
                <a:cs typeface="Consolas" panose="020B0609020204030204" pitchFamily="49" charset="0"/>
              </a:rPr>
              <a:t>cmp</a:t>
            </a:r>
            <a:r>
              <a:rPr lang="en-US" sz="2200" dirty="0">
                <a:latin typeface="Consolas" panose="020B0609020204030204" pitchFamily="49" charset="0"/>
                <a:cs typeface="Consolas" panose="020B0609020204030204" pitchFamily="49" charset="0"/>
              </a:rPr>
              <a:t> </a:t>
            </a:r>
            <a:r>
              <a:rPr lang="en-US" sz="2200" dirty="0">
                <a:solidFill>
                  <a:srgbClr val="7030A0"/>
                </a:solidFill>
                <a:latin typeface="Consolas" panose="020B0609020204030204" pitchFamily="49" charset="0"/>
                <a:cs typeface="Consolas" panose="020B0609020204030204" pitchFamily="49" charset="0"/>
              </a:rPr>
              <a:t>r0</a:t>
            </a:r>
            <a:r>
              <a:rPr lang="en-US" sz="2200" dirty="0">
                <a:latin typeface="Consolas" panose="020B0609020204030204" pitchFamily="49" charset="0"/>
                <a:cs typeface="Consolas" panose="020B0609020204030204" pitchFamily="49" charset="0"/>
              </a:rPr>
              <a:t>, </a:t>
            </a:r>
            <a:r>
              <a:rPr lang="en-US" sz="2200" dirty="0">
                <a:solidFill>
                  <a:srgbClr val="0070C0"/>
                </a:solidFill>
                <a:latin typeface="Consolas" panose="020B0609020204030204" pitchFamily="49" charset="0"/>
                <a:cs typeface="Consolas" panose="020B0609020204030204" pitchFamily="49" charset="0"/>
              </a:rPr>
              <a:t>5</a:t>
            </a:r>
          </a:p>
          <a:p>
            <a:r>
              <a:rPr lang="en-US" sz="2200" dirty="0">
                <a:latin typeface="Consolas" panose="020B0609020204030204" pitchFamily="49" charset="0"/>
                <a:cs typeface="Consolas" panose="020B0609020204030204" pitchFamily="49" charset="0"/>
              </a:rPr>
              <a:t>    </a:t>
            </a:r>
            <a:r>
              <a:rPr lang="en-US" sz="2200" dirty="0" err="1">
                <a:solidFill>
                  <a:srgbClr val="F37440"/>
                </a:solidFill>
                <a:latin typeface="Consolas" panose="020B0609020204030204" pitchFamily="49" charset="0"/>
                <a:cs typeface="Consolas" panose="020B0609020204030204" pitchFamily="49" charset="0"/>
              </a:rPr>
              <a:t>bne</a:t>
            </a:r>
            <a:r>
              <a:rPr lang="en-US" sz="2200" dirty="0">
                <a:latin typeface="Consolas" panose="020B0609020204030204" pitchFamily="49" charset="0"/>
                <a:cs typeface="Consolas" panose="020B0609020204030204" pitchFamily="49" charset="0"/>
              </a:rPr>
              <a:t> </a:t>
            </a:r>
            <a:r>
              <a:rPr lang="en-US" sz="2200" dirty="0">
                <a:solidFill>
                  <a:srgbClr val="7030A0"/>
                </a:solidFill>
                <a:latin typeface="Consolas" panose="020B0609020204030204" pitchFamily="49" charset="0"/>
                <a:cs typeface="Consolas" panose="020B0609020204030204" pitchFamily="49" charset="0"/>
              </a:rPr>
              <a:t>.</a:t>
            </a:r>
            <a:r>
              <a:rPr lang="en-US" sz="2200" dirty="0" err="1">
                <a:solidFill>
                  <a:srgbClr val="7030A0"/>
                </a:solidFill>
                <a:latin typeface="Consolas" panose="020B0609020204030204" pitchFamily="49" charset="0"/>
                <a:cs typeface="Consolas" panose="020B0609020204030204" pitchFamily="49" charset="0"/>
              </a:rPr>
              <a:t>Lendif</a:t>
            </a:r>
            <a:endParaRPr lang="en-US" sz="2200" dirty="0">
              <a:solidFill>
                <a:srgbClr val="7030A0"/>
              </a:solidFill>
              <a:latin typeface="Consolas" panose="020B0609020204030204" pitchFamily="49" charset="0"/>
              <a:cs typeface="Consolas" panose="020B0609020204030204" pitchFamily="49" charset="0"/>
            </a:endParaRPr>
          </a:p>
          <a:p>
            <a:r>
              <a:rPr lang="en-US" sz="2200" dirty="0">
                <a:latin typeface="Consolas" panose="020B0609020204030204" pitchFamily="49" charset="0"/>
                <a:cs typeface="Consolas" panose="020B0609020204030204" pitchFamily="49" charset="0"/>
              </a:rPr>
              <a:t>    </a:t>
            </a:r>
            <a:r>
              <a:rPr lang="en-US" sz="2200" dirty="0">
                <a:solidFill>
                  <a:srgbClr val="00B050"/>
                </a:solidFill>
                <a:latin typeface="Consolas" panose="020B0609020204030204" pitchFamily="49" charset="0"/>
                <a:cs typeface="Consolas" panose="020B0609020204030204" pitchFamily="49" charset="0"/>
              </a:rPr>
              <a:t>/* condition true block */</a:t>
            </a:r>
          </a:p>
          <a:p>
            <a:r>
              <a:rPr lang="en-US" sz="2200" dirty="0">
                <a:solidFill>
                  <a:srgbClr val="2C895B"/>
                </a:solidFill>
                <a:latin typeface="Consolas" panose="020B0609020204030204" pitchFamily="49" charset="0"/>
                <a:cs typeface="Consolas" panose="020B0609020204030204" pitchFamily="49" charset="0"/>
              </a:rPr>
              <a:t>    /* then fall through */</a:t>
            </a:r>
          </a:p>
          <a:p>
            <a:r>
              <a:rPr lang="en-US" sz="2200" dirty="0">
                <a:solidFill>
                  <a:srgbClr val="7030A0"/>
                </a:solidFill>
                <a:latin typeface="Consolas" panose="020B0609020204030204" pitchFamily="49" charset="0"/>
                <a:cs typeface="Consolas" panose="020B0609020204030204" pitchFamily="49" charset="0"/>
              </a:rPr>
              <a:t>.</a:t>
            </a:r>
            <a:r>
              <a:rPr lang="en-US" sz="2200" dirty="0" err="1">
                <a:solidFill>
                  <a:srgbClr val="7030A0"/>
                </a:solidFill>
                <a:latin typeface="Consolas" panose="020B0609020204030204" pitchFamily="49" charset="0"/>
                <a:cs typeface="Consolas" panose="020B0609020204030204" pitchFamily="49" charset="0"/>
              </a:rPr>
              <a:t>Lendif</a:t>
            </a:r>
            <a:r>
              <a:rPr lang="en-US" sz="2200" dirty="0">
                <a:solidFill>
                  <a:srgbClr val="7030A0"/>
                </a:solidFill>
                <a:latin typeface="Consolas" panose="020B0609020204030204" pitchFamily="49" charset="0"/>
                <a:cs typeface="Consolas" panose="020B0609020204030204" pitchFamily="49" charset="0"/>
              </a:rPr>
              <a:t>:</a:t>
            </a:r>
          </a:p>
          <a:p>
            <a:r>
              <a:rPr lang="en-US" sz="2200" dirty="0">
                <a:solidFill>
                  <a:srgbClr val="FF0000"/>
                </a:solidFill>
                <a:latin typeface="Consolas" panose="020B0609020204030204" pitchFamily="49" charset="0"/>
                <a:cs typeface="Consolas" panose="020B0609020204030204" pitchFamily="49" charset="0"/>
              </a:rPr>
              <a:t>/* branch around to this code */</a:t>
            </a:r>
          </a:p>
        </p:txBody>
      </p:sp>
      <p:graphicFrame>
        <p:nvGraphicFramePr>
          <p:cNvPr id="19" name="Table 18">
            <a:extLst>
              <a:ext uri="{FF2B5EF4-FFF2-40B4-BE49-F238E27FC236}">
                <a16:creationId xmlns:a16="http://schemas.microsoft.com/office/drawing/2014/main" id="{37E221FC-B186-A346-A69A-B0BA74239A67}"/>
              </a:ext>
            </a:extLst>
          </p:cNvPr>
          <p:cNvGraphicFramePr>
            <a:graphicFrameLocks noGrp="1"/>
          </p:cNvGraphicFramePr>
          <p:nvPr/>
        </p:nvGraphicFramePr>
        <p:xfrm>
          <a:off x="1125401" y="1798376"/>
          <a:ext cx="9511190" cy="1989773"/>
        </p:xfrm>
        <a:graphic>
          <a:graphicData uri="http://schemas.openxmlformats.org/drawingml/2006/table">
            <a:tbl>
              <a:tblPr firstRow="1" firstCol="1" bandRow="1"/>
              <a:tblGrid>
                <a:gridCol w="3009973">
                  <a:extLst>
                    <a:ext uri="{9D8B030D-6E8A-4147-A177-3AD203B41FA5}">
                      <a16:colId xmlns:a16="http://schemas.microsoft.com/office/drawing/2014/main" val="20000"/>
                    </a:ext>
                  </a:extLst>
                </a:gridCol>
                <a:gridCol w="3379121">
                  <a:extLst>
                    <a:ext uri="{9D8B030D-6E8A-4147-A177-3AD203B41FA5}">
                      <a16:colId xmlns:a16="http://schemas.microsoft.com/office/drawing/2014/main" val="20002"/>
                    </a:ext>
                  </a:extLst>
                </a:gridCol>
                <a:gridCol w="3122096">
                  <a:extLst>
                    <a:ext uri="{9D8B030D-6E8A-4147-A177-3AD203B41FA5}">
                      <a16:colId xmlns:a16="http://schemas.microsoft.com/office/drawing/2014/main" val="1804811189"/>
                    </a:ext>
                  </a:extLst>
                </a:gridCol>
              </a:tblGrid>
              <a:tr h="382263">
                <a:tc>
                  <a:txBody>
                    <a:bodyPr/>
                    <a:lstStyle/>
                    <a:p>
                      <a:pPr marL="0" marR="0" algn="ctr">
                        <a:lnSpc>
                          <a:spcPct val="150000"/>
                        </a:lnSpc>
                        <a:spcBef>
                          <a:spcPts val="0"/>
                        </a:spcBef>
                        <a:spcAft>
                          <a:spcPts val="0"/>
                        </a:spcAft>
                      </a:pPr>
                      <a:r>
                        <a:rPr lang="en-US" sz="2400" b="0" i="1" spc="50" dirty="0">
                          <a:solidFill>
                            <a:schemeClr val="bg1"/>
                          </a:solidFill>
                          <a:effectLst/>
                          <a:latin typeface="Consolas" panose="020B0609020204030204" pitchFamily="49" charset="0"/>
                          <a:ea typeface="Calibri"/>
                          <a:cs typeface="Consolas" panose="020B0609020204030204" pitchFamily="49" charset="0"/>
                        </a:rPr>
                        <a:t>C source Code</a:t>
                      </a:r>
                      <a:endParaRPr lang="en-US" sz="2400" b="0" dirty="0">
                        <a:solidFill>
                          <a:schemeClr val="bg1"/>
                        </a:solidFill>
                        <a:effectLst/>
                        <a:latin typeface="Consolas" panose="020B0609020204030204" pitchFamily="49" charset="0"/>
                        <a:ea typeface="Arial"/>
                        <a:cs typeface="Consolas" panose="020B0609020204030204" pitchFamily="49"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50000"/>
                        </a:lnSpc>
                        <a:spcBef>
                          <a:spcPts val="0"/>
                        </a:spcBef>
                        <a:spcAft>
                          <a:spcPts val="0"/>
                        </a:spcAft>
                      </a:pPr>
                      <a:r>
                        <a:rPr lang="en-US" sz="2400" b="0" i="1" spc="50" dirty="0">
                          <a:solidFill>
                            <a:schemeClr val="bg1"/>
                          </a:solidFill>
                          <a:effectLst/>
                          <a:latin typeface="Consolas" panose="020B0609020204030204" pitchFamily="49" charset="0"/>
                          <a:ea typeface="Calibri"/>
                          <a:cs typeface="Consolas" panose="020B0609020204030204" pitchFamily="49" charset="0"/>
                        </a:rPr>
                        <a:t>Incorrect Assembly</a:t>
                      </a:r>
                      <a:endParaRPr lang="en-US" sz="2400" b="0" dirty="0">
                        <a:solidFill>
                          <a:schemeClr val="bg1"/>
                        </a:solidFill>
                        <a:effectLst/>
                        <a:latin typeface="Consolas" panose="020B0609020204030204" pitchFamily="49" charset="0"/>
                        <a:ea typeface="Arial"/>
                        <a:cs typeface="Consolas" panose="020B06090202040302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marL="0" marR="0" algn="ctr">
                        <a:lnSpc>
                          <a:spcPct val="150000"/>
                        </a:lnSpc>
                        <a:spcBef>
                          <a:spcPts val="0"/>
                        </a:spcBef>
                        <a:spcAft>
                          <a:spcPts val="0"/>
                        </a:spcAft>
                      </a:pPr>
                      <a:r>
                        <a:rPr lang="en-US" sz="2400" b="0" i="1" spc="50" dirty="0">
                          <a:solidFill>
                            <a:schemeClr val="bg1"/>
                          </a:solidFill>
                          <a:effectLst/>
                          <a:latin typeface="Consolas" panose="020B0609020204030204" pitchFamily="49" charset="0"/>
                          <a:ea typeface="Calibri"/>
                          <a:cs typeface="Consolas" panose="020B0609020204030204" pitchFamily="49" charset="0"/>
                        </a:rPr>
                        <a:t>Correct Assembly</a:t>
                      </a:r>
                      <a:endParaRPr lang="en-US" sz="2400" b="0" i="1" dirty="0">
                        <a:solidFill>
                          <a:schemeClr val="bg1"/>
                        </a:solidFill>
                        <a:effectLst/>
                        <a:latin typeface="Consolas" panose="020B0609020204030204" pitchFamily="49" charset="0"/>
                        <a:ea typeface="Arial"/>
                        <a:cs typeface="Consolas" panose="020B06090202040302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C895B"/>
                    </a:solidFill>
                  </a:tcPr>
                </a:tc>
                <a:extLst>
                  <a:ext uri="{0D108BD9-81ED-4DB2-BD59-A6C34878D82A}">
                    <a16:rowId xmlns:a16="http://schemas.microsoft.com/office/drawing/2014/main" val="10000"/>
                  </a:ext>
                </a:extLst>
              </a:tr>
              <a:tr h="440198">
                <a:tc>
                  <a:txBody>
                    <a:bodyPr/>
                    <a:lstStyle/>
                    <a:p>
                      <a:pPr marL="0" marR="0" algn="l">
                        <a:lnSpc>
                          <a:spcPct val="100000"/>
                        </a:lnSpc>
                        <a:spcBef>
                          <a:spcPts val="0"/>
                        </a:spcBef>
                        <a:spcAft>
                          <a:spcPts val="0"/>
                        </a:spcAft>
                      </a:pPr>
                      <a:r>
                        <a:rPr lang="en-US" sz="2400" b="0" i="0" spc="50" dirty="0">
                          <a:solidFill>
                            <a:srgbClr val="000000"/>
                          </a:solidFill>
                          <a:effectLst/>
                          <a:latin typeface="Consolas" panose="020B0609020204030204" pitchFamily="49" charset="0"/>
                          <a:ea typeface="Calibri"/>
                          <a:cs typeface="Consolas" panose="020B0609020204030204" pitchFamily="49" charset="0"/>
                        </a:rPr>
                        <a:t>int r0;</a:t>
                      </a:r>
                    </a:p>
                    <a:p>
                      <a:pPr marL="0" marR="0" algn="l">
                        <a:lnSpc>
                          <a:spcPct val="100000"/>
                        </a:lnSpc>
                        <a:spcBef>
                          <a:spcPts val="0"/>
                        </a:spcBef>
                        <a:spcAft>
                          <a:spcPts val="0"/>
                        </a:spcAft>
                      </a:pPr>
                      <a:r>
                        <a:rPr lang="en-US" sz="2400" b="0" i="0" spc="50" dirty="0">
                          <a:solidFill>
                            <a:srgbClr val="000000"/>
                          </a:solidFill>
                          <a:effectLst/>
                          <a:latin typeface="Consolas" panose="020B0609020204030204" pitchFamily="49" charset="0"/>
                          <a:ea typeface="Arial"/>
                          <a:cs typeface="Consolas" panose="020B0609020204030204" pitchFamily="49" charset="0"/>
                        </a:rPr>
                        <a:t>if (r0 </a:t>
                      </a:r>
                      <a:r>
                        <a:rPr lang="en-US" sz="2400" b="0" i="0" spc="50" dirty="0">
                          <a:solidFill>
                            <a:srgbClr val="7030A0"/>
                          </a:solidFill>
                          <a:effectLst/>
                          <a:latin typeface="Consolas" panose="020B0609020204030204" pitchFamily="49" charset="0"/>
                          <a:ea typeface="Arial"/>
                          <a:cs typeface="Consolas" panose="020B0609020204030204" pitchFamily="49" charset="0"/>
                        </a:rPr>
                        <a:t>&gt;</a:t>
                      </a:r>
                      <a:r>
                        <a:rPr lang="en-US" sz="2400" b="0" i="0" spc="50" dirty="0">
                          <a:solidFill>
                            <a:srgbClr val="000000"/>
                          </a:solidFill>
                          <a:effectLst/>
                          <a:latin typeface="Consolas" panose="020B0609020204030204" pitchFamily="49" charset="0"/>
                          <a:ea typeface="Arial"/>
                          <a:cs typeface="Consolas" panose="020B0609020204030204" pitchFamily="49" charset="0"/>
                        </a:rPr>
                        <a:t> 10)</a:t>
                      </a:r>
                    </a:p>
                    <a:p>
                      <a:pPr marL="0" marR="0" algn="l">
                        <a:lnSpc>
                          <a:spcPct val="100000"/>
                        </a:lnSpc>
                        <a:spcBef>
                          <a:spcPts val="0"/>
                        </a:spcBef>
                        <a:spcAft>
                          <a:spcPts val="0"/>
                        </a:spcAft>
                      </a:pPr>
                      <a:endParaRPr lang="en-US" sz="2400" b="0" i="0" dirty="0">
                        <a:solidFill>
                          <a:srgbClr val="000000"/>
                        </a:solidFill>
                        <a:effectLst/>
                        <a:latin typeface="Consolas" panose="020B0609020204030204" pitchFamily="49" charset="0"/>
                        <a:ea typeface="Arial"/>
                        <a:cs typeface="Consolas" panose="020B0609020204030204" pitchFamily="49" charset="0"/>
                      </a:endParaRPr>
                    </a:p>
                  </a:txBody>
                  <a:tcPr marL="73025" marR="73025" marT="18415" marB="1841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0000"/>
                        </a:lnSpc>
                        <a:spcBef>
                          <a:spcPts val="0"/>
                        </a:spcBef>
                        <a:spcAft>
                          <a:spcPts val="0"/>
                        </a:spcAft>
                      </a:pPr>
                      <a:r>
                        <a:rPr lang="en-US" sz="2400" b="0" i="0" spc="50" dirty="0" err="1">
                          <a:solidFill>
                            <a:srgbClr val="000000"/>
                          </a:solidFill>
                          <a:effectLst/>
                          <a:latin typeface="Consolas" panose="020B0609020204030204" pitchFamily="49" charset="0"/>
                          <a:ea typeface="Calibri"/>
                          <a:cs typeface="Consolas" panose="020B0609020204030204" pitchFamily="49" charset="0"/>
                        </a:rPr>
                        <a:t>cmp</a:t>
                      </a:r>
                      <a:r>
                        <a:rPr lang="en-US" sz="2400" b="0" i="0" spc="50" dirty="0">
                          <a:solidFill>
                            <a:srgbClr val="000000"/>
                          </a:solidFill>
                          <a:effectLst/>
                          <a:latin typeface="Consolas" panose="020B0609020204030204" pitchFamily="49" charset="0"/>
                          <a:ea typeface="Calibri"/>
                          <a:cs typeface="Consolas" panose="020B0609020204030204" pitchFamily="49" charset="0"/>
                        </a:rPr>
                        <a:t> r0, 10</a:t>
                      </a:r>
                    </a:p>
                    <a:p>
                      <a:pPr marL="0" marR="0" algn="l">
                        <a:lnSpc>
                          <a:spcPct val="100000"/>
                        </a:lnSpc>
                        <a:spcBef>
                          <a:spcPts val="0"/>
                        </a:spcBef>
                        <a:spcAft>
                          <a:spcPts val="0"/>
                        </a:spcAft>
                      </a:pPr>
                      <a:r>
                        <a:rPr lang="en-US" sz="2400" b="0" i="0" spc="50" dirty="0" err="1">
                          <a:solidFill>
                            <a:srgbClr val="FF0000"/>
                          </a:solidFill>
                          <a:effectLst/>
                          <a:latin typeface="Consolas" panose="020B0609020204030204" pitchFamily="49" charset="0"/>
                          <a:ea typeface="Arial"/>
                          <a:cs typeface="Consolas" panose="020B0609020204030204" pitchFamily="49" charset="0"/>
                        </a:rPr>
                        <a:t>bgt</a:t>
                      </a:r>
                      <a:r>
                        <a:rPr lang="en-US" sz="2400" b="0" i="0" spc="50" dirty="0">
                          <a:solidFill>
                            <a:srgbClr val="000000"/>
                          </a:solidFill>
                          <a:effectLst/>
                          <a:latin typeface="Consolas" panose="020B0609020204030204" pitchFamily="49" charset="0"/>
                          <a:ea typeface="Arial"/>
                          <a:cs typeface="Consolas" panose="020B0609020204030204" pitchFamily="49" charset="0"/>
                        </a:rPr>
                        <a:t> .</a:t>
                      </a:r>
                      <a:r>
                        <a:rPr lang="en-US" sz="2400" b="0" i="0" spc="50" dirty="0" err="1">
                          <a:solidFill>
                            <a:srgbClr val="000000"/>
                          </a:solidFill>
                          <a:effectLst/>
                          <a:latin typeface="Consolas" panose="020B0609020204030204" pitchFamily="49" charset="0"/>
                          <a:ea typeface="Arial"/>
                          <a:cs typeface="Consolas" panose="020B0609020204030204" pitchFamily="49" charset="0"/>
                        </a:rPr>
                        <a:t>Lendif</a:t>
                      </a:r>
                      <a:endParaRPr lang="en-US" sz="2400" b="0" i="0" spc="50" dirty="0">
                        <a:solidFill>
                          <a:srgbClr val="000000"/>
                        </a:solidFill>
                        <a:effectLst/>
                        <a:latin typeface="Consolas" panose="020B0609020204030204" pitchFamily="49" charset="0"/>
                        <a:ea typeface="Arial"/>
                        <a:cs typeface="Consolas" panose="020B0609020204030204" pitchFamily="49" charset="0"/>
                      </a:endParaRPr>
                    </a:p>
                    <a:p>
                      <a:pPr marL="0" marR="0" algn="l">
                        <a:lnSpc>
                          <a:spcPct val="100000"/>
                        </a:lnSpc>
                        <a:spcBef>
                          <a:spcPts val="0"/>
                        </a:spcBef>
                        <a:spcAft>
                          <a:spcPts val="0"/>
                        </a:spcAft>
                      </a:pPr>
                      <a:endParaRPr lang="en-US" sz="2400" b="0" i="0" spc="50" dirty="0">
                        <a:solidFill>
                          <a:srgbClr val="000000"/>
                        </a:solidFill>
                        <a:effectLst/>
                        <a:latin typeface="Consolas" panose="020B0609020204030204" pitchFamily="49" charset="0"/>
                        <a:ea typeface="Arial"/>
                        <a:cs typeface="Consolas" panose="020B0609020204030204" pitchFamily="49" charset="0"/>
                      </a:endParaRPr>
                    </a:p>
                    <a:p>
                      <a:pPr marL="0" marR="0" algn="l">
                        <a:lnSpc>
                          <a:spcPct val="100000"/>
                        </a:lnSpc>
                        <a:spcBef>
                          <a:spcPts val="0"/>
                        </a:spcBef>
                        <a:spcAft>
                          <a:spcPts val="0"/>
                        </a:spcAft>
                      </a:pPr>
                      <a:r>
                        <a:rPr lang="en-US" sz="2400" b="0" i="0" spc="50" dirty="0">
                          <a:solidFill>
                            <a:srgbClr val="000000"/>
                          </a:solidFill>
                          <a:effectLst/>
                          <a:latin typeface="Consolas" panose="020B0609020204030204" pitchFamily="49" charset="0"/>
                          <a:ea typeface="Arial"/>
                          <a:cs typeface="Consolas" panose="020B0609020204030204" pitchFamily="49" charset="0"/>
                        </a:rPr>
                        <a:t>.</a:t>
                      </a:r>
                      <a:r>
                        <a:rPr lang="en-US" sz="2400" b="0" i="0" spc="50" dirty="0" err="1">
                          <a:solidFill>
                            <a:srgbClr val="000000"/>
                          </a:solidFill>
                          <a:effectLst/>
                          <a:latin typeface="Consolas" panose="020B0609020204030204" pitchFamily="49" charset="0"/>
                          <a:ea typeface="Arial"/>
                          <a:cs typeface="Consolas" panose="020B0609020204030204" pitchFamily="49" charset="0"/>
                        </a:rPr>
                        <a:t>Lendif</a:t>
                      </a:r>
                      <a:r>
                        <a:rPr lang="en-US" sz="2400" b="0" i="0" spc="50" dirty="0">
                          <a:solidFill>
                            <a:srgbClr val="000000"/>
                          </a:solidFill>
                          <a:effectLst/>
                          <a:latin typeface="Consolas" panose="020B0609020204030204" pitchFamily="49" charset="0"/>
                          <a:ea typeface="Arial"/>
                          <a:cs typeface="Consolas" panose="020B0609020204030204" pitchFamily="49" charset="0"/>
                        </a:rPr>
                        <a:t>:</a:t>
                      </a:r>
                      <a:endParaRPr lang="en-US" sz="2400" b="0" i="0" dirty="0">
                        <a:solidFill>
                          <a:srgbClr val="000000"/>
                        </a:solidFill>
                        <a:effectLst/>
                        <a:latin typeface="Consolas" panose="020B0609020204030204" pitchFamily="49" charset="0"/>
                        <a:ea typeface="Arial"/>
                        <a:cs typeface="Consolas" panose="020B0609020204030204" pitchFamily="49" charset="0"/>
                      </a:endParaRPr>
                    </a:p>
                  </a:txBody>
                  <a:tcPr marL="73025" marR="73025" marT="18415" marB="1841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l">
                        <a:lnSpc>
                          <a:spcPct val="100000"/>
                        </a:lnSpc>
                        <a:spcBef>
                          <a:spcPts val="0"/>
                        </a:spcBef>
                        <a:spcAft>
                          <a:spcPts val="0"/>
                        </a:spcAft>
                      </a:pPr>
                      <a:r>
                        <a:rPr lang="en-US" sz="2400" b="0" i="0" spc="50" dirty="0" err="1">
                          <a:solidFill>
                            <a:srgbClr val="000000"/>
                          </a:solidFill>
                          <a:effectLst/>
                          <a:latin typeface="Consolas" panose="020B0609020204030204" pitchFamily="49" charset="0"/>
                          <a:ea typeface="Calibri"/>
                          <a:cs typeface="Consolas" panose="020B0609020204030204" pitchFamily="49" charset="0"/>
                        </a:rPr>
                        <a:t>cmp</a:t>
                      </a:r>
                      <a:r>
                        <a:rPr lang="en-US" sz="2400" b="0" i="0" spc="50" dirty="0">
                          <a:solidFill>
                            <a:srgbClr val="000000"/>
                          </a:solidFill>
                          <a:effectLst/>
                          <a:latin typeface="Consolas" panose="020B0609020204030204" pitchFamily="49" charset="0"/>
                          <a:ea typeface="Calibri"/>
                          <a:cs typeface="Consolas" panose="020B0609020204030204" pitchFamily="49" charset="0"/>
                        </a:rPr>
                        <a:t> r0, 10</a:t>
                      </a:r>
                    </a:p>
                    <a:p>
                      <a:pPr marL="0" marR="0" algn="l">
                        <a:lnSpc>
                          <a:spcPct val="100000"/>
                        </a:lnSpc>
                        <a:spcBef>
                          <a:spcPts val="0"/>
                        </a:spcBef>
                        <a:spcAft>
                          <a:spcPts val="0"/>
                        </a:spcAft>
                      </a:pPr>
                      <a:r>
                        <a:rPr lang="en-US" sz="2400" b="1" i="0" spc="50" dirty="0" err="1">
                          <a:solidFill>
                            <a:srgbClr val="2C895B"/>
                          </a:solidFill>
                          <a:effectLst/>
                          <a:latin typeface="Consolas" panose="020B0609020204030204" pitchFamily="49" charset="0"/>
                          <a:ea typeface="Arial"/>
                          <a:cs typeface="Consolas" panose="020B0609020204030204" pitchFamily="49" charset="0"/>
                        </a:rPr>
                        <a:t>ble</a:t>
                      </a:r>
                      <a:r>
                        <a:rPr lang="en-US" sz="2400" b="0" i="0" spc="50" dirty="0">
                          <a:solidFill>
                            <a:srgbClr val="000000"/>
                          </a:solidFill>
                          <a:effectLst/>
                          <a:latin typeface="Consolas" panose="020B0609020204030204" pitchFamily="49" charset="0"/>
                          <a:ea typeface="Arial"/>
                          <a:cs typeface="Consolas" panose="020B0609020204030204" pitchFamily="49" charset="0"/>
                        </a:rPr>
                        <a:t> .</a:t>
                      </a:r>
                      <a:r>
                        <a:rPr lang="en-US" sz="2400" b="0" i="0" spc="50" dirty="0" err="1">
                          <a:solidFill>
                            <a:srgbClr val="000000"/>
                          </a:solidFill>
                          <a:effectLst/>
                          <a:latin typeface="Consolas" panose="020B0609020204030204" pitchFamily="49" charset="0"/>
                          <a:ea typeface="Arial"/>
                          <a:cs typeface="Consolas" panose="020B0609020204030204" pitchFamily="49" charset="0"/>
                        </a:rPr>
                        <a:t>Lendif</a:t>
                      </a:r>
                      <a:endParaRPr lang="en-US" sz="2400" b="0" i="0" spc="50" dirty="0">
                        <a:solidFill>
                          <a:srgbClr val="000000"/>
                        </a:solidFill>
                        <a:effectLst/>
                        <a:latin typeface="Consolas" panose="020B0609020204030204" pitchFamily="49" charset="0"/>
                        <a:ea typeface="Arial"/>
                        <a:cs typeface="Consolas" panose="020B0609020204030204" pitchFamily="49" charset="0"/>
                      </a:endParaRPr>
                    </a:p>
                    <a:p>
                      <a:pPr marL="0" marR="0" algn="l">
                        <a:lnSpc>
                          <a:spcPct val="100000"/>
                        </a:lnSpc>
                        <a:spcBef>
                          <a:spcPts val="0"/>
                        </a:spcBef>
                        <a:spcAft>
                          <a:spcPts val="0"/>
                        </a:spcAft>
                      </a:pPr>
                      <a:endParaRPr lang="en-US" sz="2400" b="0" i="0" spc="50" dirty="0">
                        <a:solidFill>
                          <a:srgbClr val="000000"/>
                        </a:solidFill>
                        <a:effectLst/>
                        <a:latin typeface="Consolas" panose="020B0609020204030204" pitchFamily="49" charset="0"/>
                        <a:ea typeface="Arial"/>
                        <a:cs typeface="Consolas" panose="020B0609020204030204" pitchFamily="49" charset="0"/>
                      </a:endParaRPr>
                    </a:p>
                    <a:p>
                      <a:pPr marL="0" marR="0" algn="l">
                        <a:lnSpc>
                          <a:spcPct val="100000"/>
                        </a:lnSpc>
                        <a:spcBef>
                          <a:spcPts val="0"/>
                        </a:spcBef>
                        <a:spcAft>
                          <a:spcPts val="0"/>
                        </a:spcAft>
                      </a:pPr>
                      <a:r>
                        <a:rPr lang="en-US" sz="2400" b="0" i="0" spc="50" dirty="0">
                          <a:solidFill>
                            <a:srgbClr val="000000"/>
                          </a:solidFill>
                          <a:effectLst/>
                          <a:latin typeface="Consolas" panose="020B0609020204030204" pitchFamily="49" charset="0"/>
                          <a:ea typeface="Arial"/>
                          <a:cs typeface="Consolas" panose="020B0609020204030204" pitchFamily="49" charset="0"/>
                        </a:rPr>
                        <a:t>.</a:t>
                      </a:r>
                      <a:r>
                        <a:rPr lang="en-US" sz="2400" b="0" i="0" spc="50" dirty="0" err="1">
                          <a:solidFill>
                            <a:srgbClr val="000000"/>
                          </a:solidFill>
                          <a:effectLst/>
                          <a:latin typeface="Consolas" panose="020B0609020204030204" pitchFamily="49" charset="0"/>
                          <a:ea typeface="Arial"/>
                          <a:cs typeface="Consolas" panose="020B0609020204030204" pitchFamily="49" charset="0"/>
                        </a:rPr>
                        <a:t>Lendif</a:t>
                      </a:r>
                      <a:r>
                        <a:rPr lang="en-US" sz="2400" b="0" i="0" spc="50" dirty="0">
                          <a:solidFill>
                            <a:srgbClr val="000000"/>
                          </a:solidFill>
                          <a:effectLst/>
                          <a:latin typeface="Consolas" panose="020B0609020204030204" pitchFamily="49" charset="0"/>
                          <a:ea typeface="Arial"/>
                          <a:cs typeface="Consolas" panose="020B0609020204030204" pitchFamily="49" charset="0"/>
                        </a:rPr>
                        <a:t>:</a:t>
                      </a:r>
                      <a:endParaRPr lang="en-US" sz="2400" b="0" i="0" dirty="0">
                        <a:solidFill>
                          <a:srgbClr val="000000"/>
                        </a:solidFill>
                        <a:effectLst/>
                        <a:latin typeface="Consolas" panose="020B0609020204030204" pitchFamily="49" charset="0"/>
                        <a:ea typeface="Arial"/>
                        <a:cs typeface="Consolas" panose="020B0609020204030204" pitchFamily="49" charset="0"/>
                      </a:endParaRPr>
                    </a:p>
                  </a:txBody>
                  <a:tcPr marL="73025" marR="73025" marT="18415" marB="1841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9" name="TextBox 8">
            <a:extLst>
              <a:ext uri="{FF2B5EF4-FFF2-40B4-BE49-F238E27FC236}">
                <a16:creationId xmlns:a16="http://schemas.microsoft.com/office/drawing/2014/main" id="{38B107B0-76EF-9E4E-AB48-B030629F503E}"/>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6" name="Right Arrow 5">
            <a:extLst>
              <a:ext uri="{FF2B5EF4-FFF2-40B4-BE49-F238E27FC236}">
                <a16:creationId xmlns:a16="http://schemas.microsoft.com/office/drawing/2014/main" id="{480F86ED-27CD-4F22-B4C9-3C62987B45B3}"/>
              </a:ext>
            </a:extLst>
          </p:cNvPr>
          <p:cNvSpPr/>
          <p:nvPr/>
        </p:nvSpPr>
        <p:spPr>
          <a:xfrm>
            <a:off x="5768756" y="5263052"/>
            <a:ext cx="424035" cy="3038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739BC243-C39D-66CB-C6FB-7802060D0DBB}"/>
              </a:ext>
            </a:extLst>
          </p:cNvPr>
          <p:cNvGrpSpPr/>
          <p:nvPr/>
        </p:nvGrpSpPr>
        <p:grpSpPr>
          <a:xfrm>
            <a:off x="8931058" y="4076834"/>
            <a:ext cx="3022202" cy="1015663"/>
            <a:chOff x="3332193" y="22283"/>
            <a:chExt cx="3022202" cy="1015663"/>
          </a:xfrm>
        </p:grpSpPr>
        <p:sp>
          <p:nvSpPr>
            <p:cNvPr id="16" name="TextBox 15">
              <a:extLst>
                <a:ext uri="{FF2B5EF4-FFF2-40B4-BE49-F238E27FC236}">
                  <a16:creationId xmlns:a16="http://schemas.microsoft.com/office/drawing/2014/main" id="{94DA1689-BF35-3074-0182-4F7989FC24F0}"/>
                </a:ext>
              </a:extLst>
            </p:cNvPr>
            <p:cNvSpPr txBox="1"/>
            <p:nvPr/>
          </p:nvSpPr>
          <p:spPr>
            <a:xfrm>
              <a:off x="3883824" y="22283"/>
              <a:ext cx="2470571" cy="1015663"/>
            </a:xfrm>
            <a:prstGeom prst="rect">
              <a:avLst/>
            </a:prstGeom>
            <a:solidFill>
              <a:schemeClr val="bg1"/>
            </a:solidFill>
            <a:ln>
              <a:solidFill>
                <a:schemeClr val="accent5"/>
              </a:solidFill>
            </a:ln>
          </p:spPr>
          <p:txBody>
            <a:bodyPr wrap="square" rtlCol="0">
              <a:spAutoFit/>
            </a:bodyPr>
            <a:lstStyle/>
            <a:p>
              <a:r>
                <a:rPr lang="en-US" sz="2000" dirty="0">
                  <a:solidFill>
                    <a:srgbClr val="C00000"/>
                  </a:solidFill>
                </a:rPr>
                <a:t>If r0 == 5 false</a:t>
              </a:r>
            </a:p>
            <a:p>
              <a:r>
                <a:rPr lang="en-US" sz="2000" dirty="0">
                  <a:solidFill>
                    <a:srgbClr val="F37440"/>
                  </a:solidFill>
                </a:rPr>
                <a:t>then</a:t>
              </a:r>
              <a:r>
                <a:rPr lang="en-US" sz="2000" dirty="0">
                  <a:solidFill>
                    <a:schemeClr val="accent5"/>
                  </a:solidFill>
                </a:rPr>
                <a:t> branch </a:t>
              </a:r>
              <a:r>
                <a:rPr lang="en-US" sz="2000" b="1" i="1" dirty="0">
                  <a:solidFill>
                    <a:schemeClr val="accent5"/>
                  </a:solidFill>
                </a:rPr>
                <a:t>around</a:t>
              </a:r>
              <a:r>
                <a:rPr lang="en-US" sz="2000" dirty="0">
                  <a:solidFill>
                    <a:schemeClr val="accent5"/>
                  </a:solidFill>
                </a:rPr>
                <a:t> the </a:t>
              </a:r>
              <a:r>
                <a:rPr lang="en-US" sz="2000" dirty="0">
                  <a:solidFill>
                    <a:srgbClr val="2C895B"/>
                  </a:solidFill>
                </a:rPr>
                <a:t>true block</a:t>
              </a:r>
            </a:p>
          </p:txBody>
        </p:sp>
        <p:sp>
          <p:nvSpPr>
            <p:cNvPr id="17" name="Right Brace 16">
              <a:extLst>
                <a:ext uri="{FF2B5EF4-FFF2-40B4-BE49-F238E27FC236}">
                  <a16:creationId xmlns:a16="http://schemas.microsoft.com/office/drawing/2014/main" id="{A9E842B6-3D22-491B-933D-12337E9414E1}"/>
                </a:ext>
              </a:extLst>
            </p:cNvPr>
            <p:cNvSpPr/>
            <p:nvPr/>
          </p:nvSpPr>
          <p:spPr>
            <a:xfrm>
              <a:off x="3332193" y="399731"/>
              <a:ext cx="498089" cy="626327"/>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AC46FB0A-207A-C908-7E5D-F36B4E590E45}"/>
              </a:ext>
            </a:extLst>
          </p:cNvPr>
          <p:cNvGrpSpPr/>
          <p:nvPr/>
        </p:nvGrpSpPr>
        <p:grpSpPr>
          <a:xfrm>
            <a:off x="483397" y="4064946"/>
            <a:ext cx="5193027" cy="2497219"/>
            <a:chOff x="483397" y="4064946"/>
            <a:chExt cx="5193027" cy="2497219"/>
          </a:xfrm>
        </p:grpSpPr>
        <p:sp>
          <p:nvSpPr>
            <p:cNvPr id="12" name="Rounded Rectangle 11">
              <a:extLst>
                <a:ext uri="{FF2B5EF4-FFF2-40B4-BE49-F238E27FC236}">
                  <a16:creationId xmlns:a16="http://schemas.microsoft.com/office/drawing/2014/main" id="{03DB1570-EB33-B498-BD4C-37886733E9F6}"/>
                </a:ext>
              </a:extLst>
            </p:cNvPr>
            <p:cNvSpPr/>
            <p:nvPr/>
          </p:nvSpPr>
          <p:spPr bwMode="auto">
            <a:xfrm>
              <a:off x="483397" y="4376892"/>
              <a:ext cx="5193027" cy="2185273"/>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200" dirty="0">
                  <a:latin typeface="Consolas" panose="020B0609020204030204" pitchFamily="49" charset="0"/>
                  <a:cs typeface="Consolas" panose="020B0609020204030204" pitchFamily="49" charset="0"/>
                </a:rPr>
                <a:t>int r0;</a:t>
              </a:r>
            </a:p>
            <a:p>
              <a:r>
                <a:rPr lang="en-US" sz="2200" dirty="0">
                  <a:latin typeface="Consolas" panose="020B0609020204030204" pitchFamily="49" charset="0"/>
                  <a:cs typeface="Consolas" panose="020B0609020204030204" pitchFamily="49" charset="0"/>
                </a:rPr>
                <a:t>if (</a:t>
              </a:r>
              <a:r>
                <a:rPr lang="en-US" sz="2200" dirty="0">
                  <a:solidFill>
                    <a:srgbClr val="7030A0"/>
                  </a:solidFill>
                  <a:latin typeface="Consolas" panose="020B0609020204030204" pitchFamily="49" charset="0"/>
                  <a:cs typeface="Consolas" panose="020B0609020204030204" pitchFamily="49" charset="0"/>
                </a:rPr>
                <a:t>r0</a:t>
              </a:r>
              <a:r>
                <a:rPr lang="en-US" sz="2200" dirty="0">
                  <a:latin typeface="Consolas" panose="020B0609020204030204" pitchFamily="49" charset="0"/>
                  <a:cs typeface="Consolas" panose="020B0609020204030204" pitchFamily="49" charset="0"/>
                </a:rPr>
                <a:t> </a:t>
              </a:r>
              <a:r>
                <a:rPr lang="en-US" sz="2200" dirty="0">
                  <a:solidFill>
                    <a:srgbClr val="F3753F"/>
                  </a:solidFill>
                  <a:latin typeface="Consolas" panose="020B0609020204030204" pitchFamily="49" charset="0"/>
                  <a:cs typeface="Consolas" panose="020B0609020204030204" pitchFamily="49" charset="0"/>
                </a:rPr>
                <a:t>==</a:t>
              </a:r>
              <a:r>
                <a:rPr lang="en-US" sz="2200" dirty="0">
                  <a:latin typeface="Consolas" panose="020B0609020204030204" pitchFamily="49" charset="0"/>
                  <a:cs typeface="Consolas" panose="020B0609020204030204" pitchFamily="49" charset="0"/>
                </a:rPr>
                <a:t> </a:t>
              </a:r>
              <a:r>
                <a:rPr lang="en-US" sz="2200" dirty="0">
                  <a:solidFill>
                    <a:srgbClr val="0070C0"/>
                  </a:solidFill>
                  <a:latin typeface="Consolas" panose="020B0609020204030204" pitchFamily="49" charset="0"/>
                  <a:cs typeface="Consolas" panose="020B0609020204030204" pitchFamily="49" charset="0"/>
                </a:rPr>
                <a:t>5</a:t>
              </a:r>
              <a:r>
                <a:rPr lang="en-US" sz="2200" dirty="0">
                  <a:latin typeface="Consolas" panose="020B0609020204030204" pitchFamily="49" charset="0"/>
                  <a:cs typeface="Consolas" panose="020B0609020204030204" pitchFamily="49" charset="0"/>
                </a:rPr>
                <a:t>) {</a:t>
              </a:r>
            </a:p>
            <a:p>
              <a:r>
                <a:rPr lang="en-US" sz="2200" dirty="0">
                  <a:solidFill>
                    <a:srgbClr val="00B050"/>
                  </a:solidFill>
                  <a:latin typeface="Consolas" panose="020B0609020204030204" pitchFamily="49" charset="0"/>
                  <a:cs typeface="Consolas" panose="020B0609020204030204" pitchFamily="49" charset="0"/>
                </a:rPr>
                <a:t>    /* condition true block */</a:t>
              </a:r>
            </a:p>
            <a:p>
              <a:r>
                <a:rPr lang="en-US" sz="2200" dirty="0">
                  <a:solidFill>
                    <a:srgbClr val="00B050"/>
                  </a:solidFill>
                  <a:latin typeface="Consolas" panose="020B0609020204030204" pitchFamily="49" charset="0"/>
                  <a:cs typeface="Consolas" panose="020B0609020204030204" pitchFamily="49" charset="0"/>
                </a:rPr>
                <a:t>    /* then fall through */</a:t>
              </a:r>
            </a:p>
            <a:p>
              <a:r>
                <a:rPr lang="en-US" sz="2200" dirty="0">
                  <a:latin typeface="Consolas" panose="020B0609020204030204" pitchFamily="49" charset="0"/>
                  <a:cs typeface="Consolas" panose="020B0609020204030204" pitchFamily="49" charset="0"/>
                </a:rPr>
                <a:t>}</a:t>
              </a:r>
            </a:p>
            <a:p>
              <a:r>
                <a:rPr lang="en-US" sz="2200" dirty="0">
                  <a:solidFill>
                    <a:srgbClr val="FF0000"/>
                  </a:solidFill>
                  <a:latin typeface="Consolas" panose="020B0609020204030204" pitchFamily="49" charset="0"/>
                  <a:cs typeface="Consolas" panose="020B0609020204030204" pitchFamily="49" charset="0"/>
                </a:rPr>
                <a:t>/* branch around to this code */</a:t>
              </a:r>
            </a:p>
          </p:txBody>
        </p:sp>
        <p:sp>
          <p:nvSpPr>
            <p:cNvPr id="20" name="TextBox 19">
              <a:extLst>
                <a:ext uri="{FF2B5EF4-FFF2-40B4-BE49-F238E27FC236}">
                  <a16:creationId xmlns:a16="http://schemas.microsoft.com/office/drawing/2014/main" id="{1596CD14-6A4E-5A05-134C-E220F00F5391}"/>
                </a:ext>
              </a:extLst>
            </p:cNvPr>
            <p:cNvSpPr txBox="1"/>
            <p:nvPr/>
          </p:nvSpPr>
          <p:spPr>
            <a:xfrm>
              <a:off x="3037300" y="4064946"/>
              <a:ext cx="2470571" cy="1015663"/>
            </a:xfrm>
            <a:prstGeom prst="rect">
              <a:avLst/>
            </a:prstGeom>
            <a:solidFill>
              <a:schemeClr val="bg1"/>
            </a:solidFill>
            <a:ln>
              <a:solidFill>
                <a:schemeClr val="accent5"/>
              </a:solidFill>
            </a:ln>
          </p:spPr>
          <p:txBody>
            <a:bodyPr wrap="square" rtlCol="0">
              <a:spAutoFit/>
            </a:bodyPr>
            <a:lstStyle/>
            <a:p>
              <a:r>
                <a:rPr lang="en-US" sz="2000" dirty="0">
                  <a:solidFill>
                    <a:srgbClr val="C00000"/>
                  </a:solidFill>
                </a:rPr>
                <a:t>If r0 == 5 true</a:t>
              </a:r>
            </a:p>
            <a:p>
              <a:r>
                <a:rPr lang="en-US" sz="2000" dirty="0">
                  <a:solidFill>
                    <a:srgbClr val="F37440"/>
                  </a:solidFill>
                </a:rPr>
                <a:t>then</a:t>
              </a:r>
              <a:r>
                <a:rPr lang="en-US" sz="2000" dirty="0">
                  <a:solidFill>
                    <a:schemeClr val="accent5"/>
                  </a:solidFill>
                </a:rPr>
                <a:t> </a:t>
              </a:r>
              <a:r>
                <a:rPr lang="en-US" sz="2000" b="1" i="1" dirty="0">
                  <a:solidFill>
                    <a:srgbClr val="2C895B"/>
                  </a:solidFill>
                </a:rPr>
                <a:t>fall through </a:t>
              </a:r>
              <a:r>
                <a:rPr lang="en-US" sz="2000" dirty="0">
                  <a:solidFill>
                    <a:schemeClr val="tx2"/>
                  </a:solidFill>
                </a:rPr>
                <a:t>to the </a:t>
              </a:r>
              <a:r>
                <a:rPr lang="en-US" sz="2000" dirty="0">
                  <a:solidFill>
                    <a:srgbClr val="2C895B"/>
                  </a:solidFill>
                </a:rPr>
                <a:t>true block</a:t>
              </a:r>
            </a:p>
          </p:txBody>
        </p:sp>
      </p:grpSp>
      <p:sp>
        <p:nvSpPr>
          <p:cNvPr id="5" name="U-Turn Arrow 4">
            <a:extLst>
              <a:ext uri="{FF2B5EF4-FFF2-40B4-BE49-F238E27FC236}">
                <a16:creationId xmlns:a16="http://schemas.microsoft.com/office/drawing/2014/main" id="{BF879F81-D656-324B-E5DF-9CF623BA48E2}"/>
              </a:ext>
            </a:extLst>
          </p:cNvPr>
          <p:cNvSpPr/>
          <p:nvPr/>
        </p:nvSpPr>
        <p:spPr>
          <a:xfrm rot="5400000" flipV="1">
            <a:off x="-295136" y="5471957"/>
            <a:ext cx="1475205" cy="407454"/>
          </a:xfrm>
          <a:prstGeom prst="uturnArrow">
            <a:avLst>
              <a:gd name="adj1" fmla="val 11564"/>
              <a:gd name="adj2" fmla="val 18262"/>
              <a:gd name="adj3" fmla="val 20789"/>
              <a:gd name="adj4" fmla="val 42454"/>
              <a:gd name="adj5" fmla="val 970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U-Turn Arrow 13">
            <a:extLst>
              <a:ext uri="{FF2B5EF4-FFF2-40B4-BE49-F238E27FC236}">
                <a16:creationId xmlns:a16="http://schemas.microsoft.com/office/drawing/2014/main" id="{87E12D2F-9D85-CC45-107C-662DBC30B04E}"/>
              </a:ext>
            </a:extLst>
          </p:cNvPr>
          <p:cNvSpPr/>
          <p:nvPr/>
        </p:nvSpPr>
        <p:spPr>
          <a:xfrm rot="5400000" flipV="1">
            <a:off x="6119903" y="5016609"/>
            <a:ext cx="1175060" cy="804461"/>
          </a:xfrm>
          <a:prstGeom prst="uturnArrow">
            <a:avLst>
              <a:gd name="adj1" fmla="val 7322"/>
              <a:gd name="adj2" fmla="val 18262"/>
              <a:gd name="adj3" fmla="val 20789"/>
              <a:gd name="adj4" fmla="val 42454"/>
              <a:gd name="adj5" fmla="val 465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82121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6" grpId="0" animBg="1"/>
      <p:bldP spid="5" grpId="0" animBg="1"/>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F155D-22B5-684C-949C-E4BEB9652BD1}"/>
              </a:ext>
            </a:extLst>
          </p:cNvPr>
          <p:cNvSpPr>
            <a:spLocks noGrp="1"/>
          </p:cNvSpPr>
          <p:nvPr>
            <p:ph type="title"/>
          </p:nvPr>
        </p:nvSpPr>
        <p:spPr>
          <a:xfrm>
            <a:off x="246137" y="325645"/>
            <a:ext cx="10515600" cy="435088"/>
          </a:xfrm>
        </p:spPr>
        <p:txBody>
          <a:bodyPr/>
          <a:lstStyle/>
          <a:p>
            <a:r>
              <a:rPr lang="en-US" dirty="0"/>
              <a:t>If with an Else Examples</a:t>
            </a:r>
          </a:p>
        </p:txBody>
      </p:sp>
      <p:sp>
        <p:nvSpPr>
          <p:cNvPr id="9" name="Rounded Rectangle 8">
            <a:extLst>
              <a:ext uri="{FF2B5EF4-FFF2-40B4-BE49-F238E27FC236}">
                <a16:creationId xmlns:a16="http://schemas.microsoft.com/office/drawing/2014/main" id="{077A718D-0869-1944-8B61-C40EA778FF70}"/>
              </a:ext>
            </a:extLst>
          </p:cNvPr>
          <p:cNvSpPr/>
          <p:nvPr/>
        </p:nvSpPr>
        <p:spPr bwMode="auto">
          <a:xfrm>
            <a:off x="723245" y="2061703"/>
            <a:ext cx="4398476" cy="3515439"/>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if (</a:t>
            </a:r>
            <a:r>
              <a:rPr lang="en-US" sz="2400" dirty="0">
                <a:solidFill>
                  <a:srgbClr val="7030A0"/>
                </a:solidFill>
                <a:latin typeface="Consolas" panose="020B0609020204030204" pitchFamily="49" charset="0"/>
                <a:cs typeface="Consolas" panose="020B0609020204030204" pitchFamily="49" charset="0"/>
              </a:rPr>
              <a:t>r0 &lt; r1</a:t>
            </a:r>
            <a:r>
              <a:rPr lang="en-US" sz="2400" dirty="0">
                <a:latin typeface="Consolas" panose="020B0609020204030204" pitchFamily="49" charset="0"/>
                <a:cs typeface="Consolas" panose="020B0609020204030204" pitchFamily="49" charset="0"/>
              </a:rPr>
              <a:t>) {</a:t>
            </a:r>
          </a:p>
          <a:p>
            <a:r>
              <a:rPr lang="en-US" sz="2400" dirty="0">
                <a:solidFill>
                  <a:srgbClr val="F3753F"/>
                </a:solidFill>
                <a:latin typeface="Consolas" panose="020B0609020204030204" pitchFamily="49" charset="0"/>
                <a:cs typeface="Consolas" panose="020B0609020204030204" pitchFamily="49" charset="0"/>
              </a:rPr>
              <a:t>    r2 = 1;</a:t>
            </a:r>
          </a:p>
          <a:p>
            <a:r>
              <a:rPr lang="en-US" sz="2400" dirty="0">
                <a:solidFill>
                  <a:srgbClr val="F3753F"/>
                </a:solidFill>
                <a:latin typeface="Consolas" panose="020B0609020204030204" pitchFamily="49" charset="0"/>
                <a:cs typeface="Consolas" panose="020B0609020204030204" pitchFamily="49" charset="0"/>
              </a:rPr>
              <a:t>   // branch around else</a:t>
            </a:r>
          </a:p>
          <a:p>
            <a:r>
              <a:rPr lang="en-US" sz="2400" dirty="0">
                <a:latin typeface="Consolas" panose="020B0609020204030204" pitchFamily="49" charset="0"/>
                <a:cs typeface="Consolas" panose="020B0609020204030204" pitchFamily="49" charset="0"/>
              </a:rPr>
              <a:t>} else {</a:t>
            </a:r>
          </a:p>
          <a:p>
            <a:r>
              <a:rPr lang="en-US" sz="2400" dirty="0">
                <a:solidFill>
                  <a:schemeClr val="accent5"/>
                </a:solidFill>
                <a:latin typeface="Consolas" panose="020B0609020204030204" pitchFamily="49" charset="0"/>
                <a:cs typeface="Consolas" panose="020B0609020204030204" pitchFamily="49" charset="0"/>
              </a:rPr>
              <a:t>   r2 = 0;</a:t>
            </a:r>
          </a:p>
          <a:p>
            <a:r>
              <a:rPr lang="en-US" sz="2400" dirty="0">
                <a:solidFill>
                  <a:schemeClr val="accent5"/>
                </a:solidFill>
                <a:latin typeface="Consolas" panose="020B0609020204030204" pitchFamily="49" charset="0"/>
                <a:cs typeface="Consolas" panose="020B0609020204030204" pitchFamily="49" charset="0"/>
              </a:rPr>
              <a:t>   </a:t>
            </a:r>
            <a:r>
              <a:rPr lang="en-US" sz="2400" dirty="0">
                <a:solidFill>
                  <a:srgbClr val="2C895B"/>
                </a:solidFill>
                <a:latin typeface="Consolas" panose="020B0609020204030204" pitchFamily="49" charset="0"/>
                <a:cs typeface="Consolas" panose="020B0609020204030204" pitchFamily="49" charset="0"/>
              </a:rPr>
              <a:t>/* fall through */</a:t>
            </a:r>
          </a:p>
          <a:p>
            <a:r>
              <a:rPr lang="en-US" sz="2400" dirty="0">
                <a:solidFill>
                  <a:schemeClr val="accent5"/>
                </a:solidFill>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a:p>
            <a:r>
              <a:rPr lang="en-US" sz="2400" dirty="0">
                <a:solidFill>
                  <a:srgbClr val="0070C0"/>
                </a:solidFill>
                <a:latin typeface="Consolas" panose="020B0609020204030204" pitchFamily="49" charset="0"/>
                <a:cs typeface="Consolas" panose="020B0609020204030204" pitchFamily="49" charset="0"/>
              </a:rPr>
              <a:t>r4 = r2 + r4;</a:t>
            </a:r>
          </a:p>
        </p:txBody>
      </p:sp>
      <p:grpSp>
        <p:nvGrpSpPr>
          <p:cNvPr id="6" name="Group 5">
            <a:extLst>
              <a:ext uri="{FF2B5EF4-FFF2-40B4-BE49-F238E27FC236}">
                <a16:creationId xmlns:a16="http://schemas.microsoft.com/office/drawing/2014/main" id="{8D3DFE33-17F7-184E-960E-4FCDF4683ACA}"/>
              </a:ext>
            </a:extLst>
          </p:cNvPr>
          <p:cNvGrpSpPr/>
          <p:nvPr/>
        </p:nvGrpSpPr>
        <p:grpSpPr>
          <a:xfrm>
            <a:off x="5666082" y="1558374"/>
            <a:ext cx="5302203" cy="4275534"/>
            <a:chOff x="3553852" y="3701040"/>
            <a:chExt cx="5302203" cy="4275534"/>
          </a:xfrm>
        </p:grpSpPr>
        <p:sp>
          <p:nvSpPr>
            <p:cNvPr id="10" name="Rounded Rectangle 9">
              <a:extLst>
                <a:ext uri="{FF2B5EF4-FFF2-40B4-BE49-F238E27FC236}">
                  <a16:creationId xmlns:a16="http://schemas.microsoft.com/office/drawing/2014/main" id="{AA127945-83BD-FE40-B013-ACB3254F8897}"/>
                </a:ext>
              </a:extLst>
            </p:cNvPr>
            <p:cNvSpPr/>
            <p:nvPr/>
          </p:nvSpPr>
          <p:spPr bwMode="auto">
            <a:xfrm>
              <a:off x="4404265" y="3701040"/>
              <a:ext cx="4451790" cy="4275534"/>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lvl="1"/>
              <a:r>
                <a:rPr lang="en-US" sz="2400" dirty="0">
                  <a:solidFill>
                    <a:srgbClr val="00B050"/>
                  </a:solidFill>
                  <a:latin typeface="Consolas" panose="020B0609020204030204" pitchFamily="49" charset="0"/>
                  <a:cs typeface="Consolas" panose="020B0609020204030204" pitchFamily="49" charset="0"/>
                </a:rPr>
                <a:t>   </a:t>
              </a:r>
              <a:r>
                <a:rPr lang="en-US" sz="2400" dirty="0" err="1">
                  <a:solidFill>
                    <a:srgbClr val="7030A0"/>
                  </a:solidFill>
                  <a:latin typeface="Consolas" panose="020B0609020204030204" pitchFamily="49" charset="0"/>
                  <a:cs typeface="Consolas" panose="020B0609020204030204" pitchFamily="49" charset="0"/>
                </a:rPr>
                <a:t>cmp</a:t>
              </a:r>
              <a:r>
                <a:rPr lang="en-US" sz="2400" dirty="0">
                  <a:solidFill>
                    <a:srgbClr val="7030A0"/>
                  </a:solidFill>
                  <a:latin typeface="Consolas" panose="020B0609020204030204" pitchFamily="49" charset="0"/>
                  <a:cs typeface="Consolas" panose="020B0609020204030204" pitchFamily="49" charset="0"/>
                </a:rPr>
                <a:t> r0, r1</a:t>
              </a:r>
            </a:p>
            <a:p>
              <a:pPr lvl="1"/>
              <a:r>
                <a:rPr lang="en-US" sz="2400" dirty="0">
                  <a:solidFill>
                    <a:schemeClr val="accent5"/>
                  </a:solidFill>
                  <a:latin typeface="Consolas" panose="020B0609020204030204" pitchFamily="49" charset="0"/>
                  <a:cs typeface="Consolas" panose="020B0609020204030204" pitchFamily="49" charset="0"/>
                </a:rPr>
                <a:t>   </a:t>
              </a:r>
              <a:r>
                <a:rPr lang="en-US" sz="2400" dirty="0" err="1">
                  <a:solidFill>
                    <a:schemeClr val="accent5"/>
                  </a:solidFill>
                  <a:latin typeface="Consolas" panose="020B0609020204030204" pitchFamily="49" charset="0"/>
                  <a:cs typeface="Consolas" panose="020B0609020204030204" pitchFamily="49" charset="0"/>
                </a:rPr>
                <a:t>bge</a:t>
              </a:r>
              <a:r>
                <a:rPr lang="en-US" sz="2400" dirty="0">
                  <a:solidFill>
                    <a:schemeClr val="accent5"/>
                  </a:solidFill>
                  <a:latin typeface="Consolas" panose="020B0609020204030204" pitchFamily="49" charset="0"/>
                  <a:cs typeface="Consolas" panose="020B0609020204030204" pitchFamily="49" charset="0"/>
                </a:rPr>
                <a:t> .</a:t>
              </a:r>
              <a:r>
                <a:rPr lang="en-US" sz="2400" dirty="0" err="1">
                  <a:solidFill>
                    <a:schemeClr val="accent5"/>
                  </a:solidFill>
                  <a:latin typeface="Consolas" panose="020B0609020204030204" pitchFamily="49" charset="0"/>
                  <a:cs typeface="Consolas" panose="020B0609020204030204" pitchFamily="49" charset="0"/>
                </a:rPr>
                <a:t>Lelse</a:t>
              </a:r>
              <a:endParaRPr lang="en-US" sz="2400" dirty="0">
                <a:solidFill>
                  <a:schemeClr val="accent5"/>
                </a:solidFill>
                <a:latin typeface="Consolas" panose="020B0609020204030204" pitchFamily="49" charset="0"/>
                <a:cs typeface="Consolas" panose="020B0609020204030204" pitchFamily="49" charset="0"/>
              </a:endParaRPr>
            </a:p>
            <a:p>
              <a:pPr lvl="1"/>
              <a:endParaRPr lang="en-US" sz="2400" dirty="0">
                <a:solidFill>
                  <a:srgbClr val="7030A0"/>
                </a:solidFill>
                <a:latin typeface="Consolas" panose="020B0609020204030204" pitchFamily="49" charset="0"/>
                <a:cs typeface="Consolas" panose="020B0609020204030204" pitchFamily="49" charset="0"/>
              </a:endParaRPr>
            </a:p>
            <a:p>
              <a:pPr lvl="1"/>
              <a:r>
                <a:rPr lang="en-US" sz="2400" dirty="0">
                  <a:latin typeface="Consolas" panose="020B0609020204030204" pitchFamily="49" charset="0"/>
                  <a:cs typeface="Consolas" panose="020B0609020204030204" pitchFamily="49" charset="0"/>
                </a:rPr>
                <a:t>   </a:t>
              </a:r>
              <a:r>
                <a:rPr lang="en-US" sz="2400" dirty="0">
                  <a:solidFill>
                    <a:srgbClr val="F3753F"/>
                  </a:solidFill>
                  <a:latin typeface="Consolas" panose="020B0609020204030204" pitchFamily="49" charset="0"/>
                  <a:cs typeface="Consolas" panose="020B0609020204030204" pitchFamily="49" charset="0"/>
                </a:rPr>
                <a:t>mov r2, 1</a:t>
              </a:r>
            </a:p>
            <a:p>
              <a:pPr lvl="1"/>
              <a:r>
                <a:rPr lang="en-US" sz="2400" dirty="0">
                  <a:latin typeface="Consolas" panose="020B0609020204030204" pitchFamily="49" charset="0"/>
                  <a:cs typeface="Consolas" panose="020B0609020204030204" pitchFamily="49" charset="0"/>
                </a:rPr>
                <a:t>   b </a:t>
              </a:r>
              <a:r>
                <a:rPr lang="en-US" sz="2400" dirty="0">
                  <a:solidFill>
                    <a:srgbClr val="0070C0"/>
                  </a:solidFill>
                  <a:latin typeface="Consolas" panose="020B0609020204030204" pitchFamily="49" charset="0"/>
                  <a:cs typeface="Consolas" panose="020B0609020204030204" pitchFamily="49" charset="0"/>
                </a:rPr>
                <a:t>.</a:t>
              </a:r>
              <a:r>
                <a:rPr lang="en-US" sz="2400" dirty="0" err="1">
                  <a:solidFill>
                    <a:srgbClr val="0070C0"/>
                  </a:solidFill>
                  <a:latin typeface="Consolas" panose="020B0609020204030204" pitchFamily="49" charset="0"/>
                  <a:cs typeface="Consolas" panose="020B0609020204030204" pitchFamily="49" charset="0"/>
                </a:rPr>
                <a:t>Lendif</a:t>
              </a:r>
              <a:endParaRPr lang="en-US" sz="2400" dirty="0">
                <a:latin typeface="Consolas" panose="020B0609020204030204" pitchFamily="49" charset="0"/>
                <a:cs typeface="Consolas" panose="020B0609020204030204" pitchFamily="49" charset="0"/>
              </a:endParaRPr>
            </a:p>
            <a:p>
              <a:r>
                <a:rPr lang="en-US" sz="2400" dirty="0">
                  <a:solidFill>
                    <a:srgbClr val="7030A0"/>
                  </a:solidFill>
                  <a:latin typeface="Consolas" panose="020B0609020204030204" pitchFamily="49" charset="0"/>
                  <a:cs typeface="Consolas" panose="020B0609020204030204" pitchFamily="49" charset="0"/>
                </a:rPr>
                <a:t>.</a:t>
              </a:r>
              <a:r>
                <a:rPr lang="en-US" sz="2400" dirty="0" err="1">
                  <a:solidFill>
                    <a:schemeClr val="accent5"/>
                  </a:solidFill>
                  <a:latin typeface="Consolas" panose="020B0609020204030204" pitchFamily="49" charset="0"/>
                  <a:cs typeface="Consolas" panose="020B0609020204030204" pitchFamily="49" charset="0"/>
                </a:rPr>
                <a:t>Lelse</a:t>
              </a:r>
              <a:r>
                <a:rPr lang="en-US" sz="2400" dirty="0">
                  <a:solidFill>
                    <a:schemeClr val="accent5"/>
                  </a:solidFill>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	</a:t>
              </a:r>
              <a:r>
                <a:rPr lang="en-US" sz="2400" dirty="0">
                  <a:solidFill>
                    <a:schemeClr val="accent5"/>
                  </a:solidFill>
                  <a:latin typeface="Consolas" panose="020B0609020204030204" pitchFamily="49" charset="0"/>
                  <a:cs typeface="Consolas" panose="020B0609020204030204" pitchFamily="49" charset="0"/>
                </a:rPr>
                <a:t>mov   r2, 0</a:t>
              </a:r>
            </a:p>
            <a:p>
              <a:r>
                <a:rPr lang="en-US" sz="2400" dirty="0">
                  <a:solidFill>
                    <a:srgbClr val="2C895B"/>
                  </a:solidFill>
                  <a:latin typeface="Consolas" panose="020B0609020204030204" pitchFamily="49" charset="0"/>
                  <a:cs typeface="Consolas" panose="020B0609020204030204" pitchFamily="49" charset="0"/>
                </a:rPr>
                <a:t>     /* fall through */</a:t>
              </a:r>
            </a:p>
            <a:p>
              <a:endParaRPr lang="en-US" sz="2400" dirty="0">
                <a:solidFill>
                  <a:schemeClr val="accent5"/>
                </a:solidFill>
                <a:latin typeface="Consolas" panose="020B0609020204030204" pitchFamily="49" charset="0"/>
                <a:cs typeface="Consolas" panose="020B0609020204030204" pitchFamily="49" charset="0"/>
              </a:endParaRPr>
            </a:p>
            <a:p>
              <a:r>
                <a:rPr lang="en-US" sz="2400" dirty="0">
                  <a:solidFill>
                    <a:srgbClr val="0070C0"/>
                  </a:solidFill>
                  <a:latin typeface="Consolas" panose="020B0609020204030204" pitchFamily="49" charset="0"/>
                  <a:cs typeface="Consolas" panose="020B0609020204030204" pitchFamily="49" charset="0"/>
                </a:rPr>
                <a:t>.</a:t>
              </a:r>
              <a:r>
                <a:rPr lang="en-US" sz="2400" dirty="0" err="1">
                  <a:solidFill>
                    <a:srgbClr val="0070C0"/>
                  </a:solidFill>
                  <a:latin typeface="Consolas" panose="020B0609020204030204" pitchFamily="49" charset="0"/>
                  <a:cs typeface="Consolas" panose="020B0609020204030204" pitchFamily="49" charset="0"/>
                </a:rPr>
                <a:t>Lendif</a:t>
              </a:r>
              <a:r>
                <a:rPr lang="en-US" sz="2400" dirty="0">
                  <a:solidFill>
                    <a:srgbClr val="0070C0"/>
                  </a:solidFill>
                  <a:latin typeface="Consolas" panose="020B0609020204030204" pitchFamily="49" charset="0"/>
                  <a:cs typeface="Consolas" panose="020B0609020204030204" pitchFamily="49" charset="0"/>
                </a:rPr>
                <a:t>:</a:t>
              </a:r>
            </a:p>
            <a:p>
              <a:r>
                <a:rPr lang="en-US" sz="2400" dirty="0">
                  <a:solidFill>
                    <a:srgbClr val="0070C0"/>
                  </a:solidFill>
                  <a:latin typeface="Consolas" panose="020B0609020204030204" pitchFamily="49" charset="0"/>
                  <a:cs typeface="Consolas" panose="020B0609020204030204" pitchFamily="49" charset="0"/>
                </a:rPr>
                <a:t>	add   r4, r2, r4</a:t>
              </a:r>
            </a:p>
          </p:txBody>
        </p:sp>
        <p:sp>
          <p:nvSpPr>
            <p:cNvPr id="11" name="Right Arrow 10">
              <a:extLst>
                <a:ext uri="{FF2B5EF4-FFF2-40B4-BE49-F238E27FC236}">
                  <a16:creationId xmlns:a16="http://schemas.microsoft.com/office/drawing/2014/main" id="{A22DA284-AC15-D44E-80CF-F24B40A9E505}"/>
                </a:ext>
              </a:extLst>
            </p:cNvPr>
            <p:cNvSpPr/>
            <p:nvPr/>
          </p:nvSpPr>
          <p:spPr>
            <a:xfrm>
              <a:off x="3553852" y="5153070"/>
              <a:ext cx="543492" cy="647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2" name="TextBox 11">
            <a:extLst>
              <a:ext uri="{FF2B5EF4-FFF2-40B4-BE49-F238E27FC236}">
                <a16:creationId xmlns:a16="http://schemas.microsoft.com/office/drawing/2014/main" id="{2B6E769A-DCFC-0C4F-983F-375DFEA06840}"/>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4" name="Right Arrow 13">
            <a:extLst>
              <a:ext uri="{FF2B5EF4-FFF2-40B4-BE49-F238E27FC236}">
                <a16:creationId xmlns:a16="http://schemas.microsoft.com/office/drawing/2014/main" id="{0EA1C462-E076-D8F8-E975-7270C69D7CFC}"/>
              </a:ext>
            </a:extLst>
          </p:cNvPr>
          <p:cNvSpPr/>
          <p:nvPr/>
        </p:nvSpPr>
        <p:spPr>
          <a:xfrm rot="5400000">
            <a:off x="8602341" y="4604168"/>
            <a:ext cx="420412" cy="4608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5" name="Group 14">
            <a:extLst>
              <a:ext uri="{FF2B5EF4-FFF2-40B4-BE49-F238E27FC236}">
                <a16:creationId xmlns:a16="http://schemas.microsoft.com/office/drawing/2014/main" id="{13685796-13D8-3FAB-6C85-F3CD9DE831E6}"/>
              </a:ext>
            </a:extLst>
          </p:cNvPr>
          <p:cNvGrpSpPr/>
          <p:nvPr/>
        </p:nvGrpSpPr>
        <p:grpSpPr>
          <a:xfrm>
            <a:off x="9431073" y="1221058"/>
            <a:ext cx="2269089" cy="1214106"/>
            <a:chOff x="3332193" y="-188048"/>
            <a:chExt cx="2269089" cy="1214106"/>
          </a:xfrm>
        </p:grpSpPr>
        <p:sp>
          <p:nvSpPr>
            <p:cNvPr id="16" name="TextBox 15">
              <a:extLst>
                <a:ext uri="{FF2B5EF4-FFF2-40B4-BE49-F238E27FC236}">
                  <a16:creationId xmlns:a16="http://schemas.microsoft.com/office/drawing/2014/main" id="{E39DFA96-7698-1283-516E-1A565EB3922B}"/>
                </a:ext>
              </a:extLst>
            </p:cNvPr>
            <p:cNvSpPr txBox="1"/>
            <p:nvPr/>
          </p:nvSpPr>
          <p:spPr>
            <a:xfrm>
              <a:off x="3798798" y="-188048"/>
              <a:ext cx="1802484" cy="1015663"/>
            </a:xfrm>
            <a:prstGeom prst="rect">
              <a:avLst/>
            </a:prstGeom>
            <a:solidFill>
              <a:schemeClr val="bg1"/>
            </a:solidFill>
            <a:ln>
              <a:solidFill>
                <a:schemeClr val="accent5"/>
              </a:solidFill>
            </a:ln>
          </p:spPr>
          <p:txBody>
            <a:bodyPr wrap="square" rtlCol="0">
              <a:spAutoFit/>
            </a:bodyPr>
            <a:lstStyle/>
            <a:p>
              <a:r>
                <a:rPr lang="en-US" sz="2000" dirty="0">
                  <a:solidFill>
                    <a:srgbClr val="C00000"/>
                  </a:solidFill>
                </a:rPr>
                <a:t>If r0 &lt; r1 false</a:t>
              </a:r>
            </a:p>
            <a:p>
              <a:r>
                <a:rPr lang="en-US" sz="2000" dirty="0">
                  <a:solidFill>
                    <a:srgbClr val="F37440"/>
                  </a:solidFill>
                </a:rPr>
                <a:t>then</a:t>
              </a:r>
              <a:r>
                <a:rPr lang="en-US" sz="2000" dirty="0">
                  <a:solidFill>
                    <a:schemeClr val="accent5"/>
                  </a:solidFill>
                </a:rPr>
                <a:t> branch </a:t>
              </a:r>
              <a:r>
                <a:rPr lang="en-US" sz="2000" b="1" i="1" dirty="0">
                  <a:solidFill>
                    <a:schemeClr val="accent5"/>
                  </a:solidFill>
                </a:rPr>
                <a:t>to</a:t>
              </a:r>
              <a:r>
                <a:rPr lang="en-US" sz="2000" dirty="0">
                  <a:solidFill>
                    <a:schemeClr val="accent5"/>
                  </a:solidFill>
                </a:rPr>
                <a:t> </a:t>
              </a:r>
              <a:r>
                <a:rPr lang="en-US" sz="2000" dirty="0">
                  <a:solidFill>
                    <a:srgbClr val="2C895B"/>
                  </a:solidFill>
                </a:rPr>
                <a:t>false block</a:t>
              </a:r>
            </a:p>
          </p:txBody>
        </p:sp>
        <p:sp>
          <p:nvSpPr>
            <p:cNvPr id="17" name="Right Brace 16">
              <a:extLst>
                <a:ext uri="{FF2B5EF4-FFF2-40B4-BE49-F238E27FC236}">
                  <a16:creationId xmlns:a16="http://schemas.microsoft.com/office/drawing/2014/main" id="{AB909E52-10BD-5DAF-093C-4ABF370719DB}"/>
                </a:ext>
              </a:extLst>
            </p:cNvPr>
            <p:cNvSpPr/>
            <p:nvPr/>
          </p:nvSpPr>
          <p:spPr>
            <a:xfrm>
              <a:off x="3332193" y="399731"/>
              <a:ext cx="498089" cy="626327"/>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EDFC8E3D-760D-A22A-D37D-E9E1C9085B04}"/>
              </a:ext>
            </a:extLst>
          </p:cNvPr>
          <p:cNvGrpSpPr/>
          <p:nvPr/>
        </p:nvGrpSpPr>
        <p:grpSpPr>
          <a:xfrm>
            <a:off x="1140079" y="1221058"/>
            <a:ext cx="2512014" cy="1287762"/>
            <a:chOff x="466367" y="-718962"/>
            <a:chExt cx="2512014" cy="1287762"/>
          </a:xfrm>
        </p:grpSpPr>
        <p:sp>
          <p:nvSpPr>
            <p:cNvPr id="19" name="TextBox 18">
              <a:extLst>
                <a:ext uri="{FF2B5EF4-FFF2-40B4-BE49-F238E27FC236}">
                  <a16:creationId xmlns:a16="http://schemas.microsoft.com/office/drawing/2014/main" id="{C0DC0117-1B81-6B12-3C2A-64B1629BE079}"/>
                </a:ext>
              </a:extLst>
            </p:cNvPr>
            <p:cNvSpPr txBox="1"/>
            <p:nvPr/>
          </p:nvSpPr>
          <p:spPr>
            <a:xfrm>
              <a:off x="466367" y="-718962"/>
              <a:ext cx="2512014"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Branch condition</a:t>
              </a:r>
            </a:p>
            <a:p>
              <a:r>
                <a:rPr lang="en-US" sz="2000" dirty="0">
                  <a:solidFill>
                    <a:schemeClr val="accent1"/>
                  </a:solidFill>
                </a:rPr>
                <a:t>Test (</a:t>
              </a:r>
              <a:r>
                <a:rPr lang="en-US" sz="2000" dirty="0">
                  <a:solidFill>
                    <a:srgbClr val="FF0000"/>
                  </a:solidFill>
                </a:rPr>
                <a:t>branch guard</a:t>
              </a:r>
              <a:r>
                <a:rPr lang="en-US" sz="2000" dirty="0">
                  <a:solidFill>
                    <a:schemeClr val="accent1"/>
                  </a:solidFill>
                </a:rPr>
                <a:t>)</a:t>
              </a:r>
              <a:endParaRPr lang="en-US" sz="2000" dirty="0">
                <a:solidFill>
                  <a:srgbClr val="FF0000"/>
                </a:solidFill>
              </a:endParaRPr>
            </a:p>
          </p:txBody>
        </p:sp>
        <p:sp>
          <p:nvSpPr>
            <p:cNvPr id="20" name="Up Arrow 19">
              <a:extLst>
                <a:ext uri="{FF2B5EF4-FFF2-40B4-BE49-F238E27FC236}">
                  <a16:creationId xmlns:a16="http://schemas.microsoft.com/office/drawing/2014/main" id="{A1E570A8-A968-D867-7A80-6D7861E006CD}"/>
                </a:ext>
              </a:extLst>
            </p:cNvPr>
            <p:cNvSpPr/>
            <p:nvPr/>
          </p:nvSpPr>
          <p:spPr>
            <a:xfrm rot="10800000">
              <a:off x="1434153" y="36823"/>
              <a:ext cx="115585" cy="53197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1906235B-EA29-D59F-7AF9-717465A7D5CA}"/>
              </a:ext>
            </a:extLst>
          </p:cNvPr>
          <p:cNvGrpSpPr/>
          <p:nvPr/>
        </p:nvGrpSpPr>
        <p:grpSpPr>
          <a:xfrm>
            <a:off x="9241156" y="2568040"/>
            <a:ext cx="2123448" cy="707886"/>
            <a:chOff x="444793" y="-1336048"/>
            <a:chExt cx="2123448" cy="707886"/>
          </a:xfrm>
        </p:grpSpPr>
        <p:sp>
          <p:nvSpPr>
            <p:cNvPr id="22" name="TextBox 21">
              <a:extLst>
                <a:ext uri="{FF2B5EF4-FFF2-40B4-BE49-F238E27FC236}">
                  <a16:creationId xmlns:a16="http://schemas.microsoft.com/office/drawing/2014/main" id="{165A6B47-0BB5-1641-D0D5-2EF4449A75D7}"/>
                </a:ext>
              </a:extLst>
            </p:cNvPr>
            <p:cNvSpPr txBox="1"/>
            <p:nvPr/>
          </p:nvSpPr>
          <p:spPr>
            <a:xfrm>
              <a:off x="1180911" y="-1336048"/>
              <a:ext cx="1387330" cy="707886"/>
            </a:xfrm>
            <a:prstGeom prst="rect">
              <a:avLst/>
            </a:prstGeom>
            <a:solidFill>
              <a:schemeClr val="accent4">
                <a:lumMod val="20000"/>
                <a:lumOff val="80000"/>
              </a:schemeClr>
            </a:solidFill>
            <a:ln w="25400">
              <a:solidFill>
                <a:srgbClr val="2C895B"/>
              </a:solidFill>
            </a:ln>
          </p:spPr>
          <p:txBody>
            <a:bodyPr wrap="square" rtlCol="0">
              <a:spAutoFit/>
            </a:bodyPr>
            <a:lstStyle/>
            <a:p>
              <a:r>
                <a:rPr lang="en-US" sz="2000" dirty="0">
                  <a:solidFill>
                    <a:srgbClr val="2C895B"/>
                  </a:solidFill>
                </a:rPr>
                <a:t>condition true block</a:t>
              </a:r>
            </a:p>
          </p:txBody>
        </p:sp>
        <p:sp>
          <p:nvSpPr>
            <p:cNvPr id="23" name="Up Arrow 22">
              <a:extLst>
                <a:ext uri="{FF2B5EF4-FFF2-40B4-BE49-F238E27FC236}">
                  <a16:creationId xmlns:a16="http://schemas.microsoft.com/office/drawing/2014/main" id="{866F9EFB-BEF4-3109-D1FF-5031AA1BD8BE}"/>
                </a:ext>
              </a:extLst>
            </p:cNvPr>
            <p:cNvSpPr/>
            <p:nvPr/>
          </p:nvSpPr>
          <p:spPr>
            <a:xfrm rot="16200000">
              <a:off x="721318" y="-1260394"/>
              <a:ext cx="165098" cy="718148"/>
            </a:xfrm>
            <a:prstGeom prst="upArrow">
              <a:avLst/>
            </a:prstGeom>
            <a:solidFill>
              <a:srgbClr val="2C895B"/>
            </a:solidFill>
            <a:ln>
              <a:solidFill>
                <a:srgbClr val="2C89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EE6282FD-EB61-29E3-EC89-81E865E6E3D1}"/>
              </a:ext>
            </a:extLst>
          </p:cNvPr>
          <p:cNvGrpSpPr/>
          <p:nvPr/>
        </p:nvGrpSpPr>
        <p:grpSpPr>
          <a:xfrm>
            <a:off x="9600230" y="3582075"/>
            <a:ext cx="2126104" cy="707886"/>
            <a:chOff x="-114366" y="-1525952"/>
            <a:chExt cx="2126104" cy="707886"/>
          </a:xfrm>
        </p:grpSpPr>
        <p:sp>
          <p:nvSpPr>
            <p:cNvPr id="25" name="TextBox 24">
              <a:extLst>
                <a:ext uri="{FF2B5EF4-FFF2-40B4-BE49-F238E27FC236}">
                  <a16:creationId xmlns:a16="http://schemas.microsoft.com/office/drawing/2014/main" id="{147BAC6B-963E-5E64-A7E5-1F6120137CD6}"/>
                </a:ext>
              </a:extLst>
            </p:cNvPr>
            <p:cNvSpPr txBox="1"/>
            <p:nvPr/>
          </p:nvSpPr>
          <p:spPr>
            <a:xfrm>
              <a:off x="624408" y="-1525952"/>
              <a:ext cx="1387330" cy="707886"/>
            </a:xfrm>
            <a:prstGeom prst="rect">
              <a:avLst/>
            </a:prstGeom>
            <a:solidFill>
              <a:schemeClr val="accent4">
                <a:lumMod val="20000"/>
                <a:lumOff val="80000"/>
              </a:schemeClr>
            </a:solidFill>
            <a:ln w="25400">
              <a:solidFill>
                <a:srgbClr val="C00000"/>
              </a:solidFill>
            </a:ln>
          </p:spPr>
          <p:txBody>
            <a:bodyPr wrap="square" rtlCol="0">
              <a:spAutoFit/>
            </a:bodyPr>
            <a:lstStyle/>
            <a:p>
              <a:r>
                <a:rPr lang="en-US" sz="2000" dirty="0">
                  <a:solidFill>
                    <a:srgbClr val="C00000"/>
                  </a:solidFill>
                </a:rPr>
                <a:t>condition false block</a:t>
              </a:r>
            </a:p>
          </p:txBody>
        </p:sp>
        <p:sp>
          <p:nvSpPr>
            <p:cNvPr id="26" name="Up Arrow 25">
              <a:extLst>
                <a:ext uri="{FF2B5EF4-FFF2-40B4-BE49-F238E27FC236}">
                  <a16:creationId xmlns:a16="http://schemas.microsoft.com/office/drawing/2014/main" id="{98427DD5-A7AE-E450-666B-0CF048326066}"/>
                </a:ext>
              </a:extLst>
            </p:cNvPr>
            <p:cNvSpPr/>
            <p:nvPr/>
          </p:nvSpPr>
          <p:spPr>
            <a:xfrm rot="16200000">
              <a:off x="162159" y="-1393534"/>
              <a:ext cx="165098" cy="718148"/>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U-Turn Arrow 26">
            <a:extLst>
              <a:ext uri="{FF2B5EF4-FFF2-40B4-BE49-F238E27FC236}">
                <a16:creationId xmlns:a16="http://schemas.microsoft.com/office/drawing/2014/main" id="{E8ED879D-CBEF-9ECA-754D-1364BD40C9EE}"/>
              </a:ext>
            </a:extLst>
          </p:cNvPr>
          <p:cNvSpPr/>
          <p:nvPr/>
        </p:nvSpPr>
        <p:spPr>
          <a:xfrm rot="5400000" flipV="1">
            <a:off x="-31644" y="3932420"/>
            <a:ext cx="1910952" cy="916331"/>
          </a:xfrm>
          <a:prstGeom prst="uturnArrow">
            <a:avLst>
              <a:gd name="adj1" fmla="val 4865"/>
              <a:gd name="adj2" fmla="val 6539"/>
              <a:gd name="adj3" fmla="val 20789"/>
              <a:gd name="adj4" fmla="val 42454"/>
              <a:gd name="adj5" fmla="val 456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Down Arrow 27">
            <a:extLst>
              <a:ext uri="{FF2B5EF4-FFF2-40B4-BE49-F238E27FC236}">
                <a16:creationId xmlns:a16="http://schemas.microsoft.com/office/drawing/2014/main" id="{6E7B30F0-7EAA-DE7E-4254-762ECFD9AB5D}"/>
              </a:ext>
            </a:extLst>
          </p:cNvPr>
          <p:cNvSpPr/>
          <p:nvPr/>
        </p:nvSpPr>
        <p:spPr>
          <a:xfrm>
            <a:off x="2234599" y="4721789"/>
            <a:ext cx="220133" cy="4233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U-Turn Arrow 6">
            <a:extLst>
              <a:ext uri="{FF2B5EF4-FFF2-40B4-BE49-F238E27FC236}">
                <a16:creationId xmlns:a16="http://schemas.microsoft.com/office/drawing/2014/main" id="{DE71D308-BCA0-E6B8-4AD8-A69A9D7072A3}"/>
              </a:ext>
            </a:extLst>
          </p:cNvPr>
          <p:cNvSpPr/>
          <p:nvPr/>
        </p:nvSpPr>
        <p:spPr>
          <a:xfrm rot="5400000" flipV="1">
            <a:off x="6228539" y="2360096"/>
            <a:ext cx="1514835" cy="1268087"/>
          </a:xfrm>
          <a:prstGeom prst="uturnArrow">
            <a:avLst>
              <a:gd name="adj1" fmla="val 4865"/>
              <a:gd name="adj2" fmla="val 6539"/>
              <a:gd name="adj3" fmla="val 20789"/>
              <a:gd name="adj4" fmla="val 42454"/>
              <a:gd name="adj5" fmla="val 35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U-Turn Arrow 29">
            <a:extLst>
              <a:ext uri="{FF2B5EF4-FFF2-40B4-BE49-F238E27FC236}">
                <a16:creationId xmlns:a16="http://schemas.microsoft.com/office/drawing/2014/main" id="{AB0AF67E-52F5-52F9-E7B1-45D37ECD624C}"/>
              </a:ext>
            </a:extLst>
          </p:cNvPr>
          <p:cNvSpPr/>
          <p:nvPr/>
        </p:nvSpPr>
        <p:spPr>
          <a:xfrm rot="5400000" flipV="1">
            <a:off x="5857809" y="3659147"/>
            <a:ext cx="2012870" cy="1268087"/>
          </a:xfrm>
          <a:prstGeom prst="uturnArrow">
            <a:avLst>
              <a:gd name="adj1" fmla="val 4865"/>
              <a:gd name="adj2" fmla="val 6539"/>
              <a:gd name="adj3" fmla="val 20789"/>
              <a:gd name="adj4" fmla="val 42454"/>
              <a:gd name="adj5" fmla="val 35428"/>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8518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27" grpId="0" animBg="1"/>
      <p:bldP spid="28" grpId="0" animBg="1"/>
      <p:bldP spid="7" grpId="0" animBg="1"/>
      <p:bldP spid="3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3">
            <a:extLst>
              <a:ext uri="{FF2B5EF4-FFF2-40B4-BE49-F238E27FC236}">
                <a16:creationId xmlns:a16="http://schemas.microsoft.com/office/drawing/2014/main" id="{87A5C572-4DDC-A791-216B-24B0508E8D8C}"/>
              </a:ext>
            </a:extLst>
          </p:cNvPr>
          <p:cNvSpPr>
            <a:spLocks noGrp="1"/>
          </p:cNvSpPr>
          <p:nvPr>
            <p:ph sz="quarter" idx="15"/>
          </p:nvPr>
        </p:nvSpPr>
        <p:spPr>
          <a:xfrm>
            <a:off x="349050" y="587526"/>
            <a:ext cx="11578728" cy="5542054"/>
          </a:xfrm>
          <a:solidFill>
            <a:schemeClr val="accent4">
              <a:lumMod val="20000"/>
              <a:lumOff val="80000"/>
            </a:schemeClr>
          </a:solidFill>
          <a:ln>
            <a:solidFill>
              <a:schemeClr val="accent1"/>
            </a:solidFill>
          </a:ln>
        </p:spPr>
        <p:txBody>
          <a:bodyPr/>
          <a:lstStyle/>
          <a:p>
            <a:r>
              <a:rPr lang="en-US" sz="2400" dirty="0">
                <a:solidFill>
                  <a:schemeClr val="tx2"/>
                </a:solidFill>
              </a:rPr>
              <a:t>In evaluation of </a:t>
            </a:r>
            <a:r>
              <a:rPr lang="en-US" sz="2400" dirty="0">
                <a:solidFill>
                  <a:srgbClr val="2C895B"/>
                </a:solidFill>
              </a:rPr>
              <a:t>conditional guard expressions, </a:t>
            </a:r>
            <a:r>
              <a:rPr lang="en-US" sz="2400" dirty="0">
                <a:solidFill>
                  <a:schemeClr val="tx2"/>
                </a:solidFill>
              </a:rPr>
              <a:t>C uses what is called </a:t>
            </a:r>
            <a:r>
              <a:rPr lang="en-US" sz="2400" b="1" dirty="0">
                <a:solidFill>
                  <a:srgbClr val="C00000"/>
                </a:solidFill>
              </a:rPr>
              <a:t>short circu</a:t>
            </a:r>
            <a:r>
              <a:rPr lang="en-US" sz="2400" dirty="0">
                <a:solidFill>
                  <a:srgbClr val="C00000"/>
                </a:solidFill>
              </a:rPr>
              <a:t>it </a:t>
            </a:r>
            <a:r>
              <a:rPr lang="en-US" sz="2400" dirty="0">
                <a:solidFill>
                  <a:schemeClr val="tx2"/>
                </a:solidFill>
              </a:rPr>
              <a:t>or</a:t>
            </a:r>
            <a:r>
              <a:rPr lang="en-US" sz="2400" dirty="0">
                <a:solidFill>
                  <a:srgbClr val="C00000"/>
                </a:solidFill>
              </a:rPr>
              <a:t> </a:t>
            </a:r>
            <a:r>
              <a:rPr lang="en-US" sz="2400" b="1" dirty="0">
                <a:solidFill>
                  <a:srgbClr val="C00000"/>
                </a:solidFill>
              </a:rPr>
              <a:t>minimal</a:t>
            </a:r>
            <a:r>
              <a:rPr lang="en-US" sz="2400" dirty="0">
                <a:solidFill>
                  <a:srgbClr val="C00000"/>
                </a:solidFill>
              </a:rPr>
              <a:t> evaluation</a:t>
            </a:r>
          </a:p>
          <a:p>
            <a:endParaRPr lang="en-US" sz="3600" dirty="0">
              <a:solidFill>
                <a:schemeClr val="tx2"/>
              </a:solidFill>
            </a:endParaRPr>
          </a:p>
          <a:p>
            <a:r>
              <a:rPr lang="en-US" sz="2400" b="1" dirty="0">
                <a:solidFill>
                  <a:schemeClr val="tx2"/>
                </a:solidFill>
              </a:rPr>
              <a:t>Each</a:t>
            </a:r>
            <a:r>
              <a:rPr lang="en-US" sz="2400" dirty="0">
                <a:solidFill>
                  <a:srgbClr val="F37440"/>
                </a:solidFill>
              </a:rPr>
              <a:t> expression argument </a:t>
            </a:r>
            <a:r>
              <a:rPr lang="en-US" sz="2400" dirty="0">
                <a:solidFill>
                  <a:schemeClr val="tx2"/>
                </a:solidFill>
              </a:rPr>
              <a:t>is </a:t>
            </a:r>
            <a:r>
              <a:rPr lang="en-US" sz="2400" dirty="0">
                <a:solidFill>
                  <a:srgbClr val="2C895B"/>
                </a:solidFill>
              </a:rPr>
              <a:t>evaluated </a:t>
            </a:r>
            <a:r>
              <a:rPr lang="en-US" sz="2400" b="1" dirty="0">
                <a:solidFill>
                  <a:srgbClr val="2C895B"/>
                </a:solidFill>
              </a:rPr>
              <a:t>in sequence </a:t>
            </a:r>
            <a:r>
              <a:rPr lang="en-US" sz="2400" dirty="0">
                <a:solidFill>
                  <a:srgbClr val="2C895B"/>
                </a:solidFill>
              </a:rPr>
              <a:t>from </a:t>
            </a:r>
            <a:r>
              <a:rPr lang="en-US" sz="2400" dirty="0">
                <a:solidFill>
                  <a:schemeClr val="accent1"/>
                </a:solidFill>
              </a:rPr>
              <a:t>left to right </a:t>
            </a:r>
            <a:r>
              <a:rPr lang="en-US" sz="2400" dirty="0">
                <a:solidFill>
                  <a:schemeClr val="tx2"/>
                </a:solidFill>
              </a:rPr>
              <a:t>including any </a:t>
            </a:r>
            <a:r>
              <a:rPr lang="en-US" sz="2400" dirty="0">
                <a:solidFill>
                  <a:srgbClr val="FF0000"/>
                </a:solidFill>
              </a:rPr>
              <a:t>side effects  </a:t>
            </a:r>
            <a:r>
              <a:rPr lang="en-US" sz="2400" dirty="0">
                <a:solidFill>
                  <a:schemeClr val="tx2"/>
                </a:solidFill>
              </a:rPr>
              <a:t>(modified using parenthesis), </a:t>
            </a:r>
            <a:r>
              <a:rPr lang="en-US" sz="2400" b="1" dirty="0">
                <a:solidFill>
                  <a:srgbClr val="0070C0"/>
                </a:solidFill>
              </a:rPr>
              <a:t>before</a:t>
            </a:r>
            <a:r>
              <a:rPr lang="en-US" sz="2400" dirty="0">
                <a:solidFill>
                  <a:schemeClr val="tx2"/>
                </a:solidFill>
              </a:rPr>
              <a:t> (optionally) </a:t>
            </a:r>
            <a:r>
              <a:rPr lang="en-US" sz="2400" dirty="0">
                <a:solidFill>
                  <a:srgbClr val="2C895B"/>
                </a:solidFill>
              </a:rPr>
              <a:t>evaluating the next expression argument</a:t>
            </a:r>
          </a:p>
          <a:p>
            <a:r>
              <a:rPr lang="en-US" sz="2400" dirty="0">
                <a:solidFill>
                  <a:schemeClr val="tx2"/>
                </a:solidFill>
              </a:rPr>
              <a:t>If after </a:t>
            </a:r>
            <a:r>
              <a:rPr lang="en-US" sz="2400" dirty="0">
                <a:solidFill>
                  <a:srgbClr val="2C895B"/>
                </a:solidFill>
              </a:rPr>
              <a:t>evaluating an argument</a:t>
            </a:r>
            <a:r>
              <a:rPr lang="en-US" sz="2400" dirty="0">
                <a:solidFill>
                  <a:schemeClr val="tx2"/>
                </a:solidFill>
              </a:rPr>
              <a:t>, the </a:t>
            </a:r>
            <a:r>
              <a:rPr lang="en-US" sz="2400" dirty="0">
                <a:solidFill>
                  <a:srgbClr val="F37440"/>
                </a:solidFill>
              </a:rPr>
              <a:t>value of the entire expression can be determined</a:t>
            </a:r>
            <a:r>
              <a:rPr lang="en-US" sz="2400" dirty="0">
                <a:solidFill>
                  <a:schemeClr val="tx2"/>
                </a:solidFill>
              </a:rPr>
              <a:t>, then the </a:t>
            </a:r>
            <a:r>
              <a:rPr lang="en-US" sz="2400" dirty="0">
                <a:solidFill>
                  <a:srgbClr val="C00000"/>
                </a:solidFill>
              </a:rPr>
              <a:t>remaining arguments are NOT evaluated </a:t>
            </a:r>
            <a:r>
              <a:rPr lang="en-US" sz="2400" i="1" dirty="0">
                <a:solidFill>
                  <a:srgbClr val="7030A0"/>
                </a:solidFill>
              </a:rPr>
              <a:t>(for performance)  </a:t>
            </a:r>
          </a:p>
          <a:p>
            <a:endParaRPr lang="en-US" dirty="0"/>
          </a:p>
        </p:txBody>
      </p:sp>
      <p:sp>
        <p:nvSpPr>
          <p:cNvPr id="2" name="Title 1">
            <a:extLst>
              <a:ext uri="{FF2B5EF4-FFF2-40B4-BE49-F238E27FC236}">
                <a16:creationId xmlns:a16="http://schemas.microsoft.com/office/drawing/2014/main" id="{3F3B9562-FFFD-0649-B4D1-5311765C7FB6}"/>
              </a:ext>
            </a:extLst>
          </p:cNvPr>
          <p:cNvSpPr>
            <a:spLocks noGrp="1"/>
          </p:cNvSpPr>
          <p:nvPr>
            <p:ph type="title"/>
          </p:nvPr>
        </p:nvSpPr>
        <p:spPr>
          <a:xfrm>
            <a:off x="496577" y="79997"/>
            <a:ext cx="10515600" cy="492880"/>
          </a:xfrm>
        </p:spPr>
        <p:txBody>
          <a:bodyPr/>
          <a:lstStyle/>
          <a:p>
            <a:r>
              <a:rPr lang="en-US" dirty="0"/>
              <a:t>Program Flow – Short Circuit or Minimal Evaluation</a:t>
            </a:r>
          </a:p>
        </p:txBody>
      </p:sp>
      <p:sp>
        <p:nvSpPr>
          <p:cNvPr id="18" name="TextBox 17">
            <a:extLst>
              <a:ext uri="{FF2B5EF4-FFF2-40B4-BE49-F238E27FC236}">
                <a16:creationId xmlns:a16="http://schemas.microsoft.com/office/drawing/2014/main" id="{2CDD4079-75CF-4440-8916-EEF44A2D81FE}"/>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7" name="Rounded Rectangle 6">
            <a:extLst>
              <a:ext uri="{FF2B5EF4-FFF2-40B4-BE49-F238E27FC236}">
                <a16:creationId xmlns:a16="http://schemas.microsoft.com/office/drawing/2014/main" id="{2E587D27-3E83-5DDE-73F4-C57E45F7DC07}"/>
              </a:ext>
            </a:extLst>
          </p:cNvPr>
          <p:cNvSpPr/>
          <p:nvPr/>
        </p:nvSpPr>
        <p:spPr bwMode="auto">
          <a:xfrm>
            <a:off x="729952" y="1593091"/>
            <a:ext cx="10443989" cy="443389"/>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200" dirty="0">
                <a:latin typeface="Consolas" panose="020B0609020204030204" pitchFamily="49" charset="0"/>
                <a:cs typeface="Consolas" panose="020B0609020204030204" pitchFamily="49" charset="0"/>
              </a:rPr>
              <a:t>if ((</a:t>
            </a:r>
            <a:r>
              <a:rPr lang="en-US" sz="2200" dirty="0">
                <a:solidFill>
                  <a:srgbClr val="7030A0"/>
                </a:solidFill>
                <a:latin typeface="Consolas" panose="020B0609020204030204" pitchFamily="49" charset="0"/>
                <a:cs typeface="Consolas" panose="020B0609020204030204" pitchFamily="49" charset="0"/>
              </a:rPr>
              <a:t>x</a:t>
            </a:r>
            <a:r>
              <a:rPr lang="en-US" sz="2200" dirty="0">
                <a:latin typeface="Consolas" panose="020B0609020204030204" pitchFamily="49" charset="0"/>
                <a:cs typeface="Consolas" panose="020B0609020204030204" pitchFamily="49" charset="0"/>
              </a:rPr>
              <a:t> </a:t>
            </a:r>
            <a:r>
              <a:rPr lang="en-US" sz="2200" dirty="0">
                <a:solidFill>
                  <a:srgbClr val="F3753F"/>
                </a:solidFill>
                <a:latin typeface="Consolas" panose="020B0609020204030204" pitchFamily="49" charset="0"/>
                <a:cs typeface="Consolas" panose="020B0609020204030204" pitchFamily="49" charset="0"/>
              </a:rPr>
              <a:t>== </a:t>
            </a:r>
            <a:r>
              <a:rPr lang="en-US" sz="2200" dirty="0">
                <a:latin typeface="Consolas" panose="020B0609020204030204" pitchFamily="49" charset="0"/>
                <a:cs typeface="Consolas" panose="020B0609020204030204" pitchFamily="49" charset="0"/>
              </a:rPr>
              <a:t>5) </a:t>
            </a:r>
            <a:r>
              <a:rPr lang="en-US" sz="2200" dirty="0">
                <a:solidFill>
                  <a:srgbClr val="F37440"/>
                </a:solidFill>
                <a:latin typeface="Consolas" panose="020B0609020204030204" pitchFamily="49" charset="0"/>
                <a:cs typeface="Consolas" panose="020B0609020204030204" pitchFamily="49" charset="0"/>
              </a:rPr>
              <a:t>||</a:t>
            </a:r>
            <a:r>
              <a:rPr lang="en-US" sz="2200" dirty="0">
                <a:latin typeface="Consolas" panose="020B0609020204030204" pitchFamily="49" charset="0"/>
                <a:cs typeface="Consolas" panose="020B0609020204030204" pitchFamily="49" charset="0"/>
              </a:rPr>
              <a:t> (</a:t>
            </a:r>
            <a:r>
              <a:rPr lang="en-US" sz="2200" dirty="0">
                <a:solidFill>
                  <a:schemeClr val="accent3"/>
                </a:solidFill>
                <a:latin typeface="Consolas" panose="020B0609020204030204" pitchFamily="49" charset="0"/>
                <a:cs typeface="Consolas" panose="020B0609020204030204" pitchFamily="49" charset="0"/>
              </a:rPr>
              <a:t>y</a:t>
            </a:r>
            <a:r>
              <a:rPr lang="en-US" sz="2200" dirty="0">
                <a:latin typeface="Consolas" panose="020B0609020204030204" pitchFamily="49" charset="0"/>
                <a:cs typeface="Consolas" panose="020B0609020204030204" pitchFamily="49" charset="0"/>
              </a:rPr>
              <a:t> </a:t>
            </a:r>
            <a:r>
              <a:rPr lang="en-US" sz="2200" dirty="0">
                <a:solidFill>
                  <a:srgbClr val="0070C0"/>
                </a:solidFill>
                <a:latin typeface="Consolas" panose="020B0609020204030204" pitchFamily="49" charset="0"/>
                <a:cs typeface="Consolas" panose="020B0609020204030204" pitchFamily="49" charset="0"/>
              </a:rPr>
              <a:t>&gt;</a:t>
            </a:r>
            <a:r>
              <a:rPr lang="en-US" sz="2200" dirty="0">
                <a:latin typeface="Consolas" panose="020B0609020204030204" pitchFamily="49" charset="0"/>
                <a:cs typeface="Consolas" panose="020B0609020204030204" pitchFamily="49" charset="0"/>
              </a:rPr>
              <a:t> 3))  </a:t>
            </a:r>
            <a:r>
              <a:rPr lang="en-US" sz="2200" b="1" i="1" dirty="0">
                <a:solidFill>
                  <a:srgbClr val="2C895B"/>
                </a:solidFill>
                <a:latin typeface="Consolas" panose="020B0609020204030204" pitchFamily="49" charset="0"/>
                <a:cs typeface="Consolas" panose="020B0609020204030204" pitchFamily="49" charset="0"/>
              </a:rPr>
              <a:t>// </a:t>
            </a:r>
            <a:r>
              <a:rPr lang="en-US" sz="2200" b="1" i="1" dirty="0">
                <a:solidFill>
                  <a:srgbClr val="7030A0"/>
                </a:solidFill>
                <a:latin typeface="Consolas" panose="020B0609020204030204" pitchFamily="49" charset="0"/>
                <a:cs typeface="Consolas" panose="020B0609020204030204" pitchFamily="49" charset="0"/>
              </a:rPr>
              <a:t>if x == 5</a:t>
            </a:r>
            <a:r>
              <a:rPr lang="en-US" sz="2200" b="1" i="1" dirty="0">
                <a:solidFill>
                  <a:srgbClr val="2C895B"/>
                </a:solidFill>
                <a:latin typeface="Consolas" panose="020B0609020204030204" pitchFamily="49" charset="0"/>
                <a:cs typeface="Consolas" panose="020B0609020204030204" pitchFamily="49" charset="0"/>
              </a:rPr>
              <a:t> then </a:t>
            </a:r>
            <a:r>
              <a:rPr lang="en-US" sz="2200" b="1" i="1" dirty="0">
                <a:solidFill>
                  <a:srgbClr val="F3753F"/>
                </a:solidFill>
                <a:latin typeface="Consolas" panose="020B0609020204030204" pitchFamily="49" charset="0"/>
                <a:cs typeface="Consolas" panose="020B0609020204030204" pitchFamily="49" charset="0"/>
              </a:rPr>
              <a:t>y &gt; 3 is not evaluated</a:t>
            </a:r>
          </a:p>
        </p:txBody>
      </p:sp>
      <p:sp>
        <p:nvSpPr>
          <p:cNvPr id="8" name="Rounded Rectangle 7">
            <a:extLst>
              <a:ext uri="{FF2B5EF4-FFF2-40B4-BE49-F238E27FC236}">
                <a16:creationId xmlns:a16="http://schemas.microsoft.com/office/drawing/2014/main" id="{27FE557A-8E58-06D1-6FB0-21E6E4609B72}"/>
              </a:ext>
            </a:extLst>
          </p:cNvPr>
          <p:cNvSpPr/>
          <p:nvPr/>
        </p:nvSpPr>
        <p:spPr bwMode="auto">
          <a:xfrm>
            <a:off x="985411" y="4988357"/>
            <a:ext cx="10188530" cy="791766"/>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fontAlgn="base"/>
            <a:r>
              <a:rPr lang="en-US" sz="2200" dirty="0">
                <a:latin typeface="Consolas" panose="020B0609020204030204" pitchFamily="49" charset="0"/>
                <a:cs typeface="Consolas" panose="020B0609020204030204" pitchFamily="49" charset="0"/>
              </a:rPr>
              <a:t>if (</a:t>
            </a:r>
            <a:r>
              <a:rPr lang="en-US" sz="2200" dirty="0">
                <a:solidFill>
                  <a:srgbClr val="C00000"/>
                </a:solidFill>
                <a:latin typeface="Consolas" panose="020B0609020204030204" pitchFamily="49" charset="0"/>
                <a:cs typeface="Consolas" panose="020B0609020204030204" pitchFamily="49" charset="0"/>
              </a:rPr>
              <a:t>(a != 0) </a:t>
            </a:r>
            <a:r>
              <a:rPr lang="en-US" sz="2200" dirty="0">
                <a:latin typeface="Consolas" panose="020B0609020204030204" pitchFamily="49" charset="0"/>
                <a:cs typeface="Consolas" panose="020B0609020204030204" pitchFamily="49" charset="0"/>
              </a:rPr>
              <a:t>&amp;&amp; </a:t>
            </a:r>
            <a:r>
              <a:rPr lang="en-US" sz="2200" dirty="0" err="1">
                <a:solidFill>
                  <a:srgbClr val="7030A0"/>
                </a:solidFill>
                <a:latin typeface="Consolas" panose="020B0609020204030204" pitchFamily="49" charset="0"/>
                <a:cs typeface="Consolas" panose="020B0609020204030204" pitchFamily="49" charset="0"/>
              </a:rPr>
              <a:t>func</a:t>
            </a:r>
            <a:r>
              <a:rPr lang="en-US" sz="2200" dirty="0">
                <a:solidFill>
                  <a:srgbClr val="7030A0"/>
                </a:solidFill>
                <a:latin typeface="Consolas" panose="020B0609020204030204" pitchFamily="49" charset="0"/>
                <a:cs typeface="Consolas" panose="020B0609020204030204" pitchFamily="49" charset="0"/>
              </a:rPr>
              <a:t>(b)</a:t>
            </a:r>
            <a:r>
              <a:rPr lang="en-US" sz="2200" dirty="0">
                <a:latin typeface="Consolas" panose="020B0609020204030204" pitchFamily="49" charset="0"/>
                <a:cs typeface="Consolas" panose="020B0609020204030204" pitchFamily="49" charset="0"/>
              </a:rPr>
              <a:t>)     </a:t>
            </a:r>
            <a:r>
              <a:rPr lang="en-US" sz="2200" i="1" dirty="0">
                <a:solidFill>
                  <a:srgbClr val="2C895B"/>
                </a:solidFill>
                <a:latin typeface="Consolas" panose="020B0609020204030204" pitchFamily="49" charset="0"/>
                <a:cs typeface="Consolas" panose="020B0609020204030204" pitchFamily="49" charset="0"/>
              </a:rPr>
              <a:t>// if a is 0, </a:t>
            </a:r>
            <a:r>
              <a:rPr lang="en-US" sz="2200" i="1" dirty="0" err="1">
                <a:solidFill>
                  <a:srgbClr val="7030A0"/>
                </a:solidFill>
                <a:latin typeface="Consolas" panose="020B0609020204030204" pitchFamily="49" charset="0"/>
                <a:cs typeface="Consolas" panose="020B0609020204030204" pitchFamily="49" charset="0"/>
              </a:rPr>
              <a:t>func</a:t>
            </a:r>
            <a:r>
              <a:rPr lang="en-US" sz="2200" i="1" dirty="0">
                <a:solidFill>
                  <a:srgbClr val="7030A0"/>
                </a:solidFill>
                <a:latin typeface="Consolas" panose="020B0609020204030204" pitchFamily="49" charset="0"/>
                <a:cs typeface="Consolas" panose="020B0609020204030204" pitchFamily="49" charset="0"/>
              </a:rPr>
              <a:t>(b)</a:t>
            </a:r>
            <a:r>
              <a:rPr lang="en-US" sz="2200" i="1" dirty="0">
                <a:solidFill>
                  <a:srgbClr val="2C895B"/>
                </a:solidFill>
                <a:latin typeface="Consolas" panose="020B0609020204030204" pitchFamily="49" charset="0"/>
                <a:cs typeface="Consolas" panose="020B0609020204030204" pitchFamily="49" charset="0"/>
              </a:rPr>
              <a:t> is not called </a:t>
            </a:r>
          </a:p>
          <a:p>
            <a:pPr fontAlgn="base"/>
            <a:r>
              <a:rPr lang="en-US" sz="2200" dirty="0">
                <a:latin typeface="Consolas" panose="020B0609020204030204" pitchFamily="49" charset="0"/>
                <a:cs typeface="Consolas" panose="020B0609020204030204" pitchFamily="49" charset="0"/>
              </a:rPr>
              <a:t>    // </a:t>
            </a:r>
            <a:r>
              <a:rPr lang="en-US" sz="2200" dirty="0" err="1">
                <a:latin typeface="Consolas" panose="020B0609020204030204" pitchFamily="49" charset="0"/>
                <a:cs typeface="Consolas" panose="020B0609020204030204" pitchFamily="49" charset="0"/>
              </a:rPr>
              <a:t>do_something</a:t>
            </a:r>
            <a:r>
              <a:rPr lang="en-US" sz="2200" dirty="0">
                <a:latin typeface="Consolas" panose="020B0609020204030204" pitchFamily="49" charset="0"/>
                <a:cs typeface="Consolas" panose="020B0609020204030204" pitchFamily="49" charset="0"/>
              </a:rPr>
              <a:t>();</a:t>
            </a:r>
          </a:p>
        </p:txBody>
      </p:sp>
      <p:sp>
        <p:nvSpPr>
          <p:cNvPr id="3" name="Up Arrow 2">
            <a:extLst>
              <a:ext uri="{FF2B5EF4-FFF2-40B4-BE49-F238E27FC236}">
                <a16:creationId xmlns:a16="http://schemas.microsoft.com/office/drawing/2014/main" id="{25FEDB70-D422-3128-A2E5-DC1954F31E68}"/>
              </a:ext>
            </a:extLst>
          </p:cNvPr>
          <p:cNvSpPr/>
          <p:nvPr/>
        </p:nvSpPr>
        <p:spPr>
          <a:xfrm>
            <a:off x="1916935" y="2089991"/>
            <a:ext cx="322530" cy="31778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9DC275CC-3EC2-326B-CEAB-1FC68DF3DC03}"/>
              </a:ext>
            </a:extLst>
          </p:cNvPr>
          <p:cNvSpPr/>
          <p:nvPr/>
        </p:nvSpPr>
        <p:spPr>
          <a:xfrm>
            <a:off x="3646085" y="2059116"/>
            <a:ext cx="322530" cy="31778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930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animBg="1"/>
      <p:bldP spid="18" grpId="0"/>
      <p:bldP spid="7" grpId="0" animBg="1"/>
      <p:bldP spid="8" grpId="0" animBg="1"/>
      <p:bldP spid="3"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B9562-FFFD-0649-B4D1-5311765C7FB6}"/>
              </a:ext>
            </a:extLst>
          </p:cNvPr>
          <p:cNvSpPr>
            <a:spLocks noGrp="1"/>
          </p:cNvSpPr>
          <p:nvPr>
            <p:ph type="title"/>
          </p:nvPr>
        </p:nvSpPr>
        <p:spPr>
          <a:xfrm>
            <a:off x="649185" y="243362"/>
            <a:ext cx="10515600" cy="304487"/>
          </a:xfrm>
        </p:spPr>
        <p:txBody>
          <a:bodyPr/>
          <a:lstStyle/>
          <a:p>
            <a:r>
              <a:rPr lang="en-US" dirty="0"/>
              <a:t>Program Flow – If statements &amp;&amp; compound tests - 2</a:t>
            </a:r>
          </a:p>
        </p:txBody>
      </p:sp>
      <p:sp>
        <p:nvSpPr>
          <p:cNvPr id="10" name="Rounded Rectangle 9">
            <a:extLst>
              <a:ext uri="{FF2B5EF4-FFF2-40B4-BE49-F238E27FC236}">
                <a16:creationId xmlns:a16="http://schemas.microsoft.com/office/drawing/2014/main" id="{57375406-99E9-114F-A882-0D390FCA5E57}"/>
              </a:ext>
            </a:extLst>
          </p:cNvPr>
          <p:cNvSpPr/>
          <p:nvPr/>
        </p:nvSpPr>
        <p:spPr bwMode="auto">
          <a:xfrm>
            <a:off x="5692879" y="1713195"/>
            <a:ext cx="4748981" cy="4528899"/>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cmp</a:t>
            </a:r>
            <a:r>
              <a:rPr lang="en-US" sz="2000" dirty="0">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r0</a:t>
            </a:r>
            <a:r>
              <a:rPr lang="en-US" sz="2000" dirty="0">
                <a:latin typeface="Consolas" panose="020B0609020204030204" pitchFamily="49" charset="0"/>
                <a:cs typeface="Consolas" panose="020B0609020204030204" pitchFamily="49" charset="0"/>
              </a:rPr>
              <a:t>, 5  // test 1</a:t>
            </a:r>
          </a:p>
          <a:p>
            <a:r>
              <a:rPr lang="en-US" sz="2000" dirty="0">
                <a:latin typeface="Consolas" panose="020B0609020204030204" pitchFamily="49" charset="0"/>
                <a:cs typeface="Consolas" panose="020B0609020204030204" pitchFamily="49" charset="0"/>
              </a:rPr>
              <a:t>    </a:t>
            </a:r>
            <a:r>
              <a:rPr lang="en-US" sz="2000" dirty="0" err="1">
                <a:solidFill>
                  <a:srgbClr val="F37440"/>
                </a:solidFill>
                <a:latin typeface="Consolas" panose="020B0609020204030204" pitchFamily="49" charset="0"/>
                <a:cs typeface="Consolas" panose="020B0609020204030204" pitchFamily="49" charset="0"/>
              </a:rPr>
              <a:t>bne</a:t>
            </a:r>
            <a:r>
              <a:rPr lang="en-US" sz="2000" dirty="0">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a:t>
            </a:r>
            <a:r>
              <a:rPr lang="en-US" sz="2000" dirty="0" err="1">
                <a:solidFill>
                  <a:srgbClr val="FF0000"/>
                </a:solidFill>
                <a:latin typeface="Consolas" panose="020B0609020204030204" pitchFamily="49" charset="0"/>
                <a:cs typeface="Consolas" panose="020B0609020204030204" pitchFamily="49" charset="0"/>
              </a:rPr>
              <a:t>Lelse</a:t>
            </a:r>
            <a:endParaRPr lang="en-US" sz="2000" dirty="0">
              <a:solidFill>
                <a:srgbClr val="FF0000"/>
              </a:solidFill>
              <a:latin typeface="Consolas" panose="020B0609020204030204" pitchFamily="49" charset="0"/>
              <a:cs typeface="Consolas" panose="020B0609020204030204" pitchFamily="49" charset="0"/>
            </a:endParaRPr>
          </a:p>
          <a:p>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cmp</a:t>
            </a:r>
            <a:r>
              <a:rPr lang="en-US" sz="2000" dirty="0">
                <a:latin typeface="Consolas" panose="020B0609020204030204" pitchFamily="49" charset="0"/>
                <a:cs typeface="Consolas" panose="020B0609020204030204" pitchFamily="49" charset="0"/>
              </a:rPr>
              <a:t> </a:t>
            </a:r>
            <a:r>
              <a:rPr lang="en-US" sz="2000" dirty="0">
                <a:solidFill>
                  <a:schemeClr val="accent3"/>
                </a:solidFill>
                <a:latin typeface="Consolas" panose="020B0609020204030204" pitchFamily="49" charset="0"/>
                <a:cs typeface="Consolas" panose="020B0609020204030204" pitchFamily="49" charset="0"/>
              </a:rPr>
              <a:t>r1</a:t>
            </a:r>
            <a:r>
              <a:rPr lang="en-US" sz="2000" dirty="0">
                <a:latin typeface="Consolas" panose="020B0609020204030204" pitchFamily="49" charset="0"/>
                <a:cs typeface="Consolas" panose="020B0609020204030204" pitchFamily="49" charset="0"/>
              </a:rPr>
              <a:t>, 3  // test 2</a:t>
            </a:r>
          </a:p>
          <a:p>
            <a:r>
              <a:rPr lang="en-US" sz="2000" dirty="0">
                <a:latin typeface="Consolas" panose="020B0609020204030204" pitchFamily="49" charset="0"/>
                <a:cs typeface="Consolas" panose="020B0609020204030204" pitchFamily="49" charset="0"/>
              </a:rPr>
              <a:t>    </a:t>
            </a:r>
            <a:r>
              <a:rPr lang="en-US" sz="2000" dirty="0" err="1">
                <a:solidFill>
                  <a:schemeClr val="accent1"/>
                </a:solidFill>
                <a:latin typeface="Consolas" panose="020B0609020204030204" pitchFamily="49" charset="0"/>
                <a:cs typeface="Consolas" panose="020B0609020204030204" pitchFamily="49" charset="0"/>
              </a:rPr>
              <a:t>ble</a:t>
            </a:r>
            <a:r>
              <a:rPr lang="en-US" sz="2000" dirty="0">
                <a:solidFill>
                  <a:srgbClr val="FF0000"/>
                </a:solidFill>
                <a:latin typeface="Consolas" panose="020B0609020204030204" pitchFamily="49" charset="0"/>
                <a:cs typeface="Consolas" panose="020B0609020204030204" pitchFamily="49" charset="0"/>
              </a:rPr>
              <a:t> .</a:t>
            </a:r>
            <a:r>
              <a:rPr lang="en-US" sz="2000" dirty="0" err="1">
                <a:solidFill>
                  <a:srgbClr val="FF0000"/>
                </a:solidFill>
                <a:latin typeface="Consolas" panose="020B0609020204030204" pitchFamily="49" charset="0"/>
                <a:cs typeface="Consolas" panose="020B0609020204030204" pitchFamily="49" charset="0"/>
              </a:rPr>
              <a:t>Lelse</a:t>
            </a:r>
            <a:endParaRPr lang="en-US" sz="2000" dirty="0">
              <a:solidFill>
                <a:srgbClr val="FF0000"/>
              </a:solidFill>
              <a:latin typeface="Consolas" panose="020B0609020204030204" pitchFamily="49" charset="0"/>
              <a:cs typeface="Consolas" panose="020B0609020204030204" pitchFamily="49" charset="0"/>
            </a:endParaRPr>
          </a:p>
          <a:p>
            <a:endParaRPr lang="en-US" sz="2000" dirty="0">
              <a:solidFill>
                <a:srgbClr val="FF0000"/>
              </a:solidFill>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a:t>
            </a:r>
            <a:r>
              <a:rPr lang="en-US" sz="2000" dirty="0">
                <a:solidFill>
                  <a:srgbClr val="00B050"/>
                </a:solidFill>
                <a:latin typeface="Consolas" panose="020B0609020204030204" pitchFamily="49" charset="0"/>
                <a:cs typeface="Consolas" panose="020B0609020204030204" pitchFamily="49" charset="0"/>
              </a:rPr>
              <a:t>mov r2, r5 // true block</a:t>
            </a:r>
          </a:p>
          <a:p>
            <a:r>
              <a:rPr lang="en-US" sz="2000" dirty="0">
                <a:solidFill>
                  <a:srgbClr val="00B050"/>
                </a:solidFill>
                <a:latin typeface="Consolas" panose="020B0609020204030204" pitchFamily="49" charset="0"/>
                <a:cs typeface="Consolas" panose="020B0609020204030204" pitchFamily="49" charset="0"/>
              </a:rPr>
              <a:t>    // branch around else</a:t>
            </a:r>
            <a:endParaRPr lang="en-US" sz="2000" dirty="0">
              <a:solidFill>
                <a:srgbClr val="FF0000"/>
              </a:solidFill>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b .</a:t>
            </a:r>
            <a:r>
              <a:rPr lang="en-US" sz="2000" dirty="0" err="1">
                <a:latin typeface="Consolas" panose="020B0609020204030204" pitchFamily="49" charset="0"/>
                <a:cs typeface="Consolas" panose="020B0609020204030204" pitchFamily="49" charset="0"/>
              </a:rPr>
              <a:t>Lendif</a:t>
            </a:r>
            <a:endParaRPr lang="en-US" sz="2000" dirty="0">
              <a:latin typeface="Consolas" panose="020B0609020204030204" pitchFamily="49" charset="0"/>
              <a:cs typeface="Consolas" panose="020B0609020204030204" pitchFamily="49" charset="0"/>
            </a:endParaRPr>
          </a:p>
          <a:p>
            <a:r>
              <a:rPr lang="en-US" sz="2000" dirty="0">
                <a:solidFill>
                  <a:srgbClr val="FF0000"/>
                </a:solidFill>
                <a:latin typeface="Consolas" panose="020B0609020204030204" pitchFamily="49" charset="0"/>
                <a:cs typeface="Consolas" panose="020B0609020204030204" pitchFamily="49" charset="0"/>
              </a:rPr>
              <a:t>.</a:t>
            </a:r>
            <a:r>
              <a:rPr lang="en-US" sz="2000" dirty="0" err="1">
                <a:solidFill>
                  <a:srgbClr val="FF0000"/>
                </a:solidFill>
                <a:latin typeface="Consolas" panose="020B0609020204030204" pitchFamily="49" charset="0"/>
                <a:cs typeface="Consolas" panose="020B0609020204030204" pitchFamily="49" charset="0"/>
              </a:rPr>
              <a:t>Lelse</a:t>
            </a:r>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mov r5, r2 //false block</a:t>
            </a:r>
          </a:p>
          <a:p>
            <a:r>
              <a:rPr lang="en-US" sz="2000" dirty="0">
                <a:solidFill>
                  <a:srgbClr val="FF0000"/>
                </a:solidFill>
                <a:latin typeface="Consolas" panose="020B0609020204030204" pitchFamily="49" charset="0"/>
                <a:cs typeface="Consolas" panose="020B0609020204030204" pitchFamily="49" charset="0"/>
              </a:rPr>
              <a:t>    // fall through</a:t>
            </a:r>
            <a:endParaRPr lang="en-US" sz="2000" dirty="0">
              <a:solidFill>
                <a:srgbClr val="00B050"/>
              </a:solidFill>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Lendif</a:t>
            </a:r>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   mov r4, r3</a:t>
            </a:r>
          </a:p>
        </p:txBody>
      </p:sp>
      <p:grpSp>
        <p:nvGrpSpPr>
          <p:cNvPr id="14" name="Group 13">
            <a:extLst>
              <a:ext uri="{FF2B5EF4-FFF2-40B4-BE49-F238E27FC236}">
                <a16:creationId xmlns:a16="http://schemas.microsoft.com/office/drawing/2014/main" id="{CBD00175-0C88-CA4E-B591-81B7CB591A6C}"/>
              </a:ext>
            </a:extLst>
          </p:cNvPr>
          <p:cNvGrpSpPr/>
          <p:nvPr/>
        </p:nvGrpSpPr>
        <p:grpSpPr>
          <a:xfrm>
            <a:off x="9225629" y="930154"/>
            <a:ext cx="2572797" cy="1339696"/>
            <a:chOff x="-108196" y="2752683"/>
            <a:chExt cx="2572797" cy="1339696"/>
          </a:xfrm>
        </p:grpSpPr>
        <p:sp>
          <p:nvSpPr>
            <p:cNvPr id="15" name="TextBox 14">
              <a:extLst>
                <a:ext uri="{FF2B5EF4-FFF2-40B4-BE49-F238E27FC236}">
                  <a16:creationId xmlns:a16="http://schemas.microsoft.com/office/drawing/2014/main" id="{EA57B3A5-C216-4343-8622-3F978821FBC1}"/>
                </a:ext>
              </a:extLst>
            </p:cNvPr>
            <p:cNvSpPr txBox="1"/>
            <p:nvPr/>
          </p:nvSpPr>
          <p:spPr>
            <a:xfrm>
              <a:off x="365747" y="2752683"/>
              <a:ext cx="2098854" cy="1323439"/>
            </a:xfrm>
            <a:prstGeom prst="rect">
              <a:avLst/>
            </a:prstGeom>
            <a:solidFill>
              <a:schemeClr val="accent4">
                <a:lumMod val="20000"/>
                <a:lumOff val="80000"/>
              </a:schemeClr>
            </a:solidFill>
            <a:ln>
              <a:solidFill>
                <a:schemeClr val="accent5"/>
              </a:solidFill>
            </a:ln>
          </p:spPr>
          <p:txBody>
            <a:bodyPr wrap="square" rtlCol="0">
              <a:spAutoFit/>
            </a:bodyPr>
            <a:lstStyle/>
            <a:p>
              <a:r>
                <a:rPr lang="en-US" sz="2000" dirty="0">
                  <a:solidFill>
                    <a:srgbClr val="C00000"/>
                  </a:solidFill>
                </a:rPr>
                <a:t>if r0 == 5 false</a:t>
              </a:r>
            </a:p>
            <a:p>
              <a:r>
                <a:rPr lang="en-US" sz="2000" dirty="0">
                  <a:solidFill>
                    <a:srgbClr val="F37440"/>
                  </a:solidFill>
                </a:rPr>
                <a:t>then</a:t>
              </a:r>
              <a:r>
                <a:rPr lang="en-US" sz="2000" dirty="0"/>
                <a:t> short circuit branch </a:t>
              </a:r>
              <a:r>
                <a:rPr lang="en-US" sz="2000" b="1" i="1" dirty="0">
                  <a:solidFill>
                    <a:schemeClr val="accent5"/>
                  </a:solidFill>
                </a:rPr>
                <a:t>to</a:t>
              </a:r>
              <a:r>
                <a:rPr lang="en-US" sz="2000" dirty="0">
                  <a:solidFill>
                    <a:schemeClr val="accent5"/>
                  </a:solidFill>
                </a:rPr>
                <a:t> the </a:t>
              </a:r>
              <a:r>
                <a:rPr lang="en-US" sz="2000" dirty="0">
                  <a:solidFill>
                    <a:srgbClr val="FF0000"/>
                  </a:solidFill>
                </a:rPr>
                <a:t>false block</a:t>
              </a:r>
            </a:p>
          </p:txBody>
        </p:sp>
        <p:sp>
          <p:nvSpPr>
            <p:cNvPr id="16" name="Right Brace 15">
              <a:extLst>
                <a:ext uri="{FF2B5EF4-FFF2-40B4-BE49-F238E27FC236}">
                  <a16:creationId xmlns:a16="http://schemas.microsoft.com/office/drawing/2014/main" id="{D70194B1-7F3C-B34A-8695-CDB98B963E82}"/>
                </a:ext>
              </a:extLst>
            </p:cNvPr>
            <p:cNvSpPr/>
            <p:nvPr/>
          </p:nvSpPr>
          <p:spPr>
            <a:xfrm>
              <a:off x="-108196" y="3599286"/>
              <a:ext cx="498089" cy="493093"/>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7" name="Rounded Rectangle 16">
            <a:extLst>
              <a:ext uri="{FF2B5EF4-FFF2-40B4-BE49-F238E27FC236}">
                <a16:creationId xmlns:a16="http://schemas.microsoft.com/office/drawing/2014/main" id="{C03B6350-EB19-E141-BAF7-5EA865BDE86E}"/>
              </a:ext>
            </a:extLst>
          </p:cNvPr>
          <p:cNvSpPr/>
          <p:nvPr/>
        </p:nvSpPr>
        <p:spPr bwMode="auto">
          <a:xfrm>
            <a:off x="394976" y="2507487"/>
            <a:ext cx="4157448" cy="2945368"/>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latin typeface="Consolas" panose="020B0609020204030204" pitchFamily="49" charset="0"/>
                <a:cs typeface="Consolas" panose="020B0609020204030204" pitchFamily="49" charset="0"/>
              </a:rPr>
              <a:t>if ((</a:t>
            </a:r>
            <a:r>
              <a:rPr lang="en-US" sz="2000" dirty="0">
                <a:solidFill>
                  <a:srgbClr val="7030A0"/>
                </a:solidFill>
                <a:latin typeface="Consolas" panose="020B0609020204030204" pitchFamily="49" charset="0"/>
                <a:cs typeface="Consolas" panose="020B0609020204030204" pitchFamily="49" charset="0"/>
              </a:rPr>
              <a:t>r0</a:t>
            </a:r>
            <a:r>
              <a:rPr lang="en-US" sz="2000" dirty="0">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5) </a:t>
            </a:r>
            <a:r>
              <a:rPr lang="en-US" sz="2000" dirty="0">
                <a:solidFill>
                  <a:schemeClr val="accent6"/>
                </a:solidFill>
                <a:latin typeface="Consolas" panose="020B0609020204030204" pitchFamily="49" charset="0"/>
                <a:cs typeface="Consolas" panose="020B0609020204030204" pitchFamily="49" charset="0"/>
              </a:rPr>
              <a:t>&amp;&amp;</a:t>
            </a:r>
            <a:r>
              <a:rPr lang="en-US" sz="2000" dirty="0">
                <a:latin typeface="Consolas" panose="020B0609020204030204" pitchFamily="49" charset="0"/>
                <a:cs typeface="Consolas" panose="020B0609020204030204" pitchFamily="49" charset="0"/>
              </a:rPr>
              <a:t> (</a:t>
            </a:r>
            <a:r>
              <a:rPr lang="en-US" sz="2000" dirty="0">
                <a:solidFill>
                  <a:schemeClr val="accent3"/>
                </a:solidFill>
                <a:latin typeface="Consolas" panose="020B0609020204030204" pitchFamily="49" charset="0"/>
                <a:cs typeface="Consolas" panose="020B0609020204030204" pitchFamily="49" charset="0"/>
              </a:rPr>
              <a:t>r1</a:t>
            </a:r>
            <a:r>
              <a:rPr lang="en-US" sz="2000" dirty="0">
                <a:latin typeface="Consolas" panose="020B0609020204030204" pitchFamily="49" charset="0"/>
                <a:cs typeface="Consolas" panose="020B0609020204030204" pitchFamily="49" charset="0"/>
              </a:rPr>
              <a:t> </a:t>
            </a:r>
            <a:r>
              <a:rPr lang="en-US" sz="2000" dirty="0">
                <a:solidFill>
                  <a:srgbClr val="0070C0"/>
                </a:solidFill>
                <a:latin typeface="Consolas" panose="020B0609020204030204" pitchFamily="49" charset="0"/>
                <a:cs typeface="Consolas" panose="020B0609020204030204" pitchFamily="49" charset="0"/>
              </a:rPr>
              <a:t>&gt;</a:t>
            </a:r>
            <a:r>
              <a:rPr lang="en-US" sz="2000" dirty="0">
                <a:latin typeface="Consolas" panose="020B0609020204030204" pitchFamily="49" charset="0"/>
                <a:cs typeface="Consolas" panose="020B0609020204030204" pitchFamily="49" charset="0"/>
              </a:rPr>
              <a:t> 3)) {</a:t>
            </a:r>
          </a:p>
          <a:p>
            <a:r>
              <a:rPr lang="en-US" sz="2000" dirty="0">
                <a:solidFill>
                  <a:srgbClr val="00B050"/>
                </a:solidFill>
                <a:latin typeface="Consolas" panose="020B0609020204030204" pitchFamily="49" charset="0"/>
                <a:cs typeface="Consolas" panose="020B0609020204030204" pitchFamily="49" charset="0"/>
              </a:rPr>
              <a:t>    r2 = r5; // true block</a:t>
            </a:r>
          </a:p>
          <a:p>
            <a:r>
              <a:rPr lang="en-US" sz="2000" dirty="0">
                <a:solidFill>
                  <a:srgbClr val="00B050"/>
                </a:solidFill>
                <a:latin typeface="Consolas" panose="020B0609020204030204" pitchFamily="49" charset="0"/>
                <a:cs typeface="Consolas" panose="020B0609020204030204" pitchFamily="49" charset="0"/>
              </a:rPr>
              <a:t>    // branch around else</a:t>
            </a:r>
          </a:p>
          <a:p>
            <a:r>
              <a:rPr lang="en-US" sz="2000" dirty="0">
                <a:latin typeface="Consolas" panose="020B0609020204030204" pitchFamily="49" charset="0"/>
                <a:cs typeface="Consolas" panose="020B0609020204030204" pitchFamily="49" charset="0"/>
              </a:rPr>
              <a:t>} else {</a:t>
            </a:r>
          </a:p>
          <a:p>
            <a:r>
              <a:rPr lang="en-US" sz="2000" dirty="0">
                <a:solidFill>
                  <a:srgbClr val="FF0000"/>
                </a:solidFill>
                <a:latin typeface="Consolas" panose="020B0609020204030204" pitchFamily="49" charset="0"/>
                <a:cs typeface="Consolas" panose="020B0609020204030204" pitchFamily="49" charset="0"/>
              </a:rPr>
              <a:t>    r5 = r2; False block */</a:t>
            </a:r>
          </a:p>
          <a:p>
            <a:r>
              <a:rPr lang="en-US" sz="2000" dirty="0">
                <a:solidFill>
                  <a:srgbClr val="FF0000"/>
                </a:solidFill>
                <a:latin typeface="Consolas" panose="020B0609020204030204" pitchFamily="49" charset="0"/>
                <a:cs typeface="Consolas" panose="020B0609020204030204" pitchFamily="49" charset="0"/>
              </a:rPr>
              <a:t>    /* fall through */</a:t>
            </a:r>
          </a:p>
          <a:p>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r4 = r3;</a:t>
            </a:r>
          </a:p>
        </p:txBody>
      </p:sp>
      <p:sp>
        <p:nvSpPr>
          <p:cNvPr id="18" name="TextBox 17">
            <a:extLst>
              <a:ext uri="{FF2B5EF4-FFF2-40B4-BE49-F238E27FC236}">
                <a16:creationId xmlns:a16="http://schemas.microsoft.com/office/drawing/2014/main" id="{2CDD4079-75CF-4440-8916-EEF44A2D81FE}"/>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29" name="Group 28">
            <a:extLst>
              <a:ext uri="{FF2B5EF4-FFF2-40B4-BE49-F238E27FC236}">
                <a16:creationId xmlns:a16="http://schemas.microsoft.com/office/drawing/2014/main" id="{6E33BE85-9CC1-6983-2877-95DBEBCC6E93}"/>
              </a:ext>
            </a:extLst>
          </p:cNvPr>
          <p:cNvGrpSpPr/>
          <p:nvPr/>
        </p:nvGrpSpPr>
        <p:grpSpPr>
          <a:xfrm>
            <a:off x="9201483" y="2421044"/>
            <a:ext cx="2621089" cy="1015663"/>
            <a:chOff x="-273490" y="3034696"/>
            <a:chExt cx="2621089" cy="1015663"/>
          </a:xfrm>
        </p:grpSpPr>
        <p:sp>
          <p:nvSpPr>
            <p:cNvPr id="30" name="TextBox 29">
              <a:extLst>
                <a:ext uri="{FF2B5EF4-FFF2-40B4-BE49-F238E27FC236}">
                  <a16:creationId xmlns:a16="http://schemas.microsoft.com/office/drawing/2014/main" id="{6D8FB7A3-2D81-D8B3-6C8A-680ECD7B9079}"/>
                </a:ext>
              </a:extLst>
            </p:cNvPr>
            <p:cNvSpPr txBox="1"/>
            <p:nvPr/>
          </p:nvSpPr>
          <p:spPr>
            <a:xfrm>
              <a:off x="248745" y="3034696"/>
              <a:ext cx="2098854" cy="1015663"/>
            </a:xfrm>
            <a:prstGeom prst="rect">
              <a:avLst/>
            </a:prstGeom>
            <a:solidFill>
              <a:schemeClr val="accent4">
                <a:lumMod val="20000"/>
                <a:lumOff val="80000"/>
              </a:schemeClr>
            </a:solidFill>
            <a:ln>
              <a:solidFill>
                <a:schemeClr val="accent5"/>
              </a:solidFill>
            </a:ln>
          </p:spPr>
          <p:txBody>
            <a:bodyPr wrap="square" rtlCol="0">
              <a:spAutoFit/>
            </a:bodyPr>
            <a:lstStyle/>
            <a:p>
              <a:r>
                <a:rPr lang="en-US" sz="2000" dirty="0">
                  <a:solidFill>
                    <a:srgbClr val="C00000"/>
                  </a:solidFill>
                </a:rPr>
                <a:t>if r1 &gt; 3 false</a:t>
              </a:r>
            </a:p>
            <a:p>
              <a:r>
                <a:rPr lang="en-US" sz="2000" dirty="0">
                  <a:solidFill>
                    <a:srgbClr val="F37440"/>
                  </a:solidFill>
                </a:rPr>
                <a:t>then</a:t>
              </a:r>
              <a:r>
                <a:rPr lang="en-US" sz="2000" dirty="0"/>
                <a:t> branch </a:t>
              </a:r>
              <a:r>
                <a:rPr lang="en-US" sz="2000" b="1" i="1" dirty="0">
                  <a:solidFill>
                    <a:schemeClr val="accent5"/>
                  </a:solidFill>
                </a:rPr>
                <a:t>to</a:t>
              </a:r>
              <a:r>
                <a:rPr lang="en-US" sz="2000" dirty="0">
                  <a:solidFill>
                    <a:schemeClr val="accent5"/>
                  </a:solidFill>
                </a:rPr>
                <a:t> the </a:t>
              </a:r>
              <a:r>
                <a:rPr lang="en-US" sz="2000" dirty="0">
                  <a:solidFill>
                    <a:srgbClr val="FF0000"/>
                  </a:solidFill>
                </a:rPr>
                <a:t>false block</a:t>
              </a:r>
            </a:p>
          </p:txBody>
        </p:sp>
        <p:sp>
          <p:nvSpPr>
            <p:cNvPr id="31" name="Right Brace 30">
              <a:extLst>
                <a:ext uri="{FF2B5EF4-FFF2-40B4-BE49-F238E27FC236}">
                  <a16:creationId xmlns:a16="http://schemas.microsoft.com/office/drawing/2014/main" id="{C7002067-21E9-8C02-4C74-4AEBEEF38167}"/>
                </a:ext>
              </a:extLst>
            </p:cNvPr>
            <p:cNvSpPr/>
            <p:nvPr/>
          </p:nvSpPr>
          <p:spPr>
            <a:xfrm>
              <a:off x="-273490" y="3295980"/>
              <a:ext cx="498089" cy="493093"/>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 name="U-Turn Arrow 2">
            <a:extLst>
              <a:ext uri="{FF2B5EF4-FFF2-40B4-BE49-F238E27FC236}">
                <a16:creationId xmlns:a16="http://schemas.microsoft.com/office/drawing/2014/main" id="{E79AA5F1-8991-7342-8718-1BF02E15C9A1}"/>
              </a:ext>
            </a:extLst>
          </p:cNvPr>
          <p:cNvSpPr/>
          <p:nvPr/>
        </p:nvSpPr>
        <p:spPr>
          <a:xfrm rot="5400000" flipV="1">
            <a:off x="4298871" y="2995944"/>
            <a:ext cx="2689608" cy="1237420"/>
          </a:xfrm>
          <a:prstGeom prst="uturnArrow">
            <a:avLst>
              <a:gd name="adj1" fmla="val 4865"/>
              <a:gd name="adj2" fmla="val 6539"/>
              <a:gd name="adj3" fmla="val 20789"/>
              <a:gd name="adj4" fmla="val 42454"/>
              <a:gd name="adj5" fmla="val 718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U-Turn Arrow 3">
            <a:extLst>
              <a:ext uri="{FF2B5EF4-FFF2-40B4-BE49-F238E27FC236}">
                <a16:creationId xmlns:a16="http://schemas.microsoft.com/office/drawing/2014/main" id="{81D02AB3-DE20-3FED-4C7E-05A256C55418}"/>
              </a:ext>
            </a:extLst>
          </p:cNvPr>
          <p:cNvSpPr/>
          <p:nvPr/>
        </p:nvSpPr>
        <p:spPr>
          <a:xfrm rot="5400000" flipV="1">
            <a:off x="4942897" y="3477239"/>
            <a:ext cx="1591772" cy="1047206"/>
          </a:xfrm>
          <a:prstGeom prst="uturnArrow">
            <a:avLst>
              <a:gd name="adj1" fmla="val 4865"/>
              <a:gd name="adj2" fmla="val 8019"/>
              <a:gd name="adj3" fmla="val 20789"/>
              <a:gd name="adj4" fmla="val 42454"/>
              <a:gd name="adj5" fmla="val 67441"/>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U-Turn Arrow 4">
            <a:extLst>
              <a:ext uri="{FF2B5EF4-FFF2-40B4-BE49-F238E27FC236}">
                <a16:creationId xmlns:a16="http://schemas.microsoft.com/office/drawing/2014/main" id="{90D3D4C9-DDD3-A4D6-71F3-D514707320EF}"/>
              </a:ext>
            </a:extLst>
          </p:cNvPr>
          <p:cNvSpPr/>
          <p:nvPr/>
        </p:nvSpPr>
        <p:spPr>
          <a:xfrm rot="5400000">
            <a:off x="8305952" y="3866901"/>
            <a:ext cx="1380799" cy="2403066"/>
          </a:xfrm>
          <a:prstGeom prst="uturnArrow">
            <a:avLst>
              <a:gd name="adj1" fmla="val 3724"/>
              <a:gd name="adj2" fmla="val 4377"/>
              <a:gd name="adj3" fmla="val 6833"/>
              <a:gd name="adj4" fmla="val 42454"/>
              <a:gd name="adj5" fmla="val 100000"/>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2540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P spid="3" grpId="0" animBg="1"/>
      <p:bldP spid="4" grpId="0" animBg="1"/>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B9562-FFFD-0649-B4D1-5311765C7FB6}"/>
              </a:ext>
            </a:extLst>
          </p:cNvPr>
          <p:cNvSpPr>
            <a:spLocks noGrp="1"/>
          </p:cNvSpPr>
          <p:nvPr>
            <p:ph type="title"/>
          </p:nvPr>
        </p:nvSpPr>
        <p:spPr>
          <a:xfrm>
            <a:off x="661440" y="119380"/>
            <a:ext cx="11266338" cy="407296"/>
          </a:xfrm>
        </p:spPr>
        <p:txBody>
          <a:bodyPr/>
          <a:lstStyle/>
          <a:p>
            <a:r>
              <a:rPr lang="en-US" dirty="0"/>
              <a:t>Program Flow – If statements || compound tests - 2</a:t>
            </a:r>
          </a:p>
        </p:txBody>
      </p:sp>
      <p:sp>
        <p:nvSpPr>
          <p:cNvPr id="10" name="Rounded Rectangle 9">
            <a:extLst>
              <a:ext uri="{FF2B5EF4-FFF2-40B4-BE49-F238E27FC236}">
                <a16:creationId xmlns:a16="http://schemas.microsoft.com/office/drawing/2014/main" id="{57375406-99E9-114F-A882-0D390FCA5E57}"/>
              </a:ext>
            </a:extLst>
          </p:cNvPr>
          <p:cNvSpPr/>
          <p:nvPr/>
        </p:nvSpPr>
        <p:spPr bwMode="auto">
          <a:xfrm>
            <a:off x="6484730" y="1594326"/>
            <a:ext cx="4566727" cy="4528899"/>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cmp</a:t>
            </a:r>
            <a:r>
              <a:rPr lang="en-US" sz="2000" dirty="0">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r0</a:t>
            </a:r>
            <a:r>
              <a:rPr lang="en-US" sz="2000" dirty="0">
                <a:latin typeface="Consolas" panose="020B0609020204030204" pitchFamily="49" charset="0"/>
                <a:cs typeface="Consolas" panose="020B0609020204030204" pitchFamily="49" charset="0"/>
              </a:rPr>
              <a:t>, 5</a:t>
            </a:r>
          </a:p>
          <a:p>
            <a:r>
              <a:rPr lang="en-US" sz="2000" dirty="0">
                <a:latin typeface="Consolas" panose="020B0609020204030204" pitchFamily="49" charset="0"/>
                <a:cs typeface="Consolas" panose="020B0609020204030204" pitchFamily="49" charset="0"/>
              </a:rPr>
              <a:t>    </a:t>
            </a:r>
            <a:r>
              <a:rPr lang="en-US" sz="2000" dirty="0" err="1">
                <a:solidFill>
                  <a:srgbClr val="F37440"/>
                </a:solidFill>
                <a:latin typeface="Consolas" panose="020B0609020204030204" pitchFamily="49" charset="0"/>
                <a:cs typeface="Consolas" panose="020B0609020204030204" pitchFamily="49" charset="0"/>
              </a:rPr>
              <a:t>beq</a:t>
            </a:r>
            <a:r>
              <a:rPr lang="en-US" sz="2000" dirty="0">
                <a:latin typeface="Consolas" panose="020B0609020204030204" pitchFamily="49" charset="0"/>
                <a:cs typeface="Consolas" panose="020B0609020204030204" pitchFamily="49" charset="0"/>
              </a:rPr>
              <a:t> </a:t>
            </a:r>
            <a:r>
              <a:rPr lang="en-US" sz="2000" dirty="0">
                <a:solidFill>
                  <a:srgbClr val="00B050"/>
                </a:solidFill>
                <a:latin typeface="Consolas" panose="020B0609020204030204" pitchFamily="49" charset="0"/>
                <a:cs typeface="Consolas" panose="020B0609020204030204" pitchFamily="49" charset="0"/>
              </a:rPr>
              <a:t>.</a:t>
            </a:r>
            <a:r>
              <a:rPr lang="en-US" sz="2000" dirty="0" err="1">
                <a:solidFill>
                  <a:srgbClr val="00B050"/>
                </a:solidFill>
                <a:latin typeface="Consolas" panose="020B0609020204030204" pitchFamily="49" charset="0"/>
                <a:cs typeface="Consolas" panose="020B0609020204030204" pitchFamily="49" charset="0"/>
              </a:rPr>
              <a:t>Lthen</a:t>
            </a:r>
            <a:endParaRPr lang="en-US" sz="2000" dirty="0">
              <a:solidFill>
                <a:srgbClr val="00B050"/>
              </a:solidFill>
              <a:latin typeface="Consolas" panose="020B0609020204030204" pitchFamily="49" charset="0"/>
              <a:cs typeface="Consolas" panose="020B0609020204030204" pitchFamily="49" charset="0"/>
            </a:endParaRPr>
          </a:p>
          <a:p>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cmp</a:t>
            </a:r>
            <a:r>
              <a:rPr lang="en-US" sz="2000" dirty="0">
                <a:latin typeface="Consolas" panose="020B0609020204030204" pitchFamily="49" charset="0"/>
                <a:cs typeface="Consolas" panose="020B0609020204030204" pitchFamily="49" charset="0"/>
              </a:rPr>
              <a:t> </a:t>
            </a:r>
            <a:r>
              <a:rPr lang="en-US" sz="2000" dirty="0">
                <a:solidFill>
                  <a:srgbClr val="00B0F0"/>
                </a:solidFill>
                <a:latin typeface="Consolas" panose="020B0609020204030204" pitchFamily="49" charset="0"/>
                <a:cs typeface="Consolas" panose="020B0609020204030204" pitchFamily="49" charset="0"/>
              </a:rPr>
              <a:t>r1</a:t>
            </a:r>
            <a:r>
              <a:rPr lang="en-US" sz="2000" dirty="0">
                <a:latin typeface="Consolas" panose="020B0609020204030204" pitchFamily="49" charset="0"/>
                <a:cs typeface="Consolas" panose="020B0609020204030204" pitchFamily="49" charset="0"/>
              </a:rPr>
              <a:t>, 3</a:t>
            </a:r>
          </a:p>
          <a:p>
            <a:r>
              <a:rPr lang="en-US" sz="2000" dirty="0">
                <a:latin typeface="Consolas" panose="020B0609020204030204" pitchFamily="49" charset="0"/>
                <a:cs typeface="Consolas" panose="020B0609020204030204" pitchFamily="49" charset="0"/>
              </a:rPr>
              <a:t>    </a:t>
            </a:r>
            <a:r>
              <a:rPr lang="en-US" sz="2000" dirty="0" err="1">
                <a:solidFill>
                  <a:srgbClr val="0070C0"/>
                </a:solidFill>
                <a:latin typeface="Consolas" panose="020B0609020204030204" pitchFamily="49" charset="0"/>
                <a:cs typeface="Consolas" panose="020B0609020204030204" pitchFamily="49" charset="0"/>
              </a:rPr>
              <a:t>ble</a:t>
            </a:r>
            <a:r>
              <a:rPr lang="en-US" sz="2000" dirty="0">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a:t>
            </a:r>
            <a:r>
              <a:rPr lang="en-US" sz="2000" dirty="0" err="1">
                <a:solidFill>
                  <a:srgbClr val="FF0000"/>
                </a:solidFill>
                <a:latin typeface="Consolas" panose="020B0609020204030204" pitchFamily="49" charset="0"/>
                <a:cs typeface="Consolas" panose="020B0609020204030204" pitchFamily="49" charset="0"/>
              </a:rPr>
              <a:t>Lelse</a:t>
            </a:r>
            <a:endParaRPr lang="en-US" sz="2000" dirty="0">
              <a:solidFill>
                <a:srgbClr val="FF0000"/>
              </a:solidFill>
              <a:latin typeface="Consolas" panose="020B0609020204030204" pitchFamily="49" charset="0"/>
              <a:cs typeface="Consolas" panose="020B0609020204030204" pitchFamily="49" charset="0"/>
            </a:endParaRPr>
          </a:p>
          <a:p>
            <a:r>
              <a:rPr lang="en-US" sz="2000" dirty="0">
                <a:solidFill>
                  <a:srgbClr val="00B050"/>
                </a:solidFill>
                <a:latin typeface="Consolas" panose="020B0609020204030204" pitchFamily="49" charset="0"/>
                <a:cs typeface="Consolas" panose="020B0609020204030204" pitchFamily="49" charset="0"/>
              </a:rPr>
              <a:t>    // fall through</a:t>
            </a:r>
          </a:p>
          <a:p>
            <a:r>
              <a:rPr lang="en-US" sz="2000" dirty="0">
                <a:solidFill>
                  <a:srgbClr val="00B050"/>
                </a:solidFill>
                <a:latin typeface="Consolas" panose="020B0609020204030204" pitchFamily="49" charset="0"/>
                <a:cs typeface="Consolas" panose="020B0609020204030204" pitchFamily="49" charset="0"/>
              </a:rPr>
              <a:t>.</a:t>
            </a:r>
            <a:r>
              <a:rPr lang="en-US" sz="2000" dirty="0" err="1">
                <a:solidFill>
                  <a:srgbClr val="00B050"/>
                </a:solidFill>
                <a:latin typeface="Consolas" panose="020B0609020204030204" pitchFamily="49" charset="0"/>
                <a:cs typeface="Consolas" panose="020B0609020204030204" pitchFamily="49" charset="0"/>
              </a:rPr>
              <a:t>Lthen</a:t>
            </a:r>
            <a:r>
              <a:rPr lang="en-US" sz="2000" dirty="0">
                <a:latin typeface="Consolas" panose="020B0609020204030204" pitchFamily="49" charset="0"/>
                <a:cs typeface="Consolas" panose="020B0609020204030204" pitchFamily="49" charset="0"/>
              </a:rPr>
              <a:t>: </a:t>
            </a:r>
          </a:p>
          <a:p>
            <a:r>
              <a:rPr lang="en-US" sz="2000" dirty="0">
                <a:solidFill>
                  <a:srgbClr val="00B050"/>
                </a:solidFill>
                <a:latin typeface="Consolas" panose="020B0609020204030204" pitchFamily="49" charset="0"/>
                <a:cs typeface="Consolas" panose="020B0609020204030204" pitchFamily="49" charset="0"/>
              </a:rPr>
              <a:t>    mov r2, r5 // true block</a:t>
            </a:r>
          </a:p>
          <a:p>
            <a:r>
              <a:rPr lang="en-US" sz="2000" dirty="0">
                <a:solidFill>
                  <a:srgbClr val="00B050"/>
                </a:solidFill>
                <a:latin typeface="Consolas" panose="020B0609020204030204" pitchFamily="49" charset="0"/>
                <a:cs typeface="Consolas" panose="020B0609020204030204" pitchFamily="49" charset="0"/>
              </a:rPr>
              <a:t>    // branch around else</a:t>
            </a:r>
          </a:p>
          <a:p>
            <a:r>
              <a:rPr lang="en-US" sz="2000" dirty="0">
                <a:solidFill>
                  <a:srgbClr val="00B050"/>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b .</a:t>
            </a:r>
            <a:r>
              <a:rPr lang="en-US" sz="2000" dirty="0" err="1">
                <a:latin typeface="Consolas" panose="020B0609020204030204" pitchFamily="49" charset="0"/>
                <a:cs typeface="Consolas" panose="020B0609020204030204" pitchFamily="49" charset="0"/>
              </a:rPr>
              <a:t>Lendif</a:t>
            </a:r>
            <a:endParaRPr lang="en-US" sz="2000" dirty="0">
              <a:solidFill>
                <a:srgbClr val="00B050"/>
              </a:solidFill>
              <a:latin typeface="Consolas" panose="020B0609020204030204" pitchFamily="49" charset="0"/>
              <a:cs typeface="Consolas" panose="020B0609020204030204" pitchFamily="49" charset="0"/>
            </a:endParaRPr>
          </a:p>
          <a:p>
            <a:r>
              <a:rPr lang="en-US" sz="2000" dirty="0">
                <a:solidFill>
                  <a:srgbClr val="FF0000"/>
                </a:solidFill>
                <a:latin typeface="Consolas" panose="020B0609020204030204" pitchFamily="49" charset="0"/>
                <a:cs typeface="Consolas" panose="020B0609020204030204" pitchFamily="49" charset="0"/>
              </a:rPr>
              <a:t>.</a:t>
            </a:r>
            <a:r>
              <a:rPr lang="en-US" sz="2000" dirty="0" err="1">
                <a:solidFill>
                  <a:srgbClr val="FF0000"/>
                </a:solidFill>
                <a:latin typeface="Consolas" panose="020B0609020204030204" pitchFamily="49" charset="0"/>
                <a:cs typeface="Consolas" panose="020B0609020204030204" pitchFamily="49" charset="0"/>
              </a:rPr>
              <a:t>Lelse</a:t>
            </a:r>
            <a:endParaRPr lang="en-US" sz="2000" dirty="0">
              <a:solidFill>
                <a:srgbClr val="FF0000"/>
              </a:solidFill>
              <a:latin typeface="Consolas" panose="020B0609020204030204" pitchFamily="49" charset="0"/>
              <a:cs typeface="Consolas" panose="020B0609020204030204" pitchFamily="49" charset="0"/>
            </a:endParaRPr>
          </a:p>
          <a:p>
            <a:r>
              <a:rPr lang="en-US" sz="2000" dirty="0">
                <a:solidFill>
                  <a:srgbClr val="FF0000"/>
                </a:solidFill>
                <a:latin typeface="Consolas" panose="020B0609020204030204" pitchFamily="49" charset="0"/>
                <a:cs typeface="Consolas" panose="020B0609020204030204" pitchFamily="49" charset="0"/>
              </a:rPr>
              <a:t>    mov r5, r2 // false block</a:t>
            </a:r>
            <a:endParaRPr lang="en-US" sz="2000" dirty="0">
              <a:latin typeface="Consolas" panose="020B0609020204030204" pitchFamily="49" charset="0"/>
              <a:cs typeface="Consolas" panose="020B0609020204030204" pitchFamily="49" charset="0"/>
            </a:endParaRPr>
          </a:p>
          <a:p>
            <a:r>
              <a:rPr lang="en-US" sz="2000" dirty="0">
                <a:solidFill>
                  <a:srgbClr val="FF0000"/>
                </a:solidFill>
                <a:latin typeface="Consolas" panose="020B0609020204030204" pitchFamily="49" charset="0"/>
                <a:cs typeface="Consolas" panose="020B0609020204030204" pitchFamily="49" charset="0"/>
              </a:rPr>
              <a:t>    // fall through</a:t>
            </a: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Lendif</a:t>
            </a:r>
            <a:r>
              <a:rPr lang="en-US" sz="2000" dirty="0">
                <a:latin typeface="Consolas" panose="020B0609020204030204" pitchFamily="49" charset="0"/>
                <a:cs typeface="Consolas" panose="020B0609020204030204" pitchFamily="49" charset="0"/>
              </a:rPr>
              <a:t>:  </a:t>
            </a:r>
          </a:p>
        </p:txBody>
      </p:sp>
      <p:sp>
        <p:nvSpPr>
          <p:cNvPr id="21" name="Rounded Rectangle 20">
            <a:extLst>
              <a:ext uri="{FF2B5EF4-FFF2-40B4-BE49-F238E27FC236}">
                <a16:creationId xmlns:a16="http://schemas.microsoft.com/office/drawing/2014/main" id="{355403CA-3097-2043-83CC-1FE1B2AB71D2}"/>
              </a:ext>
            </a:extLst>
          </p:cNvPr>
          <p:cNvSpPr/>
          <p:nvPr/>
        </p:nvSpPr>
        <p:spPr bwMode="auto">
          <a:xfrm>
            <a:off x="383772" y="2739051"/>
            <a:ext cx="4661323" cy="2311956"/>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latin typeface="Consolas" panose="020B0609020204030204" pitchFamily="49" charset="0"/>
                <a:cs typeface="Consolas" panose="020B0609020204030204" pitchFamily="49" charset="0"/>
              </a:rPr>
              <a:t>if ((</a:t>
            </a:r>
            <a:r>
              <a:rPr lang="en-US" sz="2000" dirty="0">
                <a:solidFill>
                  <a:srgbClr val="7030A0"/>
                </a:solidFill>
                <a:latin typeface="Consolas" panose="020B0609020204030204" pitchFamily="49" charset="0"/>
                <a:cs typeface="Consolas" panose="020B0609020204030204" pitchFamily="49" charset="0"/>
              </a:rPr>
              <a:t>r0</a:t>
            </a:r>
            <a:r>
              <a:rPr lang="en-US" sz="2000" dirty="0">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5)</a:t>
            </a:r>
            <a:r>
              <a:rPr lang="en-US" sz="2000" dirty="0">
                <a:solidFill>
                  <a:schemeClr val="accent6"/>
                </a:solidFill>
                <a:latin typeface="Consolas" panose="020B0609020204030204" pitchFamily="49" charset="0"/>
                <a:cs typeface="Consolas" panose="020B0609020204030204" pitchFamily="49" charset="0"/>
              </a:rPr>
              <a:t> || </a:t>
            </a:r>
            <a:r>
              <a:rPr lang="en-US" sz="2000" dirty="0">
                <a:latin typeface="Consolas" panose="020B0609020204030204" pitchFamily="49" charset="0"/>
                <a:cs typeface="Consolas" panose="020B0609020204030204" pitchFamily="49" charset="0"/>
              </a:rPr>
              <a:t>(</a:t>
            </a:r>
            <a:r>
              <a:rPr lang="en-US" sz="2000" dirty="0">
                <a:solidFill>
                  <a:srgbClr val="00B0F0"/>
                </a:solidFill>
                <a:latin typeface="Consolas" panose="020B0609020204030204" pitchFamily="49" charset="0"/>
                <a:cs typeface="Consolas" panose="020B0609020204030204" pitchFamily="49" charset="0"/>
              </a:rPr>
              <a:t>r1</a:t>
            </a:r>
            <a:r>
              <a:rPr lang="en-US" sz="2000" dirty="0">
                <a:latin typeface="Consolas" panose="020B0609020204030204" pitchFamily="49" charset="0"/>
                <a:cs typeface="Consolas" panose="020B0609020204030204" pitchFamily="49" charset="0"/>
              </a:rPr>
              <a:t> </a:t>
            </a:r>
            <a:r>
              <a:rPr lang="en-US" sz="2000" dirty="0">
                <a:solidFill>
                  <a:srgbClr val="0070C0"/>
                </a:solidFill>
                <a:latin typeface="Consolas" panose="020B0609020204030204" pitchFamily="49" charset="0"/>
                <a:cs typeface="Consolas" panose="020B0609020204030204" pitchFamily="49" charset="0"/>
              </a:rPr>
              <a:t>&gt;</a:t>
            </a:r>
            <a:r>
              <a:rPr lang="en-US" sz="2000" dirty="0">
                <a:latin typeface="Consolas" panose="020B0609020204030204" pitchFamily="49" charset="0"/>
                <a:cs typeface="Consolas" panose="020B0609020204030204" pitchFamily="49" charset="0"/>
              </a:rPr>
              <a:t> 3)) {</a:t>
            </a:r>
          </a:p>
          <a:p>
            <a:r>
              <a:rPr lang="en-US" sz="2000" dirty="0">
                <a:solidFill>
                  <a:srgbClr val="00B050"/>
                </a:solidFill>
                <a:latin typeface="Consolas" panose="020B0609020204030204" pitchFamily="49" charset="0"/>
                <a:cs typeface="Consolas" panose="020B0609020204030204" pitchFamily="49" charset="0"/>
              </a:rPr>
              <a:t>    r2 = r5; // true block</a:t>
            </a:r>
          </a:p>
          <a:p>
            <a:r>
              <a:rPr lang="en-US" sz="2000" dirty="0">
                <a:solidFill>
                  <a:srgbClr val="00B050"/>
                </a:solidFill>
                <a:latin typeface="Consolas" panose="020B0609020204030204" pitchFamily="49" charset="0"/>
                <a:cs typeface="Consolas" panose="020B0609020204030204" pitchFamily="49" charset="0"/>
              </a:rPr>
              <a:t>    /* branch around else */</a:t>
            </a:r>
          </a:p>
          <a:p>
            <a:r>
              <a:rPr lang="en-US" sz="2000" dirty="0">
                <a:latin typeface="Consolas" panose="020B0609020204030204" pitchFamily="49" charset="0"/>
                <a:cs typeface="Consolas" panose="020B0609020204030204" pitchFamily="49" charset="0"/>
              </a:rPr>
              <a:t>} else {</a:t>
            </a:r>
          </a:p>
          <a:p>
            <a:r>
              <a:rPr lang="en-US" sz="2000" dirty="0">
                <a:solidFill>
                  <a:srgbClr val="FF0000"/>
                </a:solidFill>
                <a:latin typeface="Consolas" panose="020B0609020204030204" pitchFamily="49" charset="0"/>
                <a:cs typeface="Consolas" panose="020B0609020204030204" pitchFamily="49" charset="0"/>
              </a:rPr>
              <a:t>    r5 = r2; // false block</a:t>
            </a:r>
          </a:p>
          <a:p>
            <a:r>
              <a:rPr lang="en-US" sz="2000" dirty="0">
                <a:solidFill>
                  <a:srgbClr val="FF0000"/>
                </a:solidFill>
                <a:latin typeface="Consolas" panose="020B0609020204030204" pitchFamily="49" charset="0"/>
                <a:cs typeface="Consolas" panose="020B0609020204030204" pitchFamily="49" charset="0"/>
              </a:rPr>
              <a:t>    /* fall through */</a:t>
            </a:r>
          </a:p>
          <a:p>
            <a:r>
              <a:rPr lang="en-US" sz="2000" dirty="0">
                <a:latin typeface="Consolas" panose="020B0609020204030204" pitchFamily="49" charset="0"/>
                <a:cs typeface="Consolas" panose="020B0609020204030204" pitchFamily="49" charset="0"/>
              </a:rPr>
              <a:t>}</a:t>
            </a:r>
          </a:p>
        </p:txBody>
      </p:sp>
      <p:sp>
        <p:nvSpPr>
          <p:cNvPr id="22" name="TextBox 21">
            <a:extLst>
              <a:ext uri="{FF2B5EF4-FFF2-40B4-BE49-F238E27FC236}">
                <a16:creationId xmlns:a16="http://schemas.microsoft.com/office/drawing/2014/main" id="{0A25E002-8421-AD4E-AB22-5D715E2BD17A}"/>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24" name="Group 23">
            <a:extLst>
              <a:ext uri="{FF2B5EF4-FFF2-40B4-BE49-F238E27FC236}">
                <a16:creationId xmlns:a16="http://schemas.microsoft.com/office/drawing/2014/main" id="{19A5829C-FB84-35B8-F0C2-AB2F1A4A6E92}"/>
              </a:ext>
            </a:extLst>
          </p:cNvPr>
          <p:cNvGrpSpPr/>
          <p:nvPr/>
        </p:nvGrpSpPr>
        <p:grpSpPr>
          <a:xfrm>
            <a:off x="8626441" y="1680648"/>
            <a:ext cx="3308349" cy="707886"/>
            <a:chOff x="3912462" y="3442183"/>
            <a:chExt cx="3308349" cy="707886"/>
          </a:xfrm>
        </p:grpSpPr>
        <p:sp>
          <p:nvSpPr>
            <p:cNvPr id="25" name="TextBox 24">
              <a:extLst>
                <a:ext uri="{FF2B5EF4-FFF2-40B4-BE49-F238E27FC236}">
                  <a16:creationId xmlns:a16="http://schemas.microsoft.com/office/drawing/2014/main" id="{DFCD632A-A8A7-7EF7-F587-9974B0BB547B}"/>
                </a:ext>
              </a:extLst>
            </p:cNvPr>
            <p:cNvSpPr txBox="1"/>
            <p:nvPr/>
          </p:nvSpPr>
          <p:spPr>
            <a:xfrm>
              <a:off x="4342913" y="3442183"/>
              <a:ext cx="2877898" cy="707886"/>
            </a:xfrm>
            <a:prstGeom prst="rect">
              <a:avLst/>
            </a:prstGeom>
            <a:solidFill>
              <a:schemeClr val="accent4">
                <a:lumMod val="20000"/>
                <a:lumOff val="80000"/>
              </a:schemeClr>
            </a:solidFill>
            <a:ln>
              <a:solidFill>
                <a:schemeClr val="accent5"/>
              </a:solidFill>
            </a:ln>
          </p:spPr>
          <p:txBody>
            <a:bodyPr wrap="square" rtlCol="0">
              <a:spAutoFit/>
            </a:bodyPr>
            <a:lstStyle/>
            <a:p>
              <a:r>
                <a:rPr lang="en-US" sz="2000" dirty="0"/>
                <a:t>If </a:t>
              </a:r>
              <a:r>
                <a:rPr lang="en-US" sz="2000" dirty="0">
                  <a:solidFill>
                    <a:srgbClr val="C00000"/>
                  </a:solidFill>
                </a:rPr>
                <a:t>r0 == 5 true, </a:t>
              </a:r>
              <a:r>
                <a:rPr lang="en-US" sz="2000" dirty="0">
                  <a:solidFill>
                    <a:schemeClr val="tx2"/>
                  </a:solidFill>
                </a:rPr>
                <a:t>then </a:t>
              </a:r>
              <a:r>
                <a:rPr lang="en-US" sz="2000" dirty="0">
                  <a:solidFill>
                    <a:srgbClr val="0070C0"/>
                  </a:solidFill>
                </a:rPr>
                <a:t>branch </a:t>
              </a:r>
              <a:r>
                <a:rPr lang="en-US" sz="2000" b="1" i="1" dirty="0">
                  <a:solidFill>
                    <a:srgbClr val="0070C0"/>
                  </a:solidFill>
                </a:rPr>
                <a:t>to</a:t>
              </a:r>
              <a:r>
                <a:rPr lang="en-US" sz="2000" dirty="0">
                  <a:solidFill>
                    <a:srgbClr val="0070C0"/>
                  </a:solidFill>
                </a:rPr>
                <a:t> the </a:t>
              </a:r>
              <a:r>
                <a:rPr lang="en-US" sz="2000" dirty="0">
                  <a:solidFill>
                    <a:srgbClr val="2C895B"/>
                  </a:solidFill>
                </a:rPr>
                <a:t>true block </a:t>
              </a:r>
            </a:p>
          </p:txBody>
        </p:sp>
        <p:sp>
          <p:nvSpPr>
            <p:cNvPr id="26" name="Right Brace 25">
              <a:extLst>
                <a:ext uri="{FF2B5EF4-FFF2-40B4-BE49-F238E27FC236}">
                  <a16:creationId xmlns:a16="http://schemas.microsoft.com/office/drawing/2014/main" id="{E8697343-606E-7E7E-975F-17D0F502C4DC}"/>
                </a:ext>
              </a:extLst>
            </p:cNvPr>
            <p:cNvSpPr/>
            <p:nvPr/>
          </p:nvSpPr>
          <p:spPr>
            <a:xfrm>
              <a:off x="3912462" y="3509518"/>
              <a:ext cx="425669" cy="563251"/>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EA7CAB11-E318-79F9-C20D-0F9C1EAF47FE}"/>
              </a:ext>
            </a:extLst>
          </p:cNvPr>
          <p:cNvGrpSpPr/>
          <p:nvPr/>
        </p:nvGrpSpPr>
        <p:grpSpPr>
          <a:xfrm>
            <a:off x="8637860" y="2507895"/>
            <a:ext cx="3134063" cy="738987"/>
            <a:chOff x="3912462" y="3333782"/>
            <a:chExt cx="3134063" cy="738987"/>
          </a:xfrm>
        </p:grpSpPr>
        <p:sp>
          <p:nvSpPr>
            <p:cNvPr id="28" name="TextBox 27">
              <a:extLst>
                <a:ext uri="{FF2B5EF4-FFF2-40B4-BE49-F238E27FC236}">
                  <a16:creationId xmlns:a16="http://schemas.microsoft.com/office/drawing/2014/main" id="{72B71460-0573-3428-0E5A-483DC3EC1964}"/>
                </a:ext>
              </a:extLst>
            </p:cNvPr>
            <p:cNvSpPr txBox="1"/>
            <p:nvPr/>
          </p:nvSpPr>
          <p:spPr>
            <a:xfrm>
              <a:off x="4374900" y="3333782"/>
              <a:ext cx="2671625" cy="707886"/>
            </a:xfrm>
            <a:prstGeom prst="rect">
              <a:avLst/>
            </a:prstGeom>
            <a:solidFill>
              <a:schemeClr val="accent4">
                <a:lumMod val="20000"/>
                <a:lumOff val="80000"/>
              </a:schemeClr>
            </a:solidFill>
            <a:ln>
              <a:solidFill>
                <a:schemeClr val="accent5"/>
              </a:solidFill>
            </a:ln>
          </p:spPr>
          <p:txBody>
            <a:bodyPr wrap="square" rtlCol="0">
              <a:spAutoFit/>
            </a:bodyPr>
            <a:lstStyle/>
            <a:p>
              <a:r>
                <a:rPr lang="en-US" sz="2000" dirty="0"/>
                <a:t>if </a:t>
              </a:r>
              <a:r>
                <a:rPr lang="en-US" sz="2000" dirty="0">
                  <a:solidFill>
                    <a:srgbClr val="C00000"/>
                  </a:solidFill>
                </a:rPr>
                <a:t>r1 &gt; 3 false </a:t>
              </a:r>
              <a:r>
                <a:rPr lang="en-US" sz="2000" dirty="0">
                  <a:solidFill>
                    <a:schemeClr val="tx2"/>
                  </a:solidFill>
                </a:rPr>
                <a:t>then</a:t>
              </a:r>
              <a:r>
                <a:rPr lang="en-US" sz="2000" dirty="0">
                  <a:solidFill>
                    <a:srgbClr val="C00000"/>
                  </a:solidFill>
                </a:rPr>
                <a:t> </a:t>
              </a:r>
              <a:r>
                <a:rPr lang="en-US" sz="2000" dirty="0">
                  <a:solidFill>
                    <a:srgbClr val="0070C0"/>
                  </a:solidFill>
                </a:rPr>
                <a:t>branch </a:t>
              </a:r>
              <a:r>
                <a:rPr lang="en-US" sz="2000" b="1" i="1" dirty="0">
                  <a:solidFill>
                    <a:srgbClr val="0070C0"/>
                  </a:solidFill>
                </a:rPr>
                <a:t>to</a:t>
              </a:r>
              <a:r>
                <a:rPr lang="en-US" sz="2000" dirty="0">
                  <a:solidFill>
                    <a:srgbClr val="0070C0"/>
                  </a:solidFill>
                </a:rPr>
                <a:t> </a:t>
              </a:r>
              <a:r>
                <a:rPr lang="en-US" sz="2000" dirty="0">
                  <a:solidFill>
                    <a:srgbClr val="C00000"/>
                  </a:solidFill>
                </a:rPr>
                <a:t>false block</a:t>
              </a:r>
            </a:p>
          </p:txBody>
        </p:sp>
        <p:sp>
          <p:nvSpPr>
            <p:cNvPr id="29" name="Right Brace 28">
              <a:extLst>
                <a:ext uri="{FF2B5EF4-FFF2-40B4-BE49-F238E27FC236}">
                  <a16:creationId xmlns:a16="http://schemas.microsoft.com/office/drawing/2014/main" id="{0960DC15-7DED-06DA-2BC3-A0A687A15E79}"/>
                </a:ext>
              </a:extLst>
            </p:cNvPr>
            <p:cNvSpPr/>
            <p:nvPr/>
          </p:nvSpPr>
          <p:spPr>
            <a:xfrm>
              <a:off x="3912462" y="3509518"/>
              <a:ext cx="425669" cy="563251"/>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 name="U-Turn Arrow 2">
            <a:extLst>
              <a:ext uri="{FF2B5EF4-FFF2-40B4-BE49-F238E27FC236}">
                <a16:creationId xmlns:a16="http://schemas.microsoft.com/office/drawing/2014/main" id="{A767F4D6-3EF9-F21D-F934-4D6D0630B0F2}"/>
              </a:ext>
            </a:extLst>
          </p:cNvPr>
          <p:cNvSpPr/>
          <p:nvPr/>
        </p:nvSpPr>
        <p:spPr>
          <a:xfrm rot="5400000" flipV="1">
            <a:off x="5536480" y="3316890"/>
            <a:ext cx="1902454" cy="1413677"/>
          </a:xfrm>
          <a:prstGeom prst="uturnArrow">
            <a:avLst>
              <a:gd name="adj1" fmla="val 3769"/>
              <a:gd name="adj2" fmla="val 6539"/>
              <a:gd name="adj3" fmla="val 20789"/>
              <a:gd name="adj4" fmla="val 42454"/>
              <a:gd name="adj5" fmla="val 7182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U-Turn Arrow 3">
            <a:extLst>
              <a:ext uri="{FF2B5EF4-FFF2-40B4-BE49-F238E27FC236}">
                <a16:creationId xmlns:a16="http://schemas.microsoft.com/office/drawing/2014/main" id="{3587977D-50F2-F6AD-A24F-EFDE1F1E3228}"/>
              </a:ext>
            </a:extLst>
          </p:cNvPr>
          <p:cNvSpPr/>
          <p:nvPr/>
        </p:nvSpPr>
        <p:spPr>
          <a:xfrm rot="5400000" flipV="1">
            <a:off x="5735391" y="2441653"/>
            <a:ext cx="1591772" cy="1047206"/>
          </a:xfrm>
          <a:prstGeom prst="uturnArrow">
            <a:avLst>
              <a:gd name="adj1" fmla="val 4865"/>
              <a:gd name="adj2" fmla="val 8019"/>
              <a:gd name="adj3" fmla="val 20789"/>
              <a:gd name="adj4" fmla="val 42454"/>
              <a:gd name="adj5" fmla="val 67441"/>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U-Turn Arrow 5">
            <a:extLst>
              <a:ext uri="{FF2B5EF4-FFF2-40B4-BE49-F238E27FC236}">
                <a16:creationId xmlns:a16="http://schemas.microsoft.com/office/drawing/2014/main" id="{60D71879-9C38-DE5A-B282-F5272AF5FD61}"/>
              </a:ext>
            </a:extLst>
          </p:cNvPr>
          <p:cNvSpPr/>
          <p:nvPr/>
        </p:nvSpPr>
        <p:spPr>
          <a:xfrm rot="5400000">
            <a:off x="9026623" y="4062141"/>
            <a:ext cx="1380799" cy="2403066"/>
          </a:xfrm>
          <a:prstGeom prst="uturnArrow">
            <a:avLst>
              <a:gd name="adj1" fmla="val 3724"/>
              <a:gd name="adj2" fmla="val 4377"/>
              <a:gd name="adj3" fmla="val 6833"/>
              <a:gd name="adj4" fmla="val 42454"/>
              <a:gd name="adj5" fmla="val 100000"/>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5883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p:bldP spid="3" grpId="0" animBg="1"/>
      <p:bldP spid="4" grpId="0" animBg="1"/>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0057D17-F0EE-3F4B-B8AE-50E7B158F475}"/>
              </a:ext>
            </a:extLst>
          </p:cNvPr>
          <p:cNvSpPr>
            <a:spLocks noGrp="1"/>
          </p:cNvSpPr>
          <p:nvPr>
            <p:ph sz="quarter" idx="15"/>
          </p:nvPr>
        </p:nvSpPr>
        <p:spPr>
          <a:xfrm>
            <a:off x="226711" y="550746"/>
            <a:ext cx="11701067" cy="3926986"/>
          </a:xfrm>
          <a:solidFill>
            <a:schemeClr val="accent4">
              <a:lumMod val="20000"/>
              <a:lumOff val="80000"/>
            </a:schemeClr>
          </a:solidFill>
          <a:ln>
            <a:solidFill>
              <a:schemeClr val="accent1"/>
            </a:solidFill>
          </a:ln>
        </p:spPr>
        <p:txBody>
          <a:bodyPr/>
          <a:lstStyle/>
          <a:p>
            <a:r>
              <a:rPr lang="en-US" sz="2400" dirty="0">
                <a:solidFill>
                  <a:srgbClr val="0070C0"/>
                </a:solidFill>
              </a:rPr>
              <a:t>loop guard: </a:t>
            </a:r>
            <a:r>
              <a:rPr lang="en-US" sz="2400" dirty="0"/>
              <a:t>code that must evaluate to true before the next iteration of the loop</a:t>
            </a:r>
          </a:p>
          <a:p>
            <a:r>
              <a:rPr lang="en-US" sz="2400" dirty="0"/>
              <a:t>If the </a:t>
            </a:r>
            <a:r>
              <a:rPr lang="en-US" sz="2400" dirty="0">
                <a:solidFill>
                  <a:srgbClr val="0070C0"/>
                </a:solidFill>
              </a:rPr>
              <a:t>loop guard </a:t>
            </a:r>
            <a:r>
              <a:rPr lang="en-US" sz="2400" dirty="0">
                <a:solidFill>
                  <a:srgbClr val="2C895B"/>
                </a:solidFill>
              </a:rPr>
              <a:t>test(s) evaluate to true</a:t>
            </a:r>
            <a:r>
              <a:rPr lang="en-US" sz="2400" dirty="0"/>
              <a:t>, the </a:t>
            </a:r>
            <a:r>
              <a:rPr lang="en-US" sz="2400" i="1" dirty="0">
                <a:solidFill>
                  <a:srgbClr val="0070C0"/>
                </a:solidFill>
              </a:rPr>
              <a:t>body of the loop</a:t>
            </a:r>
            <a:r>
              <a:rPr lang="en-US" sz="2400" dirty="0">
                <a:solidFill>
                  <a:srgbClr val="0070C0"/>
                </a:solidFill>
              </a:rPr>
              <a:t> is executed again</a:t>
            </a:r>
          </a:p>
          <a:p>
            <a:r>
              <a:rPr lang="en-US" sz="2400" dirty="0">
                <a:solidFill>
                  <a:srgbClr val="F37440"/>
                </a:solidFill>
              </a:rPr>
              <a:t>pre-test loop guard </a:t>
            </a:r>
            <a:r>
              <a:rPr lang="en-US" sz="2400" dirty="0"/>
              <a:t>is at the </a:t>
            </a:r>
            <a:r>
              <a:rPr lang="en-US" sz="2400" dirty="0">
                <a:solidFill>
                  <a:srgbClr val="7030A0"/>
                </a:solidFill>
              </a:rPr>
              <a:t>top of the loop </a:t>
            </a:r>
          </a:p>
          <a:p>
            <a:pPr lvl="1"/>
            <a:r>
              <a:rPr lang="en-US" sz="2200" dirty="0"/>
              <a:t>If the </a:t>
            </a:r>
            <a:r>
              <a:rPr lang="en-US" sz="2200" dirty="0">
                <a:solidFill>
                  <a:srgbClr val="2C895B"/>
                </a:solidFill>
              </a:rPr>
              <a:t>test evaluates to true, </a:t>
            </a:r>
            <a:r>
              <a:rPr lang="en-US" sz="2200" dirty="0"/>
              <a:t>execution </a:t>
            </a:r>
            <a:r>
              <a:rPr lang="en-US" sz="2200" dirty="0">
                <a:solidFill>
                  <a:srgbClr val="0070C0"/>
                </a:solidFill>
              </a:rPr>
              <a:t>falls through </a:t>
            </a:r>
            <a:r>
              <a:rPr lang="en-US" sz="2200" dirty="0"/>
              <a:t>to the loop body</a:t>
            </a:r>
          </a:p>
          <a:p>
            <a:pPr lvl="1"/>
            <a:r>
              <a:rPr lang="en-US" sz="2200" dirty="0"/>
              <a:t>if the </a:t>
            </a:r>
            <a:r>
              <a:rPr lang="en-US" sz="2200" dirty="0">
                <a:solidFill>
                  <a:srgbClr val="C00000"/>
                </a:solidFill>
              </a:rPr>
              <a:t>test evaluates to false</a:t>
            </a:r>
            <a:r>
              <a:rPr lang="en-US" sz="2200" dirty="0"/>
              <a:t>, execution </a:t>
            </a:r>
            <a:r>
              <a:rPr lang="en-US" sz="2200" b="1" u="sng" dirty="0">
                <a:solidFill>
                  <a:srgbClr val="0070C0"/>
                </a:solidFill>
              </a:rPr>
              <a:t>branches</a:t>
            </a:r>
            <a:r>
              <a:rPr lang="en-US" sz="2200" dirty="0">
                <a:solidFill>
                  <a:srgbClr val="0070C0"/>
                </a:solidFill>
              </a:rPr>
              <a:t> around the loop body </a:t>
            </a:r>
            <a:endParaRPr lang="en-US" sz="2200" dirty="0"/>
          </a:p>
          <a:p>
            <a:r>
              <a:rPr lang="en-US" sz="2400" dirty="0">
                <a:solidFill>
                  <a:srgbClr val="7030A0"/>
                </a:solidFill>
              </a:rPr>
              <a:t>post-test loop guard </a:t>
            </a:r>
            <a:r>
              <a:rPr lang="en-US" sz="2400" dirty="0"/>
              <a:t>is at the </a:t>
            </a:r>
            <a:r>
              <a:rPr lang="en-US" sz="2400" dirty="0">
                <a:solidFill>
                  <a:srgbClr val="7030A0"/>
                </a:solidFill>
              </a:rPr>
              <a:t>bottom of the loop</a:t>
            </a:r>
          </a:p>
          <a:p>
            <a:pPr lvl="1"/>
            <a:r>
              <a:rPr lang="en-US" sz="2200" dirty="0"/>
              <a:t>If the </a:t>
            </a:r>
            <a:r>
              <a:rPr lang="en-US" sz="2200" dirty="0">
                <a:solidFill>
                  <a:srgbClr val="2C895B"/>
                </a:solidFill>
              </a:rPr>
              <a:t>test evaluates to true, </a:t>
            </a:r>
            <a:r>
              <a:rPr lang="en-US" sz="2200" dirty="0"/>
              <a:t>execution </a:t>
            </a:r>
            <a:r>
              <a:rPr lang="en-US" sz="2200" b="1" u="sng" dirty="0">
                <a:solidFill>
                  <a:srgbClr val="0070C0"/>
                </a:solidFill>
              </a:rPr>
              <a:t>branches</a:t>
            </a:r>
            <a:r>
              <a:rPr lang="en-US" sz="2200" dirty="0">
                <a:solidFill>
                  <a:srgbClr val="0070C0"/>
                </a:solidFill>
              </a:rPr>
              <a:t> to the top of the loop</a:t>
            </a:r>
          </a:p>
          <a:p>
            <a:pPr lvl="1"/>
            <a:r>
              <a:rPr lang="en-US" sz="2200" dirty="0"/>
              <a:t>If the </a:t>
            </a:r>
            <a:r>
              <a:rPr lang="en-US" sz="2200" dirty="0">
                <a:solidFill>
                  <a:srgbClr val="C00000"/>
                </a:solidFill>
              </a:rPr>
              <a:t>test evaluates to false</a:t>
            </a:r>
            <a:r>
              <a:rPr lang="en-US" sz="2200" dirty="0"/>
              <a:t>, execution </a:t>
            </a:r>
            <a:r>
              <a:rPr lang="en-US" sz="2200" dirty="0">
                <a:solidFill>
                  <a:srgbClr val="0070C0"/>
                </a:solidFill>
              </a:rPr>
              <a:t>falls through </a:t>
            </a:r>
            <a:r>
              <a:rPr lang="en-US" sz="2200" dirty="0"/>
              <a:t>the instruction following the loop</a:t>
            </a:r>
          </a:p>
          <a:p>
            <a:pPr lvl="1"/>
            <a:endParaRPr lang="en-US" sz="2200" dirty="0"/>
          </a:p>
        </p:txBody>
      </p:sp>
      <p:sp>
        <p:nvSpPr>
          <p:cNvPr id="2" name="Title 1">
            <a:extLst>
              <a:ext uri="{FF2B5EF4-FFF2-40B4-BE49-F238E27FC236}">
                <a16:creationId xmlns:a16="http://schemas.microsoft.com/office/drawing/2014/main" id="{3F3B9562-FFFD-0649-B4D1-5311765C7FB6}"/>
              </a:ext>
            </a:extLst>
          </p:cNvPr>
          <p:cNvSpPr>
            <a:spLocks noGrp="1"/>
          </p:cNvSpPr>
          <p:nvPr>
            <p:ph type="title"/>
          </p:nvPr>
        </p:nvSpPr>
        <p:spPr>
          <a:xfrm>
            <a:off x="496577" y="79997"/>
            <a:ext cx="10515600" cy="474553"/>
          </a:xfrm>
        </p:spPr>
        <p:txBody>
          <a:bodyPr/>
          <a:lstStyle/>
          <a:p>
            <a:r>
              <a:rPr lang="en-US" dirty="0"/>
              <a:t>Program Flow – Pre-test and Post-test Loop Guards</a:t>
            </a:r>
          </a:p>
        </p:txBody>
      </p:sp>
      <p:sp>
        <p:nvSpPr>
          <p:cNvPr id="17" name="TextBox 16">
            <a:extLst>
              <a:ext uri="{FF2B5EF4-FFF2-40B4-BE49-F238E27FC236}">
                <a16:creationId xmlns:a16="http://schemas.microsoft.com/office/drawing/2014/main" id="{F207B4F4-5886-854D-8DCE-7D57254B30C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8" name="Group 7">
            <a:extLst>
              <a:ext uri="{FF2B5EF4-FFF2-40B4-BE49-F238E27FC236}">
                <a16:creationId xmlns:a16="http://schemas.microsoft.com/office/drawing/2014/main" id="{9481209E-8206-EA97-33B2-B001480B9329}"/>
              </a:ext>
            </a:extLst>
          </p:cNvPr>
          <p:cNvGrpSpPr/>
          <p:nvPr/>
        </p:nvGrpSpPr>
        <p:grpSpPr>
          <a:xfrm>
            <a:off x="1033246" y="5099201"/>
            <a:ext cx="4943911" cy="1584646"/>
            <a:chOff x="923826" y="4945527"/>
            <a:chExt cx="4943911" cy="1584646"/>
          </a:xfrm>
        </p:grpSpPr>
        <p:sp>
          <p:nvSpPr>
            <p:cNvPr id="5" name="Rounded Rectangle 4">
              <a:extLst>
                <a:ext uri="{FF2B5EF4-FFF2-40B4-BE49-F238E27FC236}">
                  <a16:creationId xmlns:a16="http://schemas.microsoft.com/office/drawing/2014/main" id="{D050155E-FD54-A443-8A5C-99402148A9B6}"/>
                </a:ext>
              </a:extLst>
            </p:cNvPr>
            <p:cNvSpPr/>
            <p:nvPr/>
          </p:nvSpPr>
          <p:spPr bwMode="auto">
            <a:xfrm>
              <a:off x="3135167" y="4945527"/>
              <a:ext cx="2732570" cy="1488519"/>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200" dirty="0">
                  <a:latin typeface="Consolas" panose="020B0609020204030204" pitchFamily="49" charset="0"/>
                  <a:cs typeface="Consolas" panose="020B0609020204030204" pitchFamily="49" charset="0"/>
                </a:rPr>
                <a:t>while (</a:t>
              </a:r>
              <a:r>
                <a:rPr lang="en-US" sz="2200" dirty="0" err="1">
                  <a:solidFill>
                    <a:srgbClr val="F3753F"/>
                  </a:solidFill>
                  <a:latin typeface="Consolas" panose="020B0609020204030204" pitchFamily="49" charset="0"/>
                  <a:cs typeface="Consolas" panose="020B0609020204030204" pitchFamily="49" charset="0"/>
                </a:rPr>
                <a:t>i</a:t>
              </a:r>
              <a:r>
                <a:rPr lang="en-US" sz="2200" dirty="0">
                  <a:solidFill>
                    <a:srgbClr val="F3753F"/>
                  </a:solidFill>
                  <a:latin typeface="Consolas" panose="020B0609020204030204" pitchFamily="49" charset="0"/>
                  <a:cs typeface="Consolas" panose="020B0609020204030204" pitchFamily="49" charset="0"/>
                </a:rPr>
                <a:t> &lt; 10</a:t>
              </a:r>
              <a:r>
                <a:rPr lang="en-US" sz="2200" dirty="0">
                  <a:latin typeface="Consolas" panose="020B0609020204030204" pitchFamily="49" charset="0"/>
                  <a:cs typeface="Consolas" panose="020B0609020204030204" pitchFamily="49" charset="0"/>
                </a:rPr>
                <a:t>) {</a:t>
              </a:r>
              <a:endParaRPr lang="en-US" sz="2200" dirty="0">
                <a:solidFill>
                  <a:srgbClr val="00B050"/>
                </a:solidFill>
                <a:latin typeface="Consolas" panose="020B0609020204030204" pitchFamily="49" charset="0"/>
                <a:cs typeface="Consolas" panose="020B0609020204030204" pitchFamily="49" charset="0"/>
              </a:endParaRPr>
            </a:p>
            <a:p>
              <a:r>
                <a:rPr lang="en-US" sz="2200" dirty="0">
                  <a:solidFill>
                    <a:srgbClr val="00B050"/>
                  </a:solidFill>
                  <a:latin typeface="Consolas" panose="020B0609020204030204" pitchFamily="49" charset="0"/>
                  <a:cs typeface="Consolas" panose="020B0609020204030204" pitchFamily="49" charset="0"/>
                </a:rPr>
                <a:t>    /* block */</a:t>
              </a:r>
              <a:endParaRPr lang="en-US" sz="2200" dirty="0">
                <a:latin typeface="Consolas" panose="020B0609020204030204" pitchFamily="49" charset="0"/>
                <a:cs typeface="Consolas" panose="020B0609020204030204" pitchFamily="49" charset="0"/>
              </a:endParaRPr>
            </a:p>
            <a:p>
              <a:r>
                <a:rPr lang="en-US" sz="2200" dirty="0">
                  <a:solidFill>
                    <a:srgbClr val="7030A0"/>
                  </a:solidFill>
                  <a:latin typeface="Consolas" panose="020B0609020204030204" pitchFamily="49" charset="0"/>
                  <a:cs typeface="Consolas" panose="020B0609020204030204" pitchFamily="49" charset="0"/>
                </a:rPr>
                <a:t>    </a:t>
              </a:r>
              <a:r>
                <a:rPr lang="en-US" sz="2200" dirty="0" err="1">
                  <a:solidFill>
                    <a:srgbClr val="7030A0"/>
                  </a:solidFill>
                  <a:latin typeface="Consolas" panose="020B0609020204030204" pitchFamily="49" charset="0"/>
                  <a:cs typeface="Consolas" panose="020B0609020204030204" pitchFamily="49" charset="0"/>
                </a:rPr>
                <a:t>i</a:t>
              </a:r>
              <a:r>
                <a:rPr lang="en-US" sz="2200" dirty="0">
                  <a:solidFill>
                    <a:srgbClr val="7030A0"/>
                  </a:solidFill>
                  <a:latin typeface="Consolas" panose="020B0609020204030204" pitchFamily="49" charset="0"/>
                  <a:cs typeface="Consolas" panose="020B0609020204030204" pitchFamily="49" charset="0"/>
                </a:rPr>
                <a:t>++;</a:t>
              </a:r>
            </a:p>
            <a:p>
              <a:r>
                <a:rPr lang="en-US" sz="2200" dirty="0">
                  <a:latin typeface="Consolas" panose="020B0609020204030204" pitchFamily="49" charset="0"/>
                  <a:cs typeface="Consolas" panose="020B0609020204030204" pitchFamily="49" charset="0"/>
                </a:rPr>
                <a:t>}</a:t>
              </a:r>
            </a:p>
          </p:txBody>
        </p:sp>
        <p:grpSp>
          <p:nvGrpSpPr>
            <p:cNvPr id="20" name="Group 19">
              <a:extLst>
                <a:ext uri="{FF2B5EF4-FFF2-40B4-BE49-F238E27FC236}">
                  <a16:creationId xmlns:a16="http://schemas.microsoft.com/office/drawing/2014/main" id="{8DBC93ED-4286-1519-4AED-BB7C1772C9F1}"/>
                </a:ext>
              </a:extLst>
            </p:cNvPr>
            <p:cNvGrpSpPr/>
            <p:nvPr/>
          </p:nvGrpSpPr>
          <p:grpSpPr>
            <a:xfrm>
              <a:off x="1159497" y="4974855"/>
              <a:ext cx="1975670" cy="707886"/>
              <a:chOff x="1534687" y="-718962"/>
              <a:chExt cx="1975670" cy="707886"/>
            </a:xfrm>
          </p:grpSpPr>
          <p:sp>
            <p:nvSpPr>
              <p:cNvPr id="21" name="TextBox 20">
                <a:extLst>
                  <a:ext uri="{FF2B5EF4-FFF2-40B4-BE49-F238E27FC236}">
                    <a16:creationId xmlns:a16="http://schemas.microsoft.com/office/drawing/2014/main" id="{1F77EDF0-332E-177F-0F7A-A17A3D9E5D8F}"/>
                  </a:ext>
                </a:extLst>
              </p:cNvPr>
              <p:cNvSpPr txBox="1"/>
              <p:nvPr/>
            </p:nvSpPr>
            <p:spPr>
              <a:xfrm>
                <a:off x="1534687" y="-718962"/>
                <a:ext cx="1421224"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pre-test </a:t>
                </a:r>
              </a:p>
              <a:p>
                <a:r>
                  <a:rPr lang="en-US" sz="2000" dirty="0">
                    <a:solidFill>
                      <a:schemeClr val="accent1"/>
                    </a:solidFill>
                  </a:rPr>
                  <a:t>loop guard</a:t>
                </a:r>
                <a:endParaRPr lang="en-US" sz="2000" dirty="0">
                  <a:solidFill>
                    <a:srgbClr val="FF0000"/>
                  </a:solidFill>
                </a:endParaRPr>
              </a:p>
            </p:txBody>
          </p:sp>
          <p:sp>
            <p:nvSpPr>
              <p:cNvPr id="22" name="Up Arrow 21">
                <a:extLst>
                  <a:ext uri="{FF2B5EF4-FFF2-40B4-BE49-F238E27FC236}">
                    <a16:creationId xmlns:a16="http://schemas.microsoft.com/office/drawing/2014/main" id="{C30F6841-EE26-107E-2B42-EEB7BDCC75F8}"/>
                  </a:ext>
                </a:extLst>
              </p:cNvPr>
              <p:cNvSpPr/>
              <p:nvPr/>
            </p:nvSpPr>
            <p:spPr>
              <a:xfrm rot="5400000">
                <a:off x="3186576" y="-842688"/>
                <a:ext cx="115585" cy="53197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AF3BCCD8-ACF3-AB09-D27C-DADBAA93E405}"/>
                </a:ext>
              </a:extLst>
            </p:cNvPr>
            <p:cNvGrpSpPr/>
            <p:nvPr/>
          </p:nvGrpSpPr>
          <p:grpSpPr>
            <a:xfrm>
              <a:off x="923826" y="5822287"/>
              <a:ext cx="2950840" cy="707886"/>
              <a:chOff x="1289839" y="-718962"/>
              <a:chExt cx="2950840" cy="707886"/>
            </a:xfrm>
          </p:grpSpPr>
          <p:sp>
            <p:nvSpPr>
              <p:cNvPr id="30" name="TextBox 29">
                <a:extLst>
                  <a:ext uri="{FF2B5EF4-FFF2-40B4-BE49-F238E27FC236}">
                    <a16:creationId xmlns:a16="http://schemas.microsoft.com/office/drawing/2014/main" id="{29A446EF-3E9E-35AD-06E1-58EAE8F2FAE8}"/>
                  </a:ext>
                </a:extLst>
              </p:cNvPr>
              <p:cNvSpPr txBox="1"/>
              <p:nvPr/>
            </p:nvSpPr>
            <p:spPr>
              <a:xfrm>
                <a:off x="1289839" y="-718962"/>
                <a:ext cx="1666072"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loop control variable</a:t>
                </a:r>
                <a:endParaRPr lang="en-US" sz="2000" dirty="0">
                  <a:solidFill>
                    <a:srgbClr val="FF0000"/>
                  </a:solidFill>
                </a:endParaRPr>
              </a:p>
            </p:txBody>
          </p:sp>
          <p:sp>
            <p:nvSpPr>
              <p:cNvPr id="31" name="Up Arrow 30">
                <a:extLst>
                  <a:ext uri="{FF2B5EF4-FFF2-40B4-BE49-F238E27FC236}">
                    <a16:creationId xmlns:a16="http://schemas.microsoft.com/office/drawing/2014/main" id="{C7ED141A-F36F-B054-B606-ED70E22800A8}"/>
                  </a:ext>
                </a:extLst>
              </p:cNvPr>
              <p:cNvSpPr/>
              <p:nvPr/>
            </p:nvSpPr>
            <p:spPr>
              <a:xfrm rot="5400000">
                <a:off x="3547148" y="-1294223"/>
                <a:ext cx="115585" cy="127147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 name="TextBox 3">
            <a:extLst>
              <a:ext uri="{FF2B5EF4-FFF2-40B4-BE49-F238E27FC236}">
                <a16:creationId xmlns:a16="http://schemas.microsoft.com/office/drawing/2014/main" id="{5A1F4877-5620-67CE-2167-89001CBD36B4}"/>
              </a:ext>
            </a:extLst>
          </p:cNvPr>
          <p:cNvSpPr txBox="1"/>
          <p:nvPr/>
        </p:nvSpPr>
        <p:spPr>
          <a:xfrm>
            <a:off x="3446221" y="4773643"/>
            <a:ext cx="2492990" cy="369332"/>
          </a:xfrm>
          <a:prstGeom prst="rect">
            <a:avLst/>
          </a:prstGeom>
          <a:noFill/>
        </p:spPr>
        <p:txBody>
          <a:bodyPr wrap="none" rtlCol="0">
            <a:spAutoFit/>
          </a:bodyPr>
          <a:lstStyle/>
          <a:p>
            <a:r>
              <a:rPr lang="en-US" dirty="0"/>
              <a:t>zero or more iterations</a:t>
            </a:r>
          </a:p>
        </p:txBody>
      </p:sp>
      <p:grpSp>
        <p:nvGrpSpPr>
          <p:cNvPr id="9" name="Group 8">
            <a:extLst>
              <a:ext uri="{FF2B5EF4-FFF2-40B4-BE49-F238E27FC236}">
                <a16:creationId xmlns:a16="http://schemas.microsoft.com/office/drawing/2014/main" id="{42302D9A-0E32-2F33-A9E2-268F4DAA5F76}"/>
              </a:ext>
            </a:extLst>
          </p:cNvPr>
          <p:cNvGrpSpPr/>
          <p:nvPr/>
        </p:nvGrpSpPr>
        <p:grpSpPr>
          <a:xfrm>
            <a:off x="6297430" y="4759109"/>
            <a:ext cx="4714747" cy="1803056"/>
            <a:chOff x="6188010" y="4605435"/>
            <a:chExt cx="4714747" cy="1803056"/>
          </a:xfrm>
        </p:grpSpPr>
        <p:sp>
          <p:nvSpPr>
            <p:cNvPr id="18" name="Rounded Rectangle 17">
              <a:extLst>
                <a:ext uri="{FF2B5EF4-FFF2-40B4-BE49-F238E27FC236}">
                  <a16:creationId xmlns:a16="http://schemas.microsoft.com/office/drawing/2014/main" id="{2B7B0B13-F959-4A4D-A3E1-17A957E08A52}"/>
                </a:ext>
              </a:extLst>
            </p:cNvPr>
            <p:cNvSpPr/>
            <p:nvPr/>
          </p:nvSpPr>
          <p:spPr bwMode="auto">
            <a:xfrm>
              <a:off x="6188010" y="4919972"/>
              <a:ext cx="2886385" cy="1488519"/>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200" dirty="0">
                  <a:latin typeface="Consolas" panose="020B0609020204030204" pitchFamily="49" charset="0"/>
                  <a:cs typeface="Consolas" panose="020B0609020204030204" pitchFamily="49" charset="0"/>
                </a:rPr>
                <a:t>do {</a:t>
              </a:r>
              <a:endParaRPr lang="en-US" sz="2200" dirty="0">
                <a:solidFill>
                  <a:srgbClr val="00B050"/>
                </a:solidFill>
                <a:latin typeface="Consolas" panose="020B0609020204030204" pitchFamily="49" charset="0"/>
                <a:cs typeface="Consolas" panose="020B0609020204030204" pitchFamily="49" charset="0"/>
              </a:endParaRPr>
            </a:p>
            <a:p>
              <a:r>
                <a:rPr lang="en-US" sz="2200" dirty="0">
                  <a:solidFill>
                    <a:srgbClr val="00B050"/>
                  </a:solidFill>
                  <a:latin typeface="Consolas" panose="020B0609020204030204" pitchFamily="49" charset="0"/>
                  <a:cs typeface="Consolas" panose="020B0609020204030204" pitchFamily="49" charset="0"/>
                </a:rPr>
                <a:t>    /* block */</a:t>
              </a:r>
              <a:endParaRPr lang="en-US" sz="2200" dirty="0">
                <a:latin typeface="Consolas" panose="020B0609020204030204" pitchFamily="49" charset="0"/>
                <a:cs typeface="Consolas" panose="020B0609020204030204" pitchFamily="49" charset="0"/>
              </a:endParaRPr>
            </a:p>
            <a:p>
              <a:r>
                <a:rPr lang="en-US" sz="2200" dirty="0">
                  <a:solidFill>
                    <a:srgbClr val="7030A0"/>
                  </a:solidFill>
                  <a:latin typeface="Consolas" panose="020B0609020204030204" pitchFamily="49" charset="0"/>
                  <a:cs typeface="Consolas" panose="020B0609020204030204" pitchFamily="49" charset="0"/>
                </a:rPr>
                <a:t>    </a:t>
              </a:r>
              <a:r>
                <a:rPr lang="en-US" sz="2200" dirty="0" err="1">
                  <a:solidFill>
                    <a:srgbClr val="7030A0"/>
                  </a:solidFill>
                  <a:latin typeface="Consolas" panose="020B0609020204030204" pitchFamily="49" charset="0"/>
                  <a:cs typeface="Consolas" panose="020B0609020204030204" pitchFamily="49" charset="0"/>
                </a:rPr>
                <a:t>i</a:t>
              </a:r>
              <a:r>
                <a:rPr lang="en-US" sz="2200" dirty="0">
                  <a:solidFill>
                    <a:srgbClr val="7030A0"/>
                  </a:solidFill>
                  <a:latin typeface="Consolas" panose="020B0609020204030204" pitchFamily="49" charset="0"/>
                  <a:cs typeface="Consolas" panose="020B0609020204030204" pitchFamily="49" charset="0"/>
                </a:rPr>
                <a:t>++;</a:t>
              </a:r>
            </a:p>
            <a:p>
              <a:r>
                <a:rPr lang="en-US" sz="2200" dirty="0">
                  <a:latin typeface="Consolas" panose="020B0609020204030204" pitchFamily="49" charset="0"/>
                  <a:cs typeface="Consolas" panose="020B0609020204030204" pitchFamily="49" charset="0"/>
                </a:rPr>
                <a:t>} while (</a:t>
              </a:r>
              <a:r>
                <a:rPr lang="en-US" sz="2200" dirty="0" err="1">
                  <a:solidFill>
                    <a:srgbClr val="F3753F"/>
                  </a:solidFill>
                  <a:latin typeface="Consolas" panose="020B0609020204030204" pitchFamily="49" charset="0"/>
                  <a:cs typeface="Consolas" panose="020B0609020204030204" pitchFamily="49" charset="0"/>
                </a:rPr>
                <a:t>i</a:t>
              </a:r>
              <a:r>
                <a:rPr lang="en-US" sz="2200" dirty="0">
                  <a:solidFill>
                    <a:srgbClr val="F3753F"/>
                  </a:solidFill>
                  <a:latin typeface="Consolas" panose="020B0609020204030204" pitchFamily="49" charset="0"/>
                  <a:cs typeface="Consolas" panose="020B0609020204030204" pitchFamily="49" charset="0"/>
                </a:rPr>
                <a:t> &lt; 10</a:t>
              </a:r>
              <a:r>
                <a:rPr lang="en-US" sz="2200" dirty="0">
                  <a:latin typeface="Consolas" panose="020B0609020204030204" pitchFamily="49" charset="0"/>
                  <a:cs typeface="Consolas" panose="020B0609020204030204" pitchFamily="49" charset="0"/>
                </a:rPr>
                <a:t>);</a:t>
              </a:r>
            </a:p>
          </p:txBody>
        </p:sp>
        <p:grpSp>
          <p:nvGrpSpPr>
            <p:cNvPr id="23" name="Group 22">
              <a:extLst>
                <a:ext uri="{FF2B5EF4-FFF2-40B4-BE49-F238E27FC236}">
                  <a16:creationId xmlns:a16="http://schemas.microsoft.com/office/drawing/2014/main" id="{2BF976AB-C4CD-BCE5-075D-7703BDF5335F}"/>
                </a:ext>
              </a:extLst>
            </p:cNvPr>
            <p:cNvGrpSpPr/>
            <p:nvPr/>
          </p:nvGrpSpPr>
          <p:grpSpPr>
            <a:xfrm>
              <a:off x="8945441" y="5494183"/>
              <a:ext cx="1957316" cy="707886"/>
              <a:chOff x="230324" y="-1166064"/>
              <a:chExt cx="1957316" cy="707886"/>
            </a:xfrm>
          </p:grpSpPr>
          <p:sp>
            <p:nvSpPr>
              <p:cNvPr id="27" name="TextBox 26">
                <a:extLst>
                  <a:ext uri="{FF2B5EF4-FFF2-40B4-BE49-F238E27FC236}">
                    <a16:creationId xmlns:a16="http://schemas.microsoft.com/office/drawing/2014/main" id="{A79A34AA-3E4F-2994-C724-750B3D00307A}"/>
                  </a:ext>
                </a:extLst>
              </p:cNvPr>
              <p:cNvSpPr txBox="1"/>
              <p:nvPr/>
            </p:nvSpPr>
            <p:spPr>
              <a:xfrm>
                <a:off x="762301" y="-1166064"/>
                <a:ext cx="1425339"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post-test </a:t>
                </a:r>
              </a:p>
              <a:p>
                <a:r>
                  <a:rPr lang="en-US" sz="2000" dirty="0">
                    <a:solidFill>
                      <a:schemeClr val="accent1"/>
                    </a:solidFill>
                  </a:rPr>
                  <a:t>loop guard</a:t>
                </a:r>
                <a:endParaRPr lang="en-US" sz="2000" dirty="0">
                  <a:solidFill>
                    <a:srgbClr val="FF0000"/>
                  </a:solidFill>
                </a:endParaRPr>
              </a:p>
            </p:txBody>
          </p:sp>
          <p:sp>
            <p:nvSpPr>
              <p:cNvPr id="28" name="Up Arrow 27">
                <a:extLst>
                  <a:ext uri="{FF2B5EF4-FFF2-40B4-BE49-F238E27FC236}">
                    <a16:creationId xmlns:a16="http://schemas.microsoft.com/office/drawing/2014/main" id="{6310D9B6-C0CA-80BA-56B4-BD3199ED3049}"/>
                  </a:ext>
                </a:extLst>
              </p:cNvPr>
              <p:cNvSpPr/>
              <p:nvPr/>
            </p:nvSpPr>
            <p:spPr>
              <a:xfrm rot="16200000">
                <a:off x="438520" y="-781959"/>
                <a:ext cx="115585" cy="53197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D1368DE7-D715-43D3-BE00-96B5B817A6B1}"/>
                </a:ext>
              </a:extLst>
            </p:cNvPr>
            <p:cNvSpPr txBox="1"/>
            <p:nvPr/>
          </p:nvSpPr>
          <p:spPr>
            <a:xfrm>
              <a:off x="6581405" y="4605435"/>
              <a:ext cx="2428870" cy="369332"/>
            </a:xfrm>
            <a:prstGeom prst="rect">
              <a:avLst/>
            </a:prstGeom>
            <a:noFill/>
          </p:spPr>
          <p:txBody>
            <a:bodyPr wrap="none" rtlCol="0">
              <a:spAutoFit/>
            </a:bodyPr>
            <a:lstStyle/>
            <a:p>
              <a:r>
                <a:rPr lang="en-US" dirty="0"/>
                <a:t>one or more iterations</a:t>
              </a:r>
            </a:p>
          </p:txBody>
        </p:sp>
      </p:grpSp>
    </p:spTree>
    <p:extLst>
      <p:ext uri="{BB962C8B-B14F-4D97-AF65-F5344CB8AC3E}">
        <p14:creationId xmlns:p14="http://schemas.microsoft.com/office/powerpoint/2010/main" val="304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17" grpId="0"/>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2B7B0B13-F959-4A4D-A3E1-17A957E08A52}"/>
              </a:ext>
            </a:extLst>
          </p:cNvPr>
          <p:cNvSpPr/>
          <p:nvPr/>
        </p:nvSpPr>
        <p:spPr bwMode="auto">
          <a:xfrm>
            <a:off x="7604869" y="377856"/>
            <a:ext cx="3334479" cy="2628662"/>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Lwhile</a:t>
            </a:r>
            <a:r>
              <a:rPr lang="en-US" sz="2000" dirty="0">
                <a:latin typeface="Consolas" panose="020B0609020204030204" pitchFamily="49" charset="0"/>
                <a:cs typeface="Consolas" panose="020B0609020204030204" pitchFamily="49" charset="0"/>
              </a:rPr>
              <a:t>: </a:t>
            </a:r>
          </a:p>
          <a:p>
            <a:r>
              <a:rPr lang="en-US" sz="2000" dirty="0">
                <a:solidFill>
                  <a:srgbClr val="F3753F"/>
                </a:solidFill>
                <a:latin typeface="Consolas" panose="020B0609020204030204" pitchFamily="49" charset="0"/>
                <a:cs typeface="Consolas" panose="020B0609020204030204" pitchFamily="49" charset="0"/>
              </a:rPr>
              <a:t>    </a:t>
            </a:r>
            <a:r>
              <a:rPr lang="en-US" sz="2000" dirty="0" err="1">
                <a:solidFill>
                  <a:srgbClr val="F3753F"/>
                </a:solidFill>
                <a:latin typeface="Consolas" panose="020B0609020204030204" pitchFamily="49" charset="0"/>
                <a:cs typeface="Consolas" panose="020B0609020204030204" pitchFamily="49" charset="0"/>
              </a:rPr>
              <a:t>cmp</a:t>
            </a:r>
            <a:r>
              <a:rPr lang="en-US" sz="2000" dirty="0">
                <a:solidFill>
                  <a:srgbClr val="F3753F"/>
                </a:solidFill>
                <a:latin typeface="Consolas" panose="020B0609020204030204" pitchFamily="49" charset="0"/>
                <a:cs typeface="Consolas" panose="020B0609020204030204" pitchFamily="49" charset="0"/>
              </a:rPr>
              <a:t> r1, 10</a:t>
            </a:r>
          </a:p>
          <a:p>
            <a:r>
              <a:rPr lang="en-US" sz="2000" dirty="0">
                <a:latin typeface="Consolas" panose="020B0609020204030204" pitchFamily="49" charset="0"/>
                <a:cs typeface="Consolas" panose="020B0609020204030204" pitchFamily="49" charset="0"/>
              </a:rPr>
              <a:t>    </a:t>
            </a:r>
            <a:r>
              <a:rPr lang="en-US" sz="2000" dirty="0" err="1">
                <a:solidFill>
                  <a:srgbClr val="2C895B"/>
                </a:solidFill>
                <a:latin typeface="Consolas" panose="020B0609020204030204" pitchFamily="49" charset="0"/>
                <a:cs typeface="Consolas" panose="020B0609020204030204" pitchFamily="49" charset="0"/>
              </a:rPr>
              <a:t>bge</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Lendw</a:t>
            </a:r>
            <a:endParaRPr lang="en-US" sz="2000" dirty="0">
              <a:solidFill>
                <a:srgbClr val="00B050"/>
              </a:solidFill>
              <a:latin typeface="Consolas" panose="020B0609020204030204" pitchFamily="49" charset="0"/>
              <a:cs typeface="Consolas" panose="020B0609020204030204" pitchFamily="49" charset="0"/>
            </a:endParaRPr>
          </a:p>
          <a:p>
            <a:r>
              <a:rPr lang="en-US" sz="2000" dirty="0">
                <a:solidFill>
                  <a:srgbClr val="00B050"/>
                </a:solidFill>
                <a:latin typeface="Consolas" panose="020B0609020204030204" pitchFamily="49" charset="0"/>
                <a:cs typeface="Consolas" panose="020B0609020204030204" pitchFamily="49" charset="0"/>
              </a:rPr>
              <a:t>    // block</a:t>
            </a:r>
            <a:endParaRPr lang="en-US" sz="2000" dirty="0">
              <a:latin typeface="Consolas" panose="020B0609020204030204" pitchFamily="49" charset="0"/>
              <a:cs typeface="Consolas" panose="020B0609020204030204" pitchFamily="49" charset="0"/>
            </a:endParaRPr>
          </a:p>
          <a:p>
            <a:r>
              <a:rPr lang="en-US" sz="2000" dirty="0">
                <a:solidFill>
                  <a:srgbClr val="7030A0"/>
                </a:solidFill>
                <a:latin typeface="Consolas" panose="020B0609020204030204" pitchFamily="49" charset="0"/>
                <a:cs typeface="Consolas" panose="020B0609020204030204" pitchFamily="49" charset="0"/>
              </a:rPr>
              <a:t>    add r1, r1, 1</a:t>
            </a:r>
          </a:p>
          <a:p>
            <a:r>
              <a:rPr lang="en-US" sz="2000" dirty="0">
                <a:solidFill>
                  <a:srgbClr val="2C895B"/>
                </a:solidFill>
                <a:latin typeface="Consolas" panose="020B0609020204030204" pitchFamily="49" charset="0"/>
                <a:cs typeface="Consolas" panose="020B0609020204030204" pitchFamily="49" charset="0"/>
              </a:rPr>
              <a:t>    b</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Lwhile</a:t>
            </a:r>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Lendw</a:t>
            </a:r>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    mov r2, r1</a:t>
            </a:r>
          </a:p>
        </p:txBody>
      </p:sp>
      <p:sp>
        <p:nvSpPr>
          <p:cNvPr id="2" name="Title 1">
            <a:extLst>
              <a:ext uri="{FF2B5EF4-FFF2-40B4-BE49-F238E27FC236}">
                <a16:creationId xmlns:a16="http://schemas.microsoft.com/office/drawing/2014/main" id="{3F3B9562-FFFD-0649-B4D1-5311765C7FB6}"/>
              </a:ext>
            </a:extLst>
          </p:cNvPr>
          <p:cNvSpPr>
            <a:spLocks noGrp="1"/>
          </p:cNvSpPr>
          <p:nvPr>
            <p:ph type="title"/>
          </p:nvPr>
        </p:nvSpPr>
        <p:spPr>
          <a:xfrm>
            <a:off x="423749" y="111054"/>
            <a:ext cx="10515600" cy="474553"/>
          </a:xfrm>
        </p:spPr>
        <p:txBody>
          <a:bodyPr/>
          <a:lstStyle/>
          <a:p>
            <a:r>
              <a:rPr lang="en-US" dirty="0"/>
              <a:t>Pre-Test Guards - While Loop</a:t>
            </a:r>
          </a:p>
        </p:txBody>
      </p:sp>
      <p:sp>
        <p:nvSpPr>
          <p:cNvPr id="5" name="Rounded Rectangle 4">
            <a:extLst>
              <a:ext uri="{FF2B5EF4-FFF2-40B4-BE49-F238E27FC236}">
                <a16:creationId xmlns:a16="http://schemas.microsoft.com/office/drawing/2014/main" id="{D050155E-FD54-A443-8A5C-99402148A9B6}"/>
              </a:ext>
            </a:extLst>
          </p:cNvPr>
          <p:cNvSpPr/>
          <p:nvPr/>
        </p:nvSpPr>
        <p:spPr bwMode="auto">
          <a:xfrm>
            <a:off x="1844762" y="1020699"/>
            <a:ext cx="2647709" cy="1678543"/>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latin typeface="Consolas" panose="020B0609020204030204" pitchFamily="49" charset="0"/>
                <a:cs typeface="Consolas" panose="020B0609020204030204" pitchFamily="49" charset="0"/>
              </a:rPr>
              <a:t>while (</a:t>
            </a:r>
            <a:r>
              <a:rPr lang="en-US" sz="2000" dirty="0">
                <a:solidFill>
                  <a:srgbClr val="F3753F"/>
                </a:solidFill>
                <a:latin typeface="Consolas" panose="020B0609020204030204" pitchFamily="49" charset="0"/>
                <a:cs typeface="Consolas" panose="020B0609020204030204" pitchFamily="49" charset="0"/>
              </a:rPr>
              <a:t>r1 &lt; 10</a:t>
            </a:r>
            <a:r>
              <a:rPr lang="en-US" sz="2000" dirty="0">
                <a:latin typeface="Consolas" panose="020B0609020204030204" pitchFamily="49" charset="0"/>
                <a:cs typeface="Consolas" panose="020B0609020204030204" pitchFamily="49" charset="0"/>
              </a:rPr>
              <a:t>) {</a:t>
            </a:r>
            <a:endParaRPr lang="en-US" sz="2000" dirty="0">
              <a:solidFill>
                <a:srgbClr val="00B050"/>
              </a:solidFill>
              <a:latin typeface="Consolas" panose="020B0609020204030204" pitchFamily="49" charset="0"/>
              <a:cs typeface="Consolas" panose="020B0609020204030204" pitchFamily="49" charset="0"/>
            </a:endParaRPr>
          </a:p>
          <a:p>
            <a:r>
              <a:rPr lang="en-US" sz="2000" dirty="0">
                <a:solidFill>
                  <a:srgbClr val="00B050"/>
                </a:solidFill>
                <a:latin typeface="Consolas" panose="020B0609020204030204" pitchFamily="49" charset="0"/>
                <a:cs typeface="Consolas" panose="020B0609020204030204" pitchFamily="49" charset="0"/>
              </a:rPr>
              <a:t>    /* block */</a:t>
            </a:r>
            <a:endParaRPr lang="en-US" sz="2000" dirty="0">
              <a:latin typeface="Consolas" panose="020B0609020204030204" pitchFamily="49" charset="0"/>
              <a:cs typeface="Consolas" panose="020B0609020204030204" pitchFamily="49" charset="0"/>
            </a:endParaRPr>
          </a:p>
          <a:p>
            <a:r>
              <a:rPr lang="en-US" sz="2000" dirty="0">
                <a:solidFill>
                  <a:srgbClr val="7030A0"/>
                </a:solidFill>
                <a:latin typeface="Consolas" panose="020B0609020204030204" pitchFamily="49" charset="0"/>
                <a:cs typeface="Consolas" panose="020B0609020204030204" pitchFamily="49" charset="0"/>
              </a:rPr>
              <a:t>    r1++;</a:t>
            </a:r>
          </a:p>
          <a:p>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r2 = r1;</a:t>
            </a:r>
          </a:p>
        </p:txBody>
      </p:sp>
      <p:sp>
        <p:nvSpPr>
          <p:cNvPr id="17" name="TextBox 16">
            <a:extLst>
              <a:ext uri="{FF2B5EF4-FFF2-40B4-BE49-F238E27FC236}">
                <a16:creationId xmlns:a16="http://schemas.microsoft.com/office/drawing/2014/main" id="{F207B4F4-5886-854D-8DCE-7D57254B30C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3" name="Group 2">
            <a:extLst>
              <a:ext uri="{FF2B5EF4-FFF2-40B4-BE49-F238E27FC236}">
                <a16:creationId xmlns:a16="http://schemas.microsoft.com/office/drawing/2014/main" id="{427DE30C-B5ED-33F1-696C-5985A04DA25A}"/>
              </a:ext>
            </a:extLst>
          </p:cNvPr>
          <p:cNvGrpSpPr/>
          <p:nvPr/>
        </p:nvGrpSpPr>
        <p:grpSpPr>
          <a:xfrm>
            <a:off x="5931510" y="722311"/>
            <a:ext cx="2377218" cy="707886"/>
            <a:chOff x="5931510" y="850127"/>
            <a:chExt cx="2377218" cy="707886"/>
          </a:xfrm>
        </p:grpSpPr>
        <p:sp>
          <p:nvSpPr>
            <p:cNvPr id="20" name="TextBox 19">
              <a:extLst>
                <a:ext uri="{FF2B5EF4-FFF2-40B4-BE49-F238E27FC236}">
                  <a16:creationId xmlns:a16="http://schemas.microsoft.com/office/drawing/2014/main" id="{F0ED44B7-EFA4-0466-ECDE-F965C6ABB673}"/>
                </a:ext>
              </a:extLst>
            </p:cNvPr>
            <p:cNvSpPr txBox="1"/>
            <p:nvPr/>
          </p:nvSpPr>
          <p:spPr>
            <a:xfrm>
              <a:off x="5931510" y="850127"/>
              <a:ext cx="1421224"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pre-test </a:t>
              </a:r>
            </a:p>
            <a:p>
              <a:r>
                <a:rPr lang="en-US" sz="2000" dirty="0">
                  <a:solidFill>
                    <a:schemeClr val="accent1"/>
                  </a:solidFill>
                </a:rPr>
                <a:t>loop guard</a:t>
              </a:r>
              <a:endParaRPr lang="en-US" sz="2000" dirty="0">
                <a:solidFill>
                  <a:srgbClr val="FF0000"/>
                </a:solidFill>
              </a:endParaRPr>
            </a:p>
          </p:txBody>
        </p:sp>
        <p:sp>
          <p:nvSpPr>
            <p:cNvPr id="21" name="Up Arrow 20">
              <a:extLst>
                <a:ext uri="{FF2B5EF4-FFF2-40B4-BE49-F238E27FC236}">
                  <a16:creationId xmlns:a16="http://schemas.microsoft.com/office/drawing/2014/main" id="{D2E21A90-AA46-4B6A-3681-C65C04E1D0BD}"/>
                </a:ext>
              </a:extLst>
            </p:cNvPr>
            <p:cNvSpPr/>
            <p:nvPr/>
          </p:nvSpPr>
          <p:spPr>
            <a:xfrm rot="5400000">
              <a:off x="7662651" y="865908"/>
              <a:ext cx="111559" cy="6763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Left Brace 8">
              <a:extLst>
                <a:ext uri="{FF2B5EF4-FFF2-40B4-BE49-F238E27FC236}">
                  <a16:creationId xmlns:a16="http://schemas.microsoft.com/office/drawing/2014/main" id="{12323B35-B355-BC99-6B85-8EB61D720C42}"/>
                </a:ext>
              </a:extLst>
            </p:cNvPr>
            <p:cNvSpPr/>
            <p:nvPr/>
          </p:nvSpPr>
          <p:spPr>
            <a:xfrm>
              <a:off x="8106427" y="911261"/>
              <a:ext cx="202301" cy="59153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36EDCAB5-1B41-DCC9-539B-D7B720EB6B87}"/>
              </a:ext>
            </a:extLst>
          </p:cNvPr>
          <p:cNvGrpSpPr/>
          <p:nvPr/>
        </p:nvGrpSpPr>
        <p:grpSpPr>
          <a:xfrm>
            <a:off x="5959044" y="1620281"/>
            <a:ext cx="2327384" cy="707886"/>
            <a:chOff x="5959044" y="1748097"/>
            <a:chExt cx="2327384" cy="707886"/>
          </a:xfrm>
        </p:grpSpPr>
        <p:sp>
          <p:nvSpPr>
            <p:cNvPr id="22" name="TextBox 21">
              <a:extLst>
                <a:ext uri="{FF2B5EF4-FFF2-40B4-BE49-F238E27FC236}">
                  <a16:creationId xmlns:a16="http://schemas.microsoft.com/office/drawing/2014/main" id="{EE38080A-50FF-10CA-D1A9-5E9840942408}"/>
                </a:ext>
              </a:extLst>
            </p:cNvPr>
            <p:cNvSpPr txBox="1"/>
            <p:nvPr/>
          </p:nvSpPr>
          <p:spPr>
            <a:xfrm>
              <a:off x="5959044" y="1748097"/>
              <a:ext cx="1421224"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loop iteration</a:t>
              </a:r>
              <a:endParaRPr lang="en-US" sz="2000" dirty="0">
                <a:solidFill>
                  <a:srgbClr val="FF0000"/>
                </a:solidFill>
              </a:endParaRPr>
            </a:p>
          </p:txBody>
        </p:sp>
        <p:sp>
          <p:nvSpPr>
            <p:cNvPr id="23" name="Up Arrow 22">
              <a:extLst>
                <a:ext uri="{FF2B5EF4-FFF2-40B4-BE49-F238E27FC236}">
                  <a16:creationId xmlns:a16="http://schemas.microsoft.com/office/drawing/2014/main" id="{77AD05F5-81C1-3897-5D1B-BC2AD7C28634}"/>
                </a:ext>
              </a:extLst>
            </p:cNvPr>
            <p:cNvSpPr/>
            <p:nvPr/>
          </p:nvSpPr>
          <p:spPr>
            <a:xfrm rot="5400000">
              <a:off x="7690185" y="1763878"/>
              <a:ext cx="111559" cy="6763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Left Brace 26">
              <a:extLst>
                <a:ext uri="{FF2B5EF4-FFF2-40B4-BE49-F238E27FC236}">
                  <a16:creationId xmlns:a16="http://schemas.microsoft.com/office/drawing/2014/main" id="{F8B48F79-A230-973A-0A63-CDEBA6E8012C}"/>
                </a:ext>
              </a:extLst>
            </p:cNvPr>
            <p:cNvSpPr/>
            <p:nvPr/>
          </p:nvSpPr>
          <p:spPr>
            <a:xfrm>
              <a:off x="8084127" y="1806275"/>
              <a:ext cx="202301" cy="59153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0" name="Rounded Rectangle 29">
            <a:extLst>
              <a:ext uri="{FF2B5EF4-FFF2-40B4-BE49-F238E27FC236}">
                <a16:creationId xmlns:a16="http://schemas.microsoft.com/office/drawing/2014/main" id="{4CA1DACB-7A2B-2B2F-977B-EC404F53C7D9}"/>
              </a:ext>
            </a:extLst>
          </p:cNvPr>
          <p:cNvSpPr/>
          <p:nvPr/>
        </p:nvSpPr>
        <p:spPr bwMode="auto">
          <a:xfrm>
            <a:off x="7682724" y="3202632"/>
            <a:ext cx="2793397" cy="3545145"/>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Lwhile</a:t>
            </a:r>
            <a:r>
              <a:rPr lang="en-US" sz="2000" dirty="0">
                <a:latin typeface="Consolas" panose="020B0609020204030204" pitchFamily="49" charset="0"/>
                <a:cs typeface="Consolas" panose="020B0609020204030204" pitchFamily="49" charset="0"/>
              </a:rPr>
              <a:t>: </a:t>
            </a:r>
          </a:p>
          <a:p>
            <a:r>
              <a:rPr lang="en-US" sz="2000" dirty="0">
                <a:solidFill>
                  <a:srgbClr val="F3753F"/>
                </a:solidFill>
                <a:latin typeface="Consolas" panose="020B0609020204030204" pitchFamily="49" charset="0"/>
                <a:cs typeface="Consolas" panose="020B0609020204030204" pitchFamily="49" charset="0"/>
              </a:rPr>
              <a:t>    </a:t>
            </a:r>
            <a:r>
              <a:rPr lang="en-US" sz="2000" dirty="0" err="1">
                <a:solidFill>
                  <a:srgbClr val="F3753F"/>
                </a:solidFill>
                <a:latin typeface="Consolas" panose="020B0609020204030204" pitchFamily="49" charset="0"/>
                <a:cs typeface="Consolas" panose="020B0609020204030204" pitchFamily="49" charset="0"/>
              </a:rPr>
              <a:t>cmp</a:t>
            </a:r>
            <a:r>
              <a:rPr lang="en-US" sz="2000" dirty="0">
                <a:solidFill>
                  <a:srgbClr val="F3753F"/>
                </a:solidFill>
                <a:latin typeface="Consolas" panose="020B0609020204030204" pitchFamily="49" charset="0"/>
                <a:cs typeface="Consolas" panose="020B0609020204030204" pitchFamily="49" charset="0"/>
              </a:rPr>
              <a:t> r1, 10</a:t>
            </a:r>
          </a:p>
          <a:p>
            <a:r>
              <a:rPr lang="en-US" sz="2000" dirty="0">
                <a:latin typeface="Consolas" panose="020B0609020204030204" pitchFamily="49" charset="0"/>
                <a:cs typeface="Consolas" panose="020B0609020204030204" pitchFamily="49" charset="0"/>
              </a:rPr>
              <a:t>    </a:t>
            </a:r>
            <a:r>
              <a:rPr lang="en-US" sz="2000" dirty="0" err="1">
                <a:solidFill>
                  <a:srgbClr val="2C895B"/>
                </a:solidFill>
                <a:latin typeface="Consolas" panose="020B0609020204030204" pitchFamily="49" charset="0"/>
                <a:cs typeface="Consolas" panose="020B0609020204030204" pitchFamily="49" charset="0"/>
              </a:rPr>
              <a:t>bge</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Lendw</a:t>
            </a:r>
            <a:endParaRPr lang="en-US" sz="2000" dirty="0">
              <a:latin typeface="Consolas" panose="020B0609020204030204" pitchFamily="49" charset="0"/>
              <a:cs typeface="Consolas" panose="020B0609020204030204" pitchFamily="49" charset="0"/>
            </a:endParaRPr>
          </a:p>
          <a:p>
            <a:r>
              <a:rPr lang="en-US" sz="2000" dirty="0">
                <a:solidFill>
                  <a:srgbClr val="00B050"/>
                </a:solidFill>
                <a:latin typeface="Consolas" panose="020B0609020204030204" pitchFamily="49" charset="0"/>
                <a:cs typeface="Consolas" panose="020B0609020204030204" pitchFamily="49" charset="0"/>
              </a:rPr>
              <a:t>    </a:t>
            </a:r>
            <a:r>
              <a:rPr lang="en-US" sz="2000" dirty="0" err="1">
                <a:solidFill>
                  <a:srgbClr val="00B050"/>
                </a:solidFill>
                <a:latin typeface="Consolas" panose="020B0609020204030204" pitchFamily="49" charset="0"/>
                <a:cs typeface="Consolas" panose="020B0609020204030204" pitchFamily="49" charset="0"/>
              </a:rPr>
              <a:t>cmp</a:t>
            </a:r>
            <a:r>
              <a:rPr lang="en-US" sz="2000" dirty="0">
                <a:solidFill>
                  <a:srgbClr val="00B050"/>
                </a:solidFill>
                <a:latin typeface="Consolas" panose="020B0609020204030204" pitchFamily="49" charset="0"/>
                <a:cs typeface="Consolas" panose="020B0609020204030204" pitchFamily="49" charset="0"/>
              </a:rPr>
              <a:t> r2, r1</a:t>
            </a:r>
          </a:p>
          <a:p>
            <a:r>
              <a:rPr lang="en-US" sz="2000" dirty="0">
                <a:solidFill>
                  <a:srgbClr val="00B050"/>
                </a:solidFill>
                <a:latin typeface="Consolas" panose="020B0609020204030204" pitchFamily="49" charset="0"/>
                <a:cs typeface="Consolas" panose="020B0609020204030204" pitchFamily="49" charset="0"/>
              </a:rPr>
              <a:t>    </a:t>
            </a:r>
            <a:r>
              <a:rPr lang="en-US" sz="2000" dirty="0" err="1">
                <a:solidFill>
                  <a:srgbClr val="00B050"/>
                </a:solidFill>
                <a:latin typeface="Consolas" panose="020B0609020204030204" pitchFamily="49" charset="0"/>
                <a:cs typeface="Consolas" panose="020B0609020204030204" pitchFamily="49" charset="0"/>
              </a:rPr>
              <a:t>beq</a:t>
            </a:r>
            <a:r>
              <a:rPr lang="en-US" sz="2000" dirty="0">
                <a:solidFill>
                  <a:srgbClr val="00B050"/>
                </a:solidFill>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a:t>
            </a:r>
            <a:r>
              <a:rPr lang="en-US" sz="2000" dirty="0" err="1">
                <a:solidFill>
                  <a:srgbClr val="7030A0"/>
                </a:solidFill>
                <a:latin typeface="Consolas" panose="020B0609020204030204" pitchFamily="49" charset="0"/>
                <a:cs typeface="Consolas" panose="020B0609020204030204" pitchFamily="49" charset="0"/>
              </a:rPr>
              <a:t>Lnext</a:t>
            </a:r>
            <a:endParaRPr lang="en-US" sz="2000" dirty="0">
              <a:solidFill>
                <a:srgbClr val="7030A0"/>
              </a:solidFill>
              <a:latin typeface="Consolas" panose="020B0609020204030204" pitchFamily="49" charset="0"/>
              <a:cs typeface="Consolas" panose="020B0609020204030204" pitchFamily="49" charset="0"/>
            </a:endParaRPr>
          </a:p>
          <a:p>
            <a:r>
              <a:rPr lang="en-US" sz="2000" dirty="0">
                <a:solidFill>
                  <a:srgbClr val="00B050"/>
                </a:solidFill>
                <a:latin typeface="Consolas" panose="020B0609020204030204" pitchFamily="49" charset="0"/>
                <a:cs typeface="Consolas" panose="020B0609020204030204" pitchFamily="49" charset="0"/>
              </a:rPr>
              <a:t>    // block</a:t>
            </a:r>
          </a:p>
          <a:p>
            <a:r>
              <a:rPr lang="en-US" sz="2000" dirty="0">
                <a:solidFill>
                  <a:srgbClr val="7030A0"/>
                </a:solidFill>
                <a:latin typeface="Consolas" panose="020B0609020204030204" pitchFamily="49" charset="0"/>
                <a:cs typeface="Consolas" panose="020B0609020204030204" pitchFamily="49" charset="0"/>
              </a:rPr>
              <a:t>.</a:t>
            </a:r>
            <a:r>
              <a:rPr lang="en-US" sz="2000" dirty="0" err="1">
                <a:solidFill>
                  <a:srgbClr val="7030A0"/>
                </a:solidFill>
                <a:latin typeface="Consolas" panose="020B0609020204030204" pitchFamily="49" charset="0"/>
                <a:cs typeface="Consolas" panose="020B0609020204030204" pitchFamily="49" charset="0"/>
              </a:rPr>
              <a:t>Lnext</a:t>
            </a:r>
            <a:r>
              <a:rPr lang="en-US" sz="2000" dirty="0">
                <a:solidFill>
                  <a:srgbClr val="7030A0"/>
                </a:solidFill>
                <a:latin typeface="Consolas" panose="020B0609020204030204" pitchFamily="49" charset="0"/>
                <a:cs typeface="Consolas" panose="020B0609020204030204" pitchFamily="49" charset="0"/>
              </a:rPr>
              <a:t>:</a:t>
            </a:r>
          </a:p>
          <a:p>
            <a:r>
              <a:rPr lang="en-US" sz="2000" dirty="0">
                <a:solidFill>
                  <a:srgbClr val="7030A0"/>
                </a:solidFill>
                <a:latin typeface="Consolas" panose="020B0609020204030204" pitchFamily="49" charset="0"/>
                <a:cs typeface="Consolas" panose="020B0609020204030204" pitchFamily="49" charset="0"/>
              </a:rPr>
              <a:t>    add r1, r1, 1</a:t>
            </a:r>
          </a:p>
          <a:p>
            <a:r>
              <a:rPr lang="en-US" sz="2000" dirty="0">
                <a:solidFill>
                  <a:srgbClr val="2C895B"/>
                </a:solidFill>
                <a:latin typeface="Consolas" panose="020B0609020204030204" pitchFamily="49" charset="0"/>
                <a:cs typeface="Consolas" panose="020B0609020204030204" pitchFamily="49" charset="0"/>
              </a:rPr>
              <a:t>    b</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Lwhile</a:t>
            </a:r>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Lendw</a:t>
            </a:r>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    mov r2, r1</a:t>
            </a:r>
          </a:p>
        </p:txBody>
      </p:sp>
      <p:sp>
        <p:nvSpPr>
          <p:cNvPr id="32" name="Rounded Rectangle 31">
            <a:extLst>
              <a:ext uri="{FF2B5EF4-FFF2-40B4-BE49-F238E27FC236}">
                <a16:creationId xmlns:a16="http://schemas.microsoft.com/office/drawing/2014/main" id="{C81FC53F-155A-DE0A-E122-1338FC3C71AF}"/>
              </a:ext>
            </a:extLst>
          </p:cNvPr>
          <p:cNvSpPr/>
          <p:nvPr/>
        </p:nvSpPr>
        <p:spPr bwMode="auto">
          <a:xfrm>
            <a:off x="1668939" y="3805056"/>
            <a:ext cx="3017262" cy="2311956"/>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latin typeface="Consolas" panose="020B0609020204030204" pitchFamily="49" charset="0"/>
                <a:cs typeface="Consolas" panose="020B0609020204030204" pitchFamily="49" charset="0"/>
              </a:rPr>
              <a:t>while (</a:t>
            </a:r>
            <a:r>
              <a:rPr lang="en-US" sz="2000" dirty="0">
                <a:solidFill>
                  <a:srgbClr val="F3753F"/>
                </a:solidFill>
                <a:latin typeface="Consolas" panose="020B0609020204030204" pitchFamily="49" charset="0"/>
                <a:cs typeface="Consolas" panose="020B0609020204030204" pitchFamily="49" charset="0"/>
              </a:rPr>
              <a:t>r1 &lt; 10</a:t>
            </a:r>
            <a:r>
              <a:rPr lang="en-US" sz="2000" dirty="0">
                <a:latin typeface="Consolas" panose="020B0609020204030204" pitchFamily="49" charset="0"/>
                <a:cs typeface="Consolas" panose="020B0609020204030204" pitchFamily="49" charset="0"/>
              </a:rPr>
              <a:t>) {</a:t>
            </a:r>
            <a:endParaRPr lang="en-US" sz="2000" dirty="0">
              <a:solidFill>
                <a:srgbClr val="00B050"/>
              </a:solidFill>
              <a:latin typeface="Consolas" panose="020B0609020204030204" pitchFamily="49" charset="0"/>
              <a:cs typeface="Consolas" panose="020B0609020204030204" pitchFamily="49" charset="0"/>
            </a:endParaRPr>
          </a:p>
          <a:p>
            <a:r>
              <a:rPr lang="en-US" sz="2000" dirty="0">
                <a:solidFill>
                  <a:srgbClr val="00B050"/>
                </a:solidFill>
                <a:latin typeface="Consolas" panose="020B0609020204030204" pitchFamily="49" charset="0"/>
                <a:cs typeface="Consolas" panose="020B0609020204030204" pitchFamily="49" charset="0"/>
              </a:rPr>
              <a:t>    if (r2 != r1) {</a:t>
            </a:r>
          </a:p>
          <a:p>
            <a:r>
              <a:rPr lang="en-US" sz="2000" dirty="0">
                <a:solidFill>
                  <a:srgbClr val="00B050"/>
                </a:solidFill>
                <a:latin typeface="Consolas" panose="020B0609020204030204" pitchFamily="49" charset="0"/>
                <a:cs typeface="Consolas" panose="020B0609020204030204" pitchFamily="49" charset="0"/>
              </a:rPr>
              <a:t>        /* block */</a:t>
            </a:r>
          </a:p>
          <a:p>
            <a:r>
              <a:rPr lang="en-US" sz="2000" dirty="0">
                <a:solidFill>
                  <a:srgbClr val="00B050"/>
                </a:solidFill>
                <a:latin typeface="Consolas" panose="020B0609020204030204" pitchFamily="49" charset="0"/>
                <a:cs typeface="Consolas" panose="020B0609020204030204" pitchFamily="49" charset="0"/>
              </a:rPr>
              <a:t>    }</a:t>
            </a:r>
          </a:p>
          <a:p>
            <a:r>
              <a:rPr lang="en-US" sz="2000" dirty="0">
                <a:solidFill>
                  <a:srgbClr val="00B050"/>
                </a:solidFill>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 r1++;</a:t>
            </a:r>
          </a:p>
          <a:p>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r2 = r1;</a:t>
            </a:r>
          </a:p>
        </p:txBody>
      </p:sp>
      <p:grpSp>
        <p:nvGrpSpPr>
          <p:cNvPr id="6" name="Group 5">
            <a:extLst>
              <a:ext uri="{FF2B5EF4-FFF2-40B4-BE49-F238E27FC236}">
                <a16:creationId xmlns:a16="http://schemas.microsoft.com/office/drawing/2014/main" id="{207DBD45-A174-7C4F-5EFF-8A18CF1B372A}"/>
              </a:ext>
            </a:extLst>
          </p:cNvPr>
          <p:cNvGrpSpPr/>
          <p:nvPr/>
        </p:nvGrpSpPr>
        <p:grpSpPr>
          <a:xfrm>
            <a:off x="6045311" y="3629688"/>
            <a:ext cx="2377218" cy="707886"/>
            <a:chOff x="6045311" y="3629688"/>
            <a:chExt cx="2377218" cy="707886"/>
          </a:xfrm>
        </p:grpSpPr>
        <p:sp>
          <p:nvSpPr>
            <p:cNvPr id="33" name="TextBox 32">
              <a:extLst>
                <a:ext uri="{FF2B5EF4-FFF2-40B4-BE49-F238E27FC236}">
                  <a16:creationId xmlns:a16="http://schemas.microsoft.com/office/drawing/2014/main" id="{FD74927C-525D-E6B3-4C04-102396FD48D4}"/>
                </a:ext>
              </a:extLst>
            </p:cNvPr>
            <p:cNvSpPr txBox="1"/>
            <p:nvPr/>
          </p:nvSpPr>
          <p:spPr>
            <a:xfrm>
              <a:off x="6045311" y="3629688"/>
              <a:ext cx="1421224"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pre-test </a:t>
              </a:r>
            </a:p>
            <a:p>
              <a:r>
                <a:rPr lang="en-US" sz="2000" dirty="0">
                  <a:solidFill>
                    <a:schemeClr val="accent1"/>
                  </a:solidFill>
                </a:rPr>
                <a:t>loop guard</a:t>
              </a:r>
              <a:endParaRPr lang="en-US" sz="2000" dirty="0">
                <a:solidFill>
                  <a:srgbClr val="FF0000"/>
                </a:solidFill>
              </a:endParaRPr>
            </a:p>
          </p:txBody>
        </p:sp>
        <p:sp>
          <p:nvSpPr>
            <p:cNvPr id="34" name="Up Arrow 33">
              <a:extLst>
                <a:ext uri="{FF2B5EF4-FFF2-40B4-BE49-F238E27FC236}">
                  <a16:creationId xmlns:a16="http://schemas.microsoft.com/office/drawing/2014/main" id="{2B8553C6-C8DB-0FAA-CB1F-F0A4EFE0BC8D}"/>
                </a:ext>
              </a:extLst>
            </p:cNvPr>
            <p:cNvSpPr/>
            <p:nvPr/>
          </p:nvSpPr>
          <p:spPr>
            <a:xfrm rot="5400000">
              <a:off x="7776452" y="3645469"/>
              <a:ext cx="111559" cy="6763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Left Brace 34">
              <a:extLst>
                <a:ext uri="{FF2B5EF4-FFF2-40B4-BE49-F238E27FC236}">
                  <a16:creationId xmlns:a16="http://schemas.microsoft.com/office/drawing/2014/main" id="{8B85DE86-982A-0C39-5A5D-0150B38C62C6}"/>
                </a:ext>
              </a:extLst>
            </p:cNvPr>
            <p:cNvSpPr/>
            <p:nvPr/>
          </p:nvSpPr>
          <p:spPr>
            <a:xfrm>
              <a:off x="8220228" y="3690822"/>
              <a:ext cx="202301" cy="59153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D5F0C5B8-5007-D070-315B-300C9CC5E966}"/>
              </a:ext>
            </a:extLst>
          </p:cNvPr>
          <p:cNvGrpSpPr/>
          <p:nvPr/>
        </p:nvGrpSpPr>
        <p:grpSpPr>
          <a:xfrm>
            <a:off x="5986578" y="5344498"/>
            <a:ext cx="2331770" cy="707886"/>
            <a:chOff x="5986578" y="5344498"/>
            <a:chExt cx="2331770" cy="707886"/>
          </a:xfrm>
        </p:grpSpPr>
        <p:sp>
          <p:nvSpPr>
            <p:cNvPr id="39" name="TextBox 38">
              <a:extLst>
                <a:ext uri="{FF2B5EF4-FFF2-40B4-BE49-F238E27FC236}">
                  <a16:creationId xmlns:a16="http://schemas.microsoft.com/office/drawing/2014/main" id="{3472CE44-CFCE-76EC-9789-F0E9D765D958}"/>
                </a:ext>
              </a:extLst>
            </p:cNvPr>
            <p:cNvSpPr txBox="1"/>
            <p:nvPr/>
          </p:nvSpPr>
          <p:spPr>
            <a:xfrm>
              <a:off x="5986578" y="5344498"/>
              <a:ext cx="1421224"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loop iteration</a:t>
              </a:r>
              <a:endParaRPr lang="en-US" sz="2000" dirty="0">
                <a:solidFill>
                  <a:srgbClr val="FF0000"/>
                </a:solidFill>
              </a:endParaRPr>
            </a:p>
          </p:txBody>
        </p:sp>
        <p:sp>
          <p:nvSpPr>
            <p:cNvPr id="40" name="Up Arrow 39">
              <a:extLst>
                <a:ext uri="{FF2B5EF4-FFF2-40B4-BE49-F238E27FC236}">
                  <a16:creationId xmlns:a16="http://schemas.microsoft.com/office/drawing/2014/main" id="{9916ECBB-B89B-C521-10B0-48E1FFC909D5}"/>
                </a:ext>
              </a:extLst>
            </p:cNvPr>
            <p:cNvSpPr/>
            <p:nvPr/>
          </p:nvSpPr>
          <p:spPr>
            <a:xfrm rot="5400000">
              <a:off x="7683430" y="5416058"/>
              <a:ext cx="111559" cy="6763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Left Brace 40">
              <a:extLst>
                <a:ext uri="{FF2B5EF4-FFF2-40B4-BE49-F238E27FC236}">
                  <a16:creationId xmlns:a16="http://schemas.microsoft.com/office/drawing/2014/main" id="{CFEC0729-BC65-698F-6CE9-E675292CC2E4}"/>
                </a:ext>
              </a:extLst>
            </p:cNvPr>
            <p:cNvSpPr/>
            <p:nvPr/>
          </p:nvSpPr>
          <p:spPr>
            <a:xfrm>
              <a:off x="8116047" y="5443104"/>
              <a:ext cx="202301" cy="59153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8" name="U-Turn Arrow 27">
            <a:extLst>
              <a:ext uri="{FF2B5EF4-FFF2-40B4-BE49-F238E27FC236}">
                <a16:creationId xmlns:a16="http://schemas.microsoft.com/office/drawing/2014/main" id="{DEC0A8ED-95A3-185A-D4E2-71A0BACD392D}"/>
              </a:ext>
            </a:extLst>
          </p:cNvPr>
          <p:cNvSpPr/>
          <p:nvPr/>
        </p:nvSpPr>
        <p:spPr>
          <a:xfrm rot="5400000" flipH="1" flipV="1">
            <a:off x="570708" y="4509349"/>
            <a:ext cx="1660392" cy="497398"/>
          </a:xfrm>
          <a:prstGeom prst="uturnArrow">
            <a:avLst>
              <a:gd name="adj1" fmla="val 4865"/>
              <a:gd name="adj2" fmla="val 7510"/>
              <a:gd name="adj3" fmla="val 20789"/>
              <a:gd name="adj4" fmla="val 42454"/>
              <a:gd name="adj5" fmla="val 907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U-Turn Arrow 28">
            <a:extLst>
              <a:ext uri="{FF2B5EF4-FFF2-40B4-BE49-F238E27FC236}">
                <a16:creationId xmlns:a16="http://schemas.microsoft.com/office/drawing/2014/main" id="{119A5EE6-412C-163E-3AEA-B5A6693284D1}"/>
              </a:ext>
            </a:extLst>
          </p:cNvPr>
          <p:cNvSpPr/>
          <p:nvPr/>
        </p:nvSpPr>
        <p:spPr>
          <a:xfrm rot="5400000" flipH="1">
            <a:off x="8996337" y="4054954"/>
            <a:ext cx="2645166" cy="1240858"/>
          </a:xfrm>
          <a:prstGeom prst="uturnArrow">
            <a:avLst>
              <a:gd name="adj1" fmla="val 4865"/>
              <a:gd name="adj2" fmla="val 7510"/>
              <a:gd name="adj3" fmla="val 20789"/>
              <a:gd name="adj4" fmla="val 42454"/>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U-Turn Arrow 30">
            <a:extLst>
              <a:ext uri="{FF2B5EF4-FFF2-40B4-BE49-F238E27FC236}">
                <a16:creationId xmlns:a16="http://schemas.microsoft.com/office/drawing/2014/main" id="{8825FD5D-78FE-5D8D-E6D9-76D4068204B7}"/>
              </a:ext>
            </a:extLst>
          </p:cNvPr>
          <p:cNvSpPr/>
          <p:nvPr/>
        </p:nvSpPr>
        <p:spPr>
          <a:xfrm rot="5400000" flipH="1" flipV="1">
            <a:off x="1199547" y="1415843"/>
            <a:ext cx="938783" cy="497398"/>
          </a:xfrm>
          <a:prstGeom prst="uturnArrow">
            <a:avLst>
              <a:gd name="adj1" fmla="val 4865"/>
              <a:gd name="adj2" fmla="val 7510"/>
              <a:gd name="adj3" fmla="val 20789"/>
              <a:gd name="adj4" fmla="val 42454"/>
              <a:gd name="adj5" fmla="val 907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U-Turn Arrow 35">
            <a:extLst>
              <a:ext uri="{FF2B5EF4-FFF2-40B4-BE49-F238E27FC236}">
                <a16:creationId xmlns:a16="http://schemas.microsoft.com/office/drawing/2014/main" id="{727C96A3-D068-4A87-3304-BB82A9D8A986}"/>
              </a:ext>
            </a:extLst>
          </p:cNvPr>
          <p:cNvSpPr/>
          <p:nvPr/>
        </p:nvSpPr>
        <p:spPr>
          <a:xfrm rot="5400000" flipH="1">
            <a:off x="9218978" y="961598"/>
            <a:ext cx="1609724" cy="857742"/>
          </a:xfrm>
          <a:prstGeom prst="uturnArrow">
            <a:avLst>
              <a:gd name="adj1" fmla="val 4865"/>
              <a:gd name="adj2" fmla="val 7510"/>
              <a:gd name="adj3" fmla="val 20789"/>
              <a:gd name="adj4" fmla="val 42454"/>
              <a:gd name="adj5" fmla="val 100000"/>
            </a:avLst>
          </a:prstGeom>
          <a:solidFill>
            <a:srgbClr val="2C895B"/>
          </a:solidFill>
          <a:ln>
            <a:solidFill>
              <a:srgbClr val="2C89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4" name="Group 23">
            <a:extLst>
              <a:ext uri="{FF2B5EF4-FFF2-40B4-BE49-F238E27FC236}">
                <a16:creationId xmlns:a16="http://schemas.microsoft.com/office/drawing/2014/main" id="{6DE78996-8E4A-A548-6208-73AFF911E24E}"/>
              </a:ext>
            </a:extLst>
          </p:cNvPr>
          <p:cNvGrpSpPr/>
          <p:nvPr/>
        </p:nvGrpSpPr>
        <p:grpSpPr>
          <a:xfrm>
            <a:off x="10101014" y="544140"/>
            <a:ext cx="1826764" cy="707886"/>
            <a:chOff x="4754529" y="4562340"/>
            <a:chExt cx="1826764" cy="707886"/>
          </a:xfrm>
        </p:grpSpPr>
        <p:sp>
          <p:nvSpPr>
            <p:cNvPr id="25" name="TextBox 24">
              <a:extLst>
                <a:ext uri="{FF2B5EF4-FFF2-40B4-BE49-F238E27FC236}">
                  <a16:creationId xmlns:a16="http://schemas.microsoft.com/office/drawing/2014/main" id="{612FBDB4-05CE-80B3-57AD-BA87637F5371}"/>
                </a:ext>
              </a:extLst>
            </p:cNvPr>
            <p:cNvSpPr txBox="1"/>
            <p:nvPr/>
          </p:nvSpPr>
          <p:spPr>
            <a:xfrm>
              <a:off x="5448519" y="4562340"/>
              <a:ext cx="1132774"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inverted test</a:t>
              </a:r>
              <a:endParaRPr lang="en-US" sz="2000" dirty="0">
                <a:solidFill>
                  <a:srgbClr val="FF0000"/>
                </a:solidFill>
              </a:endParaRPr>
            </a:p>
          </p:txBody>
        </p:sp>
        <p:sp>
          <p:nvSpPr>
            <p:cNvPr id="26" name="Up Arrow 25">
              <a:extLst>
                <a:ext uri="{FF2B5EF4-FFF2-40B4-BE49-F238E27FC236}">
                  <a16:creationId xmlns:a16="http://schemas.microsoft.com/office/drawing/2014/main" id="{1C4194C2-785C-00EE-2A46-BCB7C51F3EAD}"/>
                </a:ext>
              </a:extLst>
            </p:cNvPr>
            <p:cNvSpPr/>
            <p:nvPr/>
          </p:nvSpPr>
          <p:spPr>
            <a:xfrm rot="16200000">
              <a:off x="5036912" y="4876284"/>
              <a:ext cx="111559" cy="6763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777443E6-0152-3361-8BE5-19FB68EF5866}"/>
              </a:ext>
            </a:extLst>
          </p:cNvPr>
          <p:cNvGrpSpPr/>
          <p:nvPr/>
        </p:nvGrpSpPr>
        <p:grpSpPr>
          <a:xfrm>
            <a:off x="6096000" y="4309656"/>
            <a:ext cx="2159490" cy="795527"/>
            <a:chOff x="6254361" y="3542047"/>
            <a:chExt cx="2159490" cy="795527"/>
          </a:xfrm>
        </p:grpSpPr>
        <p:sp>
          <p:nvSpPr>
            <p:cNvPr id="10" name="TextBox 9">
              <a:extLst>
                <a:ext uri="{FF2B5EF4-FFF2-40B4-BE49-F238E27FC236}">
                  <a16:creationId xmlns:a16="http://schemas.microsoft.com/office/drawing/2014/main" id="{05BDBACB-0F19-31A7-35CA-BE0602DDBEB7}"/>
                </a:ext>
              </a:extLst>
            </p:cNvPr>
            <p:cNvSpPr txBox="1"/>
            <p:nvPr/>
          </p:nvSpPr>
          <p:spPr>
            <a:xfrm>
              <a:off x="6254361" y="3629688"/>
              <a:ext cx="1212173"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if </a:t>
              </a:r>
              <a:r>
                <a:rPr lang="en-US" sz="2000" dirty="0" err="1">
                  <a:solidFill>
                    <a:schemeClr val="accent1"/>
                  </a:solidFill>
                </a:rPr>
                <a:t>stmt</a:t>
              </a:r>
              <a:r>
                <a:rPr lang="en-US" sz="2000" dirty="0">
                  <a:solidFill>
                    <a:schemeClr val="accent1"/>
                  </a:solidFill>
                </a:rPr>
                <a:t> guard</a:t>
              </a:r>
              <a:endParaRPr lang="en-US" sz="2000" dirty="0">
                <a:solidFill>
                  <a:srgbClr val="FF0000"/>
                </a:solidFill>
              </a:endParaRPr>
            </a:p>
          </p:txBody>
        </p:sp>
        <p:sp>
          <p:nvSpPr>
            <p:cNvPr id="11" name="Up Arrow 10">
              <a:extLst>
                <a:ext uri="{FF2B5EF4-FFF2-40B4-BE49-F238E27FC236}">
                  <a16:creationId xmlns:a16="http://schemas.microsoft.com/office/drawing/2014/main" id="{E1A49802-479A-73C9-85C9-0FE25675BF6F}"/>
                </a:ext>
              </a:extLst>
            </p:cNvPr>
            <p:cNvSpPr/>
            <p:nvPr/>
          </p:nvSpPr>
          <p:spPr>
            <a:xfrm rot="5400000" flipH="1">
              <a:off x="7776451" y="3533910"/>
              <a:ext cx="111559" cy="6763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7E95614B-AC2A-625E-8F34-F11E8EA91AAD}"/>
                </a:ext>
              </a:extLst>
            </p:cNvPr>
            <p:cNvSpPr/>
            <p:nvPr/>
          </p:nvSpPr>
          <p:spPr>
            <a:xfrm>
              <a:off x="8211550" y="3542047"/>
              <a:ext cx="202301" cy="59153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94931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p:bldP spid="30" grpId="0" animBg="1"/>
      <p:bldP spid="32" grpId="0" animBg="1"/>
      <p:bldP spid="28" grpId="0" animBg="1"/>
      <p:bldP spid="29" grpId="0" animBg="1"/>
      <p:bldP spid="3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2B7B0B13-F959-4A4D-A3E1-17A957E08A52}"/>
              </a:ext>
            </a:extLst>
          </p:cNvPr>
          <p:cNvSpPr/>
          <p:nvPr/>
        </p:nvSpPr>
        <p:spPr bwMode="auto">
          <a:xfrm>
            <a:off x="6986810" y="764008"/>
            <a:ext cx="3014946" cy="2311956"/>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solidFill>
                  <a:srgbClr val="FF0000"/>
                </a:solidFill>
                <a:latin typeface="Consolas" panose="020B0609020204030204" pitchFamily="49" charset="0"/>
                <a:cs typeface="Consolas" panose="020B0609020204030204" pitchFamily="49" charset="0"/>
              </a:rPr>
              <a:t>.</a:t>
            </a:r>
            <a:r>
              <a:rPr lang="en-US" sz="2000" dirty="0" err="1">
                <a:solidFill>
                  <a:srgbClr val="FF0000"/>
                </a:solidFill>
                <a:latin typeface="Consolas" panose="020B0609020204030204" pitchFamily="49" charset="0"/>
                <a:cs typeface="Consolas" panose="020B0609020204030204" pitchFamily="49" charset="0"/>
              </a:rPr>
              <a:t>Ldo</a:t>
            </a:r>
            <a:r>
              <a:rPr lang="en-US" sz="2000" dirty="0">
                <a:solidFill>
                  <a:srgbClr val="FF0000"/>
                </a:solidFill>
                <a:latin typeface="Consolas" panose="020B0609020204030204" pitchFamily="49" charset="0"/>
                <a:cs typeface="Consolas" panose="020B0609020204030204" pitchFamily="49" charset="0"/>
              </a:rPr>
              <a:t>: </a:t>
            </a:r>
          </a:p>
          <a:p>
            <a:r>
              <a:rPr lang="en-US" sz="2000" dirty="0">
                <a:solidFill>
                  <a:srgbClr val="00B050"/>
                </a:solidFill>
                <a:latin typeface="Consolas" panose="020B0609020204030204" pitchFamily="49" charset="0"/>
                <a:cs typeface="Consolas" panose="020B0609020204030204" pitchFamily="49" charset="0"/>
              </a:rPr>
              <a:t>    // block</a:t>
            </a:r>
          </a:p>
          <a:p>
            <a:r>
              <a:rPr lang="en-US" sz="2000" dirty="0">
                <a:solidFill>
                  <a:srgbClr val="00B050"/>
                </a:solidFill>
                <a:latin typeface="Consolas" panose="020B0609020204030204" pitchFamily="49" charset="0"/>
                <a:cs typeface="Consolas" panose="020B0609020204030204" pitchFamily="49" charset="0"/>
              </a:rPr>
              <a:t>    </a:t>
            </a:r>
            <a:r>
              <a:rPr lang="en-US" sz="2000" dirty="0">
                <a:solidFill>
                  <a:srgbClr val="00B0F0"/>
                </a:solidFill>
                <a:latin typeface="Consolas" panose="020B0609020204030204" pitchFamily="49" charset="0"/>
                <a:cs typeface="Consolas" panose="020B0609020204030204" pitchFamily="49" charset="0"/>
              </a:rPr>
              <a:t>add r1, r1, 1</a:t>
            </a:r>
          </a:p>
          <a:p>
            <a:r>
              <a:rPr lang="en-US" sz="2000" dirty="0">
                <a:solidFill>
                  <a:srgbClr val="7030A0"/>
                </a:solidFill>
                <a:latin typeface="Consolas" panose="020B0609020204030204" pitchFamily="49" charset="0"/>
                <a:cs typeface="Consolas" panose="020B0609020204030204" pitchFamily="49" charset="0"/>
              </a:rPr>
              <a:t>    </a:t>
            </a:r>
            <a:r>
              <a:rPr lang="en-US" sz="2000" dirty="0" err="1">
                <a:solidFill>
                  <a:srgbClr val="7030A0"/>
                </a:solidFill>
                <a:latin typeface="Consolas" panose="020B0609020204030204" pitchFamily="49" charset="0"/>
                <a:cs typeface="Consolas" panose="020B0609020204030204" pitchFamily="49" charset="0"/>
              </a:rPr>
              <a:t>cmp</a:t>
            </a:r>
            <a:r>
              <a:rPr lang="en-US" sz="2000" dirty="0">
                <a:solidFill>
                  <a:srgbClr val="7030A0"/>
                </a:solidFill>
                <a:latin typeface="Consolas" panose="020B0609020204030204" pitchFamily="49" charset="0"/>
                <a:cs typeface="Consolas" panose="020B0609020204030204" pitchFamily="49" charset="0"/>
              </a:rPr>
              <a:t> r1, 10</a:t>
            </a:r>
          </a:p>
          <a:p>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blt</a:t>
            </a:r>
            <a:r>
              <a:rPr lang="en-US" sz="2000" dirty="0">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a:t>
            </a:r>
            <a:r>
              <a:rPr lang="en-US" sz="2000" dirty="0" err="1">
                <a:solidFill>
                  <a:srgbClr val="FF0000"/>
                </a:solidFill>
                <a:latin typeface="Consolas" panose="020B0609020204030204" pitchFamily="49" charset="0"/>
                <a:cs typeface="Consolas" panose="020B0609020204030204" pitchFamily="49" charset="0"/>
              </a:rPr>
              <a:t>Ldo</a:t>
            </a:r>
            <a:endParaRPr lang="en-US" sz="2000" dirty="0">
              <a:solidFill>
                <a:srgbClr val="FF0000"/>
              </a:solidFill>
              <a:latin typeface="Consolas" panose="020B0609020204030204" pitchFamily="49" charset="0"/>
              <a:cs typeface="Consolas" panose="020B0609020204030204" pitchFamily="49" charset="0"/>
            </a:endParaRPr>
          </a:p>
          <a:p>
            <a:endParaRPr lang="en-US" sz="2000" dirty="0">
              <a:solidFill>
                <a:srgbClr val="FF0000"/>
              </a:solidFill>
              <a:latin typeface="Consolas" panose="020B0609020204030204" pitchFamily="49" charset="0"/>
              <a:cs typeface="Consolas" panose="020B0609020204030204" pitchFamily="49" charset="0"/>
            </a:endParaRPr>
          </a:p>
          <a:p>
            <a:r>
              <a:rPr lang="en-US" sz="2000" dirty="0">
                <a:solidFill>
                  <a:srgbClr val="2C895B"/>
                </a:solidFill>
                <a:latin typeface="Consolas" panose="020B0609020204030204" pitchFamily="49" charset="0"/>
                <a:cs typeface="Consolas" panose="020B0609020204030204" pitchFamily="49" charset="0"/>
              </a:rPr>
              <a:t>    mov r2, r1</a:t>
            </a:r>
          </a:p>
        </p:txBody>
      </p:sp>
      <p:sp>
        <p:nvSpPr>
          <p:cNvPr id="32" name="U-Turn Arrow 31">
            <a:extLst>
              <a:ext uri="{FF2B5EF4-FFF2-40B4-BE49-F238E27FC236}">
                <a16:creationId xmlns:a16="http://schemas.microsoft.com/office/drawing/2014/main" id="{9B76E8AA-CB68-B8FF-AA0E-447ADFF99EA6}"/>
              </a:ext>
            </a:extLst>
          </p:cNvPr>
          <p:cNvSpPr/>
          <p:nvPr/>
        </p:nvSpPr>
        <p:spPr>
          <a:xfrm rot="5400000" flipH="1">
            <a:off x="8774611" y="1299324"/>
            <a:ext cx="1994786" cy="1240858"/>
          </a:xfrm>
          <a:prstGeom prst="uturnArrow">
            <a:avLst>
              <a:gd name="adj1" fmla="val 4865"/>
              <a:gd name="adj2" fmla="val 7510"/>
              <a:gd name="adj3" fmla="val 20789"/>
              <a:gd name="adj4" fmla="val 42454"/>
              <a:gd name="adj5" fmla="val 100000"/>
            </a:avLst>
          </a:prstGeom>
          <a:solidFill>
            <a:srgbClr val="2C895B"/>
          </a:solidFill>
          <a:ln>
            <a:solidFill>
              <a:srgbClr val="2C89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Rounded Rectangle 63">
            <a:extLst>
              <a:ext uri="{FF2B5EF4-FFF2-40B4-BE49-F238E27FC236}">
                <a16:creationId xmlns:a16="http://schemas.microsoft.com/office/drawing/2014/main" id="{C5C5221E-1C3C-E218-DDFE-B31C423352AB}"/>
              </a:ext>
            </a:extLst>
          </p:cNvPr>
          <p:cNvSpPr/>
          <p:nvPr/>
        </p:nvSpPr>
        <p:spPr bwMode="auto">
          <a:xfrm>
            <a:off x="6986810" y="3429000"/>
            <a:ext cx="3014946" cy="3262074"/>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solidFill>
                  <a:srgbClr val="FF0000"/>
                </a:solidFill>
                <a:latin typeface="Consolas" panose="020B0609020204030204" pitchFamily="49" charset="0"/>
                <a:cs typeface="Consolas" panose="020B0609020204030204" pitchFamily="49" charset="0"/>
              </a:rPr>
              <a:t>.</a:t>
            </a:r>
            <a:r>
              <a:rPr lang="en-US" sz="2000" dirty="0" err="1">
                <a:solidFill>
                  <a:srgbClr val="FF0000"/>
                </a:solidFill>
                <a:latin typeface="Consolas" panose="020B0609020204030204" pitchFamily="49" charset="0"/>
                <a:cs typeface="Consolas" panose="020B0609020204030204" pitchFamily="49" charset="0"/>
              </a:rPr>
              <a:t>Ldo</a:t>
            </a:r>
            <a:r>
              <a:rPr lang="en-US" sz="2000" dirty="0">
                <a:solidFill>
                  <a:srgbClr val="FF0000"/>
                </a:solidFill>
                <a:latin typeface="Consolas" panose="020B0609020204030204" pitchFamily="49" charset="0"/>
                <a:cs typeface="Consolas" panose="020B0609020204030204" pitchFamily="49" charset="0"/>
              </a:rPr>
              <a:t>: </a:t>
            </a:r>
          </a:p>
          <a:p>
            <a:r>
              <a:rPr lang="en-US" sz="2000" dirty="0">
                <a:solidFill>
                  <a:srgbClr val="00B050"/>
                </a:solidFill>
                <a:latin typeface="Consolas" panose="020B0609020204030204" pitchFamily="49" charset="0"/>
                <a:cs typeface="Consolas" panose="020B0609020204030204" pitchFamily="49" charset="0"/>
              </a:rPr>
              <a:t>    </a:t>
            </a:r>
            <a:r>
              <a:rPr lang="en-US" sz="2000" dirty="0" err="1">
                <a:solidFill>
                  <a:srgbClr val="00B050"/>
                </a:solidFill>
                <a:latin typeface="Consolas" panose="020B0609020204030204" pitchFamily="49" charset="0"/>
                <a:cs typeface="Consolas" panose="020B0609020204030204" pitchFamily="49" charset="0"/>
              </a:rPr>
              <a:t>cmp</a:t>
            </a:r>
            <a:r>
              <a:rPr lang="en-US" sz="2000" dirty="0">
                <a:solidFill>
                  <a:srgbClr val="00B050"/>
                </a:solidFill>
                <a:latin typeface="Consolas" panose="020B0609020204030204" pitchFamily="49" charset="0"/>
                <a:cs typeface="Consolas" panose="020B0609020204030204" pitchFamily="49" charset="0"/>
              </a:rPr>
              <a:t> r2, r1</a:t>
            </a:r>
          </a:p>
          <a:p>
            <a:r>
              <a:rPr lang="en-US" sz="2000" dirty="0">
                <a:solidFill>
                  <a:srgbClr val="00B050"/>
                </a:solidFill>
                <a:latin typeface="Consolas" panose="020B0609020204030204" pitchFamily="49" charset="0"/>
                <a:cs typeface="Consolas" panose="020B0609020204030204" pitchFamily="49" charset="0"/>
              </a:rPr>
              <a:t>    </a:t>
            </a:r>
            <a:r>
              <a:rPr lang="en-US" sz="2000" dirty="0" err="1">
                <a:solidFill>
                  <a:srgbClr val="00B050"/>
                </a:solidFill>
                <a:latin typeface="Consolas" panose="020B0609020204030204" pitchFamily="49" charset="0"/>
                <a:cs typeface="Consolas" panose="020B0609020204030204" pitchFamily="49" charset="0"/>
              </a:rPr>
              <a:t>beq</a:t>
            </a:r>
            <a:r>
              <a:rPr lang="en-US" sz="2000" dirty="0">
                <a:solidFill>
                  <a:srgbClr val="00B050"/>
                </a:solidFill>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a:t>
            </a:r>
            <a:r>
              <a:rPr lang="en-US" sz="2000" dirty="0" err="1">
                <a:solidFill>
                  <a:srgbClr val="7030A0"/>
                </a:solidFill>
                <a:latin typeface="Consolas" panose="020B0609020204030204" pitchFamily="49" charset="0"/>
                <a:cs typeface="Consolas" panose="020B0609020204030204" pitchFamily="49" charset="0"/>
              </a:rPr>
              <a:t>Lnext</a:t>
            </a:r>
            <a:endParaRPr lang="en-US" sz="2000" dirty="0">
              <a:solidFill>
                <a:srgbClr val="7030A0"/>
              </a:solidFill>
              <a:latin typeface="Consolas" panose="020B0609020204030204" pitchFamily="49" charset="0"/>
              <a:cs typeface="Consolas" panose="020B0609020204030204" pitchFamily="49" charset="0"/>
            </a:endParaRPr>
          </a:p>
          <a:p>
            <a:r>
              <a:rPr lang="en-US" sz="2000" dirty="0">
                <a:solidFill>
                  <a:srgbClr val="7030A0"/>
                </a:solidFill>
                <a:latin typeface="Consolas" panose="020B0609020204030204" pitchFamily="49" charset="0"/>
                <a:cs typeface="Consolas" panose="020B0609020204030204" pitchFamily="49" charset="0"/>
              </a:rPr>
              <a:t>    </a:t>
            </a:r>
            <a:r>
              <a:rPr lang="en-US" sz="2000" dirty="0">
                <a:solidFill>
                  <a:srgbClr val="00B050"/>
                </a:solidFill>
                <a:latin typeface="Consolas" panose="020B0609020204030204" pitchFamily="49" charset="0"/>
                <a:cs typeface="Consolas" panose="020B0609020204030204" pitchFamily="49" charset="0"/>
              </a:rPr>
              <a:t>// block</a:t>
            </a:r>
          </a:p>
          <a:p>
            <a:r>
              <a:rPr lang="en-US" sz="2000" dirty="0">
                <a:solidFill>
                  <a:srgbClr val="7030A0"/>
                </a:solidFill>
                <a:latin typeface="Consolas" panose="020B0609020204030204" pitchFamily="49" charset="0"/>
                <a:cs typeface="Consolas" panose="020B0609020204030204" pitchFamily="49" charset="0"/>
              </a:rPr>
              <a:t>.</a:t>
            </a:r>
            <a:r>
              <a:rPr lang="en-US" sz="2000" dirty="0" err="1">
                <a:solidFill>
                  <a:srgbClr val="7030A0"/>
                </a:solidFill>
                <a:latin typeface="Consolas" panose="020B0609020204030204" pitchFamily="49" charset="0"/>
                <a:cs typeface="Consolas" panose="020B0609020204030204" pitchFamily="49" charset="0"/>
              </a:rPr>
              <a:t>Lnext</a:t>
            </a:r>
            <a:endParaRPr lang="en-US" sz="2000" dirty="0">
              <a:solidFill>
                <a:srgbClr val="7030A0"/>
              </a:solidFill>
              <a:latin typeface="Consolas" panose="020B0609020204030204" pitchFamily="49" charset="0"/>
              <a:cs typeface="Consolas" panose="020B0609020204030204" pitchFamily="49" charset="0"/>
            </a:endParaRPr>
          </a:p>
          <a:p>
            <a:r>
              <a:rPr lang="en-US" sz="2000" dirty="0">
                <a:solidFill>
                  <a:srgbClr val="00B050"/>
                </a:solidFill>
                <a:latin typeface="Consolas" panose="020B0609020204030204" pitchFamily="49" charset="0"/>
                <a:cs typeface="Consolas" panose="020B0609020204030204" pitchFamily="49" charset="0"/>
              </a:rPr>
              <a:t>    </a:t>
            </a:r>
            <a:r>
              <a:rPr lang="en-US" sz="2000" dirty="0">
                <a:solidFill>
                  <a:srgbClr val="00B0F0"/>
                </a:solidFill>
                <a:latin typeface="Consolas" panose="020B0609020204030204" pitchFamily="49" charset="0"/>
                <a:cs typeface="Consolas" panose="020B0609020204030204" pitchFamily="49" charset="0"/>
              </a:rPr>
              <a:t>add r1, r1, 1</a:t>
            </a:r>
          </a:p>
          <a:p>
            <a:r>
              <a:rPr lang="en-US" sz="2000" dirty="0">
                <a:solidFill>
                  <a:srgbClr val="7030A0"/>
                </a:solidFill>
                <a:latin typeface="Consolas" panose="020B0609020204030204" pitchFamily="49" charset="0"/>
                <a:cs typeface="Consolas" panose="020B0609020204030204" pitchFamily="49" charset="0"/>
              </a:rPr>
              <a:t>    </a:t>
            </a:r>
            <a:r>
              <a:rPr lang="en-US" sz="2000" dirty="0" err="1">
                <a:solidFill>
                  <a:srgbClr val="7030A0"/>
                </a:solidFill>
                <a:latin typeface="Consolas" panose="020B0609020204030204" pitchFamily="49" charset="0"/>
                <a:cs typeface="Consolas" panose="020B0609020204030204" pitchFamily="49" charset="0"/>
              </a:rPr>
              <a:t>cmp</a:t>
            </a:r>
            <a:r>
              <a:rPr lang="en-US" sz="2000" dirty="0">
                <a:solidFill>
                  <a:srgbClr val="7030A0"/>
                </a:solidFill>
                <a:latin typeface="Consolas" panose="020B0609020204030204" pitchFamily="49" charset="0"/>
                <a:cs typeface="Consolas" panose="020B0609020204030204" pitchFamily="49" charset="0"/>
              </a:rPr>
              <a:t> r1, 10</a:t>
            </a:r>
          </a:p>
          <a:p>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blt</a:t>
            </a:r>
            <a:r>
              <a:rPr lang="en-US" sz="2000" dirty="0">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a:t>
            </a:r>
            <a:r>
              <a:rPr lang="en-US" sz="2000" dirty="0" err="1">
                <a:solidFill>
                  <a:srgbClr val="FF0000"/>
                </a:solidFill>
                <a:latin typeface="Consolas" panose="020B0609020204030204" pitchFamily="49" charset="0"/>
                <a:cs typeface="Consolas" panose="020B0609020204030204" pitchFamily="49" charset="0"/>
              </a:rPr>
              <a:t>Ldo</a:t>
            </a:r>
            <a:endParaRPr lang="en-US" sz="2000" dirty="0">
              <a:solidFill>
                <a:srgbClr val="FF0000"/>
              </a:solidFill>
              <a:latin typeface="Consolas" panose="020B0609020204030204" pitchFamily="49" charset="0"/>
              <a:cs typeface="Consolas" panose="020B0609020204030204" pitchFamily="49" charset="0"/>
            </a:endParaRPr>
          </a:p>
          <a:p>
            <a:endParaRPr lang="en-US" sz="2000" dirty="0">
              <a:solidFill>
                <a:srgbClr val="FF0000"/>
              </a:solidFill>
              <a:latin typeface="Consolas" panose="020B0609020204030204" pitchFamily="49" charset="0"/>
              <a:cs typeface="Consolas" panose="020B0609020204030204" pitchFamily="49" charset="0"/>
            </a:endParaRPr>
          </a:p>
          <a:p>
            <a:r>
              <a:rPr lang="en-US" sz="2000" dirty="0">
                <a:solidFill>
                  <a:srgbClr val="FF0000"/>
                </a:solidFill>
                <a:latin typeface="Consolas" panose="020B0609020204030204" pitchFamily="49" charset="0"/>
                <a:cs typeface="Consolas" panose="020B0609020204030204" pitchFamily="49" charset="0"/>
              </a:rPr>
              <a:t>    </a:t>
            </a:r>
            <a:r>
              <a:rPr lang="en-US" sz="2000" dirty="0">
                <a:solidFill>
                  <a:srgbClr val="2C895B"/>
                </a:solidFill>
                <a:latin typeface="Consolas" panose="020B0609020204030204" pitchFamily="49" charset="0"/>
                <a:cs typeface="Consolas" panose="020B0609020204030204" pitchFamily="49" charset="0"/>
              </a:rPr>
              <a:t>move r2, r1</a:t>
            </a:r>
          </a:p>
        </p:txBody>
      </p:sp>
      <p:sp>
        <p:nvSpPr>
          <p:cNvPr id="2" name="Title 1">
            <a:extLst>
              <a:ext uri="{FF2B5EF4-FFF2-40B4-BE49-F238E27FC236}">
                <a16:creationId xmlns:a16="http://schemas.microsoft.com/office/drawing/2014/main" id="{3F3B9562-FFFD-0649-B4D1-5311765C7FB6}"/>
              </a:ext>
            </a:extLst>
          </p:cNvPr>
          <p:cNvSpPr>
            <a:spLocks noGrp="1"/>
          </p:cNvSpPr>
          <p:nvPr>
            <p:ph type="title"/>
          </p:nvPr>
        </p:nvSpPr>
        <p:spPr>
          <a:xfrm>
            <a:off x="224265" y="119871"/>
            <a:ext cx="10515600" cy="474553"/>
          </a:xfrm>
        </p:spPr>
        <p:txBody>
          <a:bodyPr/>
          <a:lstStyle/>
          <a:p>
            <a:r>
              <a:rPr lang="en-US" dirty="0"/>
              <a:t>Post-Test Guards – Do While Loop</a:t>
            </a:r>
          </a:p>
        </p:txBody>
      </p:sp>
      <p:sp>
        <p:nvSpPr>
          <p:cNvPr id="5" name="Rounded Rectangle 4">
            <a:extLst>
              <a:ext uri="{FF2B5EF4-FFF2-40B4-BE49-F238E27FC236}">
                <a16:creationId xmlns:a16="http://schemas.microsoft.com/office/drawing/2014/main" id="{D050155E-FD54-A443-8A5C-99402148A9B6}"/>
              </a:ext>
            </a:extLst>
          </p:cNvPr>
          <p:cNvSpPr/>
          <p:nvPr/>
        </p:nvSpPr>
        <p:spPr bwMode="auto">
          <a:xfrm>
            <a:off x="1343504" y="922361"/>
            <a:ext cx="3289610" cy="1995249"/>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latin typeface="Consolas" panose="020B0609020204030204" pitchFamily="49" charset="0"/>
                <a:cs typeface="Consolas" panose="020B0609020204030204" pitchFamily="49" charset="0"/>
              </a:rPr>
              <a:t>do {</a:t>
            </a:r>
          </a:p>
          <a:p>
            <a:r>
              <a:rPr lang="en-US" sz="2000" dirty="0">
                <a:solidFill>
                  <a:srgbClr val="00B050"/>
                </a:solidFill>
                <a:latin typeface="Consolas" panose="020B0609020204030204" pitchFamily="49" charset="0"/>
                <a:cs typeface="Consolas" panose="020B0609020204030204" pitchFamily="49" charset="0"/>
              </a:rPr>
              <a:t>    /* block */</a:t>
            </a:r>
            <a:endParaRPr lang="en-US" sz="2000" dirty="0">
              <a:latin typeface="Consolas" panose="020B0609020204030204" pitchFamily="49" charset="0"/>
              <a:cs typeface="Consolas" panose="020B0609020204030204" pitchFamily="49" charset="0"/>
            </a:endParaRPr>
          </a:p>
          <a:p>
            <a:r>
              <a:rPr lang="en-US" sz="2000" dirty="0">
                <a:solidFill>
                  <a:srgbClr val="7030A0"/>
                </a:solidFill>
                <a:latin typeface="Consolas" panose="020B0609020204030204" pitchFamily="49" charset="0"/>
                <a:cs typeface="Consolas" panose="020B0609020204030204" pitchFamily="49" charset="0"/>
              </a:rPr>
              <a:t>    r1++;</a:t>
            </a:r>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while (</a:t>
            </a:r>
            <a:r>
              <a:rPr lang="en-US" sz="2000" dirty="0">
                <a:solidFill>
                  <a:srgbClr val="F3753F"/>
                </a:solidFill>
                <a:latin typeface="Consolas" panose="020B0609020204030204" pitchFamily="49" charset="0"/>
                <a:cs typeface="Consolas" panose="020B0609020204030204" pitchFamily="49" charset="0"/>
              </a:rPr>
              <a:t>r1 &lt; 10</a:t>
            </a:r>
            <a:r>
              <a:rPr lang="en-US" sz="2000" dirty="0">
                <a:latin typeface="Consolas" panose="020B0609020204030204" pitchFamily="49" charset="0"/>
                <a:cs typeface="Consolas" panose="020B0609020204030204" pitchFamily="49" charset="0"/>
              </a:rPr>
              <a:t>);</a:t>
            </a:r>
          </a:p>
          <a:p>
            <a:endParaRPr lang="en-US" sz="2000" dirty="0">
              <a:latin typeface="Consolas" panose="020B0609020204030204" pitchFamily="49" charset="0"/>
              <a:cs typeface="Consolas" panose="020B0609020204030204" pitchFamily="49" charset="0"/>
            </a:endParaRPr>
          </a:p>
          <a:p>
            <a:r>
              <a:rPr lang="en-US" sz="2000" dirty="0">
                <a:solidFill>
                  <a:srgbClr val="00B050"/>
                </a:solidFill>
                <a:latin typeface="Consolas" panose="020B0609020204030204" pitchFamily="49" charset="0"/>
                <a:cs typeface="Consolas" panose="020B0609020204030204" pitchFamily="49" charset="0"/>
              </a:rPr>
              <a:t>r2 = r1;</a:t>
            </a:r>
          </a:p>
        </p:txBody>
      </p:sp>
      <p:sp>
        <p:nvSpPr>
          <p:cNvPr id="17" name="TextBox 16">
            <a:extLst>
              <a:ext uri="{FF2B5EF4-FFF2-40B4-BE49-F238E27FC236}">
                <a16:creationId xmlns:a16="http://schemas.microsoft.com/office/drawing/2014/main" id="{F207B4F4-5886-854D-8DCE-7D57254B30C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3" name="Group 2">
            <a:extLst>
              <a:ext uri="{FF2B5EF4-FFF2-40B4-BE49-F238E27FC236}">
                <a16:creationId xmlns:a16="http://schemas.microsoft.com/office/drawing/2014/main" id="{F32D711D-B2A9-2D26-A84F-F5E3023D7541}"/>
              </a:ext>
            </a:extLst>
          </p:cNvPr>
          <p:cNvGrpSpPr/>
          <p:nvPr/>
        </p:nvGrpSpPr>
        <p:grpSpPr>
          <a:xfrm>
            <a:off x="5376930" y="995589"/>
            <a:ext cx="2248534" cy="707888"/>
            <a:chOff x="5376930" y="995589"/>
            <a:chExt cx="2248534" cy="707888"/>
          </a:xfrm>
        </p:grpSpPr>
        <p:sp>
          <p:nvSpPr>
            <p:cNvPr id="22" name="TextBox 21">
              <a:extLst>
                <a:ext uri="{FF2B5EF4-FFF2-40B4-BE49-F238E27FC236}">
                  <a16:creationId xmlns:a16="http://schemas.microsoft.com/office/drawing/2014/main" id="{EE38080A-50FF-10CA-D1A9-5E9840942408}"/>
                </a:ext>
              </a:extLst>
            </p:cNvPr>
            <p:cNvSpPr txBox="1"/>
            <p:nvPr/>
          </p:nvSpPr>
          <p:spPr>
            <a:xfrm>
              <a:off x="5376930" y="995589"/>
              <a:ext cx="1421224"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loop iteration</a:t>
              </a:r>
              <a:endParaRPr lang="en-US" sz="2000" dirty="0">
                <a:solidFill>
                  <a:srgbClr val="FF0000"/>
                </a:solidFill>
              </a:endParaRPr>
            </a:p>
          </p:txBody>
        </p:sp>
        <p:sp>
          <p:nvSpPr>
            <p:cNvPr id="23" name="Up Arrow 22">
              <a:extLst>
                <a:ext uri="{FF2B5EF4-FFF2-40B4-BE49-F238E27FC236}">
                  <a16:creationId xmlns:a16="http://schemas.microsoft.com/office/drawing/2014/main" id="{77AD05F5-81C1-3897-5D1B-BC2AD7C28634}"/>
                </a:ext>
              </a:extLst>
            </p:cNvPr>
            <p:cNvSpPr/>
            <p:nvPr/>
          </p:nvSpPr>
          <p:spPr>
            <a:xfrm rot="5400000">
              <a:off x="7131898" y="1209911"/>
              <a:ext cx="159822" cy="82731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8A4FF75F-5DDA-1A78-E38A-3A941206408D}"/>
              </a:ext>
            </a:extLst>
          </p:cNvPr>
          <p:cNvGrpSpPr/>
          <p:nvPr/>
        </p:nvGrpSpPr>
        <p:grpSpPr>
          <a:xfrm>
            <a:off x="5399230" y="1816949"/>
            <a:ext cx="2327384" cy="732754"/>
            <a:chOff x="5399230" y="1816949"/>
            <a:chExt cx="2327384" cy="732754"/>
          </a:xfrm>
        </p:grpSpPr>
        <p:sp>
          <p:nvSpPr>
            <p:cNvPr id="20" name="TextBox 19">
              <a:extLst>
                <a:ext uri="{FF2B5EF4-FFF2-40B4-BE49-F238E27FC236}">
                  <a16:creationId xmlns:a16="http://schemas.microsoft.com/office/drawing/2014/main" id="{F0ED44B7-EFA4-0466-ECDE-F965C6ABB673}"/>
                </a:ext>
              </a:extLst>
            </p:cNvPr>
            <p:cNvSpPr txBox="1"/>
            <p:nvPr/>
          </p:nvSpPr>
          <p:spPr>
            <a:xfrm>
              <a:off x="5399230" y="1841817"/>
              <a:ext cx="1421224"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post-test </a:t>
              </a:r>
            </a:p>
            <a:p>
              <a:r>
                <a:rPr lang="en-US" sz="2000" dirty="0">
                  <a:solidFill>
                    <a:schemeClr val="accent1"/>
                  </a:solidFill>
                </a:rPr>
                <a:t>loop guard</a:t>
              </a:r>
              <a:endParaRPr lang="en-US" sz="2000" dirty="0">
                <a:solidFill>
                  <a:srgbClr val="FF0000"/>
                </a:solidFill>
              </a:endParaRPr>
            </a:p>
          </p:txBody>
        </p:sp>
        <p:sp>
          <p:nvSpPr>
            <p:cNvPr id="21" name="Up Arrow 20">
              <a:extLst>
                <a:ext uri="{FF2B5EF4-FFF2-40B4-BE49-F238E27FC236}">
                  <a16:creationId xmlns:a16="http://schemas.microsoft.com/office/drawing/2014/main" id="{D2E21A90-AA46-4B6A-3681-C65C04E1D0BD}"/>
                </a:ext>
              </a:extLst>
            </p:cNvPr>
            <p:cNvSpPr/>
            <p:nvPr/>
          </p:nvSpPr>
          <p:spPr>
            <a:xfrm rot="5400000">
              <a:off x="7079745" y="1801268"/>
              <a:ext cx="141594" cy="66017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Left Brace 26">
              <a:extLst>
                <a:ext uri="{FF2B5EF4-FFF2-40B4-BE49-F238E27FC236}">
                  <a16:creationId xmlns:a16="http://schemas.microsoft.com/office/drawing/2014/main" id="{F8B48F79-A230-973A-0A63-CDEBA6E8012C}"/>
                </a:ext>
              </a:extLst>
            </p:cNvPr>
            <p:cNvSpPr/>
            <p:nvPr/>
          </p:nvSpPr>
          <p:spPr>
            <a:xfrm>
              <a:off x="7524313" y="1816949"/>
              <a:ext cx="202301" cy="59153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6" name="Rounded Rectangle 55">
            <a:extLst>
              <a:ext uri="{FF2B5EF4-FFF2-40B4-BE49-F238E27FC236}">
                <a16:creationId xmlns:a16="http://schemas.microsoft.com/office/drawing/2014/main" id="{3D42A7DA-2529-1003-650B-6D3D262B3251}"/>
              </a:ext>
            </a:extLst>
          </p:cNvPr>
          <p:cNvSpPr/>
          <p:nvPr/>
        </p:nvSpPr>
        <p:spPr bwMode="auto">
          <a:xfrm>
            <a:off x="1479678" y="3648734"/>
            <a:ext cx="3017262" cy="2628662"/>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latin typeface="Consolas" panose="020B0609020204030204" pitchFamily="49" charset="0"/>
                <a:cs typeface="Consolas" panose="020B0609020204030204" pitchFamily="49" charset="0"/>
              </a:rPr>
              <a:t>do {</a:t>
            </a:r>
            <a:endParaRPr lang="en-US" sz="2000" dirty="0">
              <a:solidFill>
                <a:srgbClr val="00B050"/>
              </a:solidFill>
              <a:latin typeface="Consolas" panose="020B0609020204030204" pitchFamily="49" charset="0"/>
              <a:cs typeface="Consolas" panose="020B0609020204030204" pitchFamily="49" charset="0"/>
            </a:endParaRPr>
          </a:p>
          <a:p>
            <a:r>
              <a:rPr lang="en-US" sz="2000" dirty="0">
                <a:solidFill>
                  <a:srgbClr val="00B050"/>
                </a:solidFill>
                <a:latin typeface="Consolas" panose="020B0609020204030204" pitchFamily="49" charset="0"/>
                <a:cs typeface="Consolas" panose="020B0609020204030204" pitchFamily="49" charset="0"/>
              </a:rPr>
              <a:t>    if (r2 != r1) {</a:t>
            </a:r>
          </a:p>
          <a:p>
            <a:r>
              <a:rPr lang="en-US" sz="2000" dirty="0">
                <a:solidFill>
                  <a:srgbClr val="00B050"/>
                </a:solidFill>
                <a:latin typeface="Consolas" panose="020B0609020204030204" pitchFamily="49" charset="0"/>
                <a:cs typeface="Consolas" panose="020B0609020204030204" pitchFamily="49" charset="0"/>
              </a:rPr>
              <a:t>        /* block */</a:t>
            </a:r>
          </a:p>
          <a:p>
            <a:r>
              <a:rPr lang="en-US" sz="2000" dirty="0">
                <a:solidFill>
                  <a:srgbClr val="00B050"/>
                </a:solidFill>
                <a:latin typeface="Consolas" panose="020B0609020204030204" pitchFamily="49" charset="0"/>
                <a:cs typeface="Consolas" panose="020B0609020204030204" pitchFamily="49" charset="0"/>
              </a:rPr>
              <a:t>    }</a:t>
            </a:r>
          </a:p>
          <a:p>
            <a:r>
              <a:rPr lang="en-US" sz="2000" dirty="0">
                <a:solidFill>
                  <a:srgbClr val="00B050"/>
                </a:solidFill>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 r1++;</a:t>
            </a:r>
          </a:p>
          <a:p>
            <a:r>
              <a:rPr lang="en-US" sz="2000" dirty="0">
                <a:latin typeface="Consolas" panose="020B0609020204030204" pitchFamily="49" charset="0"/>
                <a:cs typeface="Consolas" panose="020B0609020204030204" pitchFamily="49" charset="0"/>
              </a:rPr>
              <a:t>} while (</a:t>
            </a:r>
            <a:r>
              <a:rPr lang="en-US" sz="2000" dirty="0">
                <a:solidFill>
                  <a:srgbClr val="F3753F"/>
                </a:solidFill>
                <a:latin typeface="Consolas" panose="020B0609020204030204" pitchFamily="49" charset="0"/>
                <a:cs typeface="Consolas" panose="020B0609020204030204" pitchFamily="49" charset="0"/>
              </a:rPr>
              <a:t>r1 &lt; 10</a:t>
            </a:r>
            <a:r>
              <a:rPr lang="en-US" sz="2000" dirty="0">
                <a:latin typeface="Consolas" panose="020B0609020204030204" pitchFamily="49" charset="0"/>
                <a:cs typeface="Consolas" panose="020B0609020204030204" pitchFamily="49" charset="0"/>
              </a:rPr>
              <a:t>);</a:t>
            </a:r>
          </a:p>
          <a:p>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r2 = r1;</a:t>
            </a:r>
          </a:p>
        </p:txBody>
      </p:sp>
      <p:grpSp>
        <p:nvGrpSpPr>
          <p:cNvPr id="6" name="Group 5">
            <a:extLst>
              <a:ext uri="{FF2B5EF4-FFF2-40B4-BE49-F238E27FC236}">
                <a16:creationId xmlns:a16="http://schemas.microsoft.com/office/drawing/2014/main" id="{134DA839-081E-7702-B51A-CC7979DD22D2}"/>
              </a:ext>
            </a:extLst>
          </p:cNvPr>
          <p:cNvGrpSpPr/>
          <p:nvPr/>
        </p:nvGrpSpPr>
        <p:grpSpPr>
          <a:xfrm>
            <a:off x="5448519" y="4562340"/>
            <a:ext cx="2089787" cy="707886"/>
            <a:chOff x="5448519" y="4562340"/>
            <a:chExt cx="2089787" cy="707886"/>
          </a:xfrm>
        </p:grpSpPr>
        <p:sp>
          <p:nvSpPr>
            <p:cNvPr id="60" name="TextBox 59">
              <a:extLst>
                <a:ext uri="{FF2B5EF4-FFF2-40B4-BE49-F238E27FC236}">
                  <a16:creationId xmlns:a16="http://schemas.microsoft.com/office/drawing/2014/main" id="{E681A9E1-E17E-C6C5-95AA-ACFAB2336C67}"/>
                </a:ext>
              </a:extLst>
            </p:cNvPr>
            <p:cNvSpPr txBox="1"/>
            <p:nvPr/>
          </p:nvSpPr>
          <p:spPr>
            <a:xfrm>
              <a:off x="5448519" y="4562340"/>
              <a:ext cx="1421224"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loop iteration</a:t>
              </a:r>
              <a:endParaRPr lang="en-US" sz="2000" dirty="0">
                <a:solidFill>
                  <a:srgbClr val="FF0000"/>
                </a:solidFill>
              </a:endParaRPr>
            </a:p>
          </p:txBody>
        </p:sp>
        <p:sp>
          <p:nvSpPr>
            <p:cNvPr id="61" name="Up Arrow 60">
              <a:extLst>
                <a:ext uri="{FF2B5EF4-FFF2-40B4-BE49-F238E27FC236}">
                  <a16:creationId xmlns:a16="http://schemas.microsoft.com/office/drawing/2014/main" id="{0E8CE203-FBA0-E6F0-4970-2BC576DC994E}"/>
                </a:ext>
              </a:extLst>
            </p:cNvPr>
            <p:cNvSpPr/>
            <p:nvPr/>
          </p:nvSpPr>
          <p:spPr>
            <a:xfrm rot="5400000">
              <a:off x="7144364" y="4876284"/>
              <a:ext cx="111559" cy="6763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4F32601B-5531-E038-0261-10101798EA54}"/>
              </a:ext>
            </a:extLst>
          </p:cNvPr>
          <p:cNvGrpSpPr/>
          <p:nvPr/>
        </p:nvGrpSpPr>
        <p:grpSpPr>
          <a:xfrm>
            <a:off x="5377195" y="5374196"/>
            <a:ext cx="2327384" cy="732754"/>
            <a:chOff x="5377195" y="5374196"/>
            <a:chExt cx="2327384" cy="732754"/>
          </a:xfrm>
        </p:grpSpPr>
        <p:sp>
          <p:nvSpPr>
            <p:cNvPr id="65" name="TextBox 64">
              <a:extLst>
                <a:ext uri="{FF2B5EF4-FFF2-40B4-BE49-F238E27FC236}">
                  <a16:creationId xmlns:a16="http://schemas.microsoft.com/office/drawing/2014/main" id="{379DFF45-CE75-9B2F-7456-FA731B72A15E}"/>
                </a:ext>
              </a:extLst>
            </p:cNvPr>
            <p:cNvSpPr txBox="1"/>
            <p:nvPr/>
          </p:nvSpPr>
          <p:spPr>
            <a:xfrm>
              <a:off x="5377195" y="5399064"/>
              <a:ext cx="1421224"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post-test </a:t>
              </a:r>
            </a:p>
            <a:p>
              <a:r>
                <a:rPr lang="en-US" sz="2000" dirty="0">
                  <a:solidFill>
                    <a:schemeClr val="accent1"/>
                  </a:solidFill>
                </a:rPr>
                <a:t>loop guard</a:t>
              </a:r>
              <a:endParaRPr lang="en-US" sz="2000" dirty="0">
                <a:solidFill>
                  <a:srgbClr val="FF0000"/>
                </a:solidFill>
              </a:endParaRPr>
            </a:p>
          </p:txBody>
        </p:sp>
        <p:sp>
          <p:nvSpPr>
            <p:cNvPr id="66" name="Up Arrow 65">
              <a:extLst>
                <a:ext uri="{FF2B5EF4-FFF2-40B4-BE49-F238E27FC236}">
                  <a16:creationId xmlns:a16="http://schemas.microsoft.com/office/drawing/2014/main" id="{E623BBC0-4906-D566-11BB-52290DFA1BA7}"/>
                </a:ext>
              </a:extLst>
            </p:cNvPr>
            <p:cNvSpPr/>
            <p:nvPr/>
          </p:nvSpPr>
          <p:spPr>
            <a:xfrm rot="5400000">
              <a:off x="7057710" y="5358515"/>
              <a:ext cx="141594" cy="66017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Left Brace 66">
              <a:extLst>
                <a:ext uri="{FF2B5EF4-FFF2-40B4-BE49-F238E27FC236}">
                  <a16:creationId xmlns:a16="http://schemas.microsoft.com/office/drawing/2014/main" id="{52E9D958-5864-CA26-E32E-4BF3BD06F2A4}"/>
                </a:ext>
              </a:extLst>
            </p:cNvPr>
            <p:cNvSpPr/>
            <p:nvPr/>
          </p:nvSpPr>
          <p:spPr>
            <a:xfrm>
              <a:off x="7502278" y="5374196"/>
              <a:ext cx="202301" cy="59153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EC08CD4A-8994-9046-70F4-B49DA699E272}"/>
              </a:ext>
            </a:extLst>
          </p:cNvPr>
          <p:cNvGrpSpPr/>
          <p:nvPr/>
        </p:nvGrpSpPr>
        <p:grpSpPr>
          <a:xfrm>
            <a:off x="8949289" y="1574359"/>
            <a:ext cx="3057304" cy="707886"/>
            <a:chOff x="3812439" y="4562340"/>
            <a:chExt cx="3057304" cy="707886"/>
          </a:xfrm>
        </p:grpSpPr>
        <p:sp>
          <p:nvSpPr>
            <p:cNvPr id="25" name="TextBox 24">
              <a:extLst>
                <a:ext uri="{FF2B5EF4-FFF2-40B4-BE49-F238E27FC236}">
                  <a16:creationId xmlns:a16="http://schemas.microsoft.com/office/drawing/2014/main" id="{B549B17E-1172-ABDD-094D-3E5F4F4BC7E9}"/>
                </a:ext>
              </a:extLst>
            </p:cNvPr>
            <p:cNvSpPr txBox="1"/>
            <p:nvPr/>
          </p:nvSpPr>
          <p:spPr>
            <a:xfrm>
              <a:off x="5448519" y="4562340"/>
              <a:ext cx="1421224"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test is </a:t>
              </a:r>
              <a:r>
                <a:rPr lang="en-US" sz="2000" dirty="0">
                  <a:solidFill>
                    <a:srgbClr val="C00000"/>
                  </a:solidFill>
                </a:rPr>
                <a:t>not inverted</a:t>
              </a:r>
            </a:p>
          </p:txBody>
        </p:sp>
        <p:sp>
          <p:nvSpPr>
            <p:cNvPr id="26" name="Up Arrow 25">
              <a:extLst>
                <a:ext uri="{FF2B5EF4-FFF2-40B4-BE49-F238E27FC236}">
                  <a16:creationId xmlns:a16="http://schemas.microsoft.com/office/drawing/2014/main" id="{B9A43686-C05B-EBFA-15B6-3AC7AF64B427}"/>
                </a:ext>
              </a:extLst>
            </p:cNvPr>
            <p:cNvSpPr/>
            <p:nvPr/>
          </p:nvSpPr>
          <p:spPr>
            <a:xfrm rot="16200000">
              <a:off x="4565867" y="4405238"/>
              <a:ext cx="111559" cy="16184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U-Turn Arrow 30">
            <a:extLst>
              <a:ext uri="{FF2B5EF4-FFF2-40B4-BE49-F238E27FC236}">
                <a16:creationId xmlns:a16="http://schemas.microsoft.com/office/drawing/2014/main" id="{E8BA201D-68D9-DA4B-0DFF-672DF51DC608}"/>
              </a:ext>
            </a:extLst>
          </p:cNvPr>
          <p:cNvSpPr/>
          <p:nvPr/>
        </p:nvSpPr>
        <p:spPr>
          <a:xfrm rot="5400000" flipH="1">
            <a:off x="8469519" y="4128504"/>
            <a:ext cx="2200397" cy="1240858"/>
          </a:xfrm>
          <a:prstGeom prst="uturnArrow">
            <a:avLst>
              <a:gd name="adj1" fmla="val 4865"/>
              <a:gd name="adj2" fmla="val 7510"/>
              <a:gd name="adj3" fmla="val 20789"/>
              <a:gd name="adj4" fmla="val 42454"/>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U-Turn Arrow 32">
            <a:extLst>
              <a:ext uri="{FF2B5EF4-FFF2-40B4-BE49-F238E27FC236}">
                <a16:creationId xmlns:a16="http://schemas.microsoft.com/office/drawing/2014/main" id="{BFDC5E60-274D-F653-92BA-9C18BF892F0C}"/>
              </a:ext>
            </a:extLst>
          </p:cNvPr>
          <p:cNvSpPr/>
          <p:nvPr/>
        </p:nvSpPr>
        <p:spPr>
          <a:xfrm rot="5400000" flipH="1">
            <a:off x="3593455" y="1449659"/>
            <a:ext cx="1032025" cy="354795"/>
          </a:xfrm>
          <a:prstGeom prst="uturnArrow">
            <a:avLst>
              <a:gd name="adj1" fmla="val 4865"/>
              <a:gd name="adj2" fmla="val 7510"/>
              <a:gd name="adj3" fmla="val 20789"/>
              <a:gd name="adj4" fmla="val 42454"/>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62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2" grpId="0" animBg="1"/>
      <p:bldP spid="64" grpId="0" animBg="1"/>
      <p:bldP spid="17" grpId="0"/>
      <p:bldP spid="56" grpId="0" animBg="1"/>
      <p:bldP spid="3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F70E383-A3C8-D54D-A029-70D74E7926B8}"/>
              </a:ext>
            </a:extLst>
          </p:cNvPr>
          <p:cNvGrpSpPr/>
          <p:nvPr/>
        </p:nvGrpSpPr>
        <p:grpSpPr>
          <a:xfrm>
            <a:off x="5444263" y="386520"/>
            <a:ext cx="6624289" cy="2628662"/>
            <a:chOff x="2912960" y="422591"/>
            <a:chExt cx="6624289" cy="2628662"/>
          </a:xfrm>
        </p:grpSpPr>
        <p:sp>
          <p:nvSpPr>
            <p:cNvPr id="33" name="Rounded Rectangle 32">
              <a:extLst>
                <a:ext uri="{FF2B5EF4-FFF2-40B4-BE49-F238E27FC236}">
                  <a16:creationId xmlns:a16="http://schemas.microsoft.com/office/drawing/2014/main" id="{BC8052A2-13F7-8247-8362-1AE4DFD13651}"/>
                </a:ext>
              </a:extLst>
            </p:cNvPr>
            <p:cNvSpPr/>
            <p:nvPr/>
          </p:nvSpPr>
          <p:spPr bwMode="auto">
            <a:xfrm>
              <a:off x="6603979" y="422591"/>
              <a:ext cx="2933270" cy="2628662"/>
            </a:xfrm>
            <a:prstGeom prst="roundRect">
              <a:avLst>
                <a:gd name="adj" fmla="val 5733"/>
              </a:avLst>
            </a:prstGeom>
            <a:solidFill>
              <a:schemeClr val="bg1">
                <a:lumMod val="95000"/>
              </a:schemeClr>
            </a:solidFill>
            <a:ln w="25400" cap="flat" cmpd="sng" algn="ctr">
              <a:solidFill>
                <a:schemeClr val="accent3"/>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solidFill>
                    <a:srgbClr val="F3753F"/>
                  </a:solidFill>
                  <a:latin typeface="Consolas" panose="020B0609020204030204" pitchFamily="49" charset="0"/>
                  <a:cs typeface="Consolas" panose="020B0609020204030204" pitchFamily="49" charset="0"/>
                </a:rPr>
                <a:t>    mov r1, 0</a:t>
              </a:r>
            </a:p>
            <a:p>
              <a:r>
                <a:rPr lang="en-US" sz="2000" dirty="0">
                  <a:solidFill>
                    <a:srgbClr val="FF0000"/>
                  </a:solidFill>
                  <a:latin typeface="Consolas" panose="020B0609020204030204" pitchFamily="49" charset="0"/>
                  <a:cs typeface="Consolas" panose="020B0609020204030204" pitchFamily="49" charset="0"/>
                </a:rPr>
                <a:t>.</a:t>
              </a:r>
              <a:r>
                <a:rPr lang="en-US" sz="2000" dirty="0" err="1">
                  <a:solidFill>
                    <a:srgbClr val="FF0000"/>
                  </a:solidFill>
                  <a:latin typeface="Consolas" panose="020B0609020204030204" pitchFamily="49" charset="0"/>
                  <a:cs typeface="Consolas" panose="020B0609020204030204" pitchFamily="49" charset="0"/>
                </a:rPr>
                <a:t>Lfor</a:t>
              </a:r>
              <a:r>
                <a:rPr lang="en-US" sz="2000" dirty="0">
                  <a:solidFill>
                    <a:srgbClr val="7030A0"/>
                  </a:solidFill>
                  <a:latin typeface="Consolas" panose="020B0609020204030204" pitchFamily="49" charset="0"/>
                  <a:cs typeface="Consolas" panose="020B0609020204030204" pitchFamily="49" charset="0"/>
                </a:rPr>
                <a:t>:	</a:t>
              </a:r>
            </a:p>
            <a:p>
              <a:r>
                <a:rPr lang="en-US" sz="2000" dirty="0">
                  <a:solidFill>
                    <a:srgbClr val="7030A0"/>
                  </a:solidFill>
                  <a:latin typeface="Consolas" panose="020B0609020204030204" pitchFamily="49" charset="0"/>
                  <a:cs typeface="Consolas" panose="020B0609020204030204" pitchFamily="49" charset="0"/>
                </a:rPr>
                <a:t>    </a:t>
              </a:r>
              <a:r>
                <a:rPr lang="en-US" sz="2000" dirty="0" err="1">
                  <a:solidFill>
                    <a:srgbClr val="7030A0"/>
                  </a:solidFill>
                  <a:latin typeface="Consolas" panose="020B0609020204030204" pitchFamily="49" charset="0"/>
                  <a:cs typeface="Consolas" panose="020B0609020204030204" pitchFamily="49" charset="0"/>
                </a:rPr>
                <a:t>cmp</a:t>
              </a:r>
              <a:r>
                <a:rPr lang="en-US" sz="2000" dirty="0">
                  <a:solidFill>
                    <a:srgbClr val="7030A0"/>
                  </a:solidFill>
                  <a:latin typeface="Consolas" panose="020B0609020204030204" pitchFamily="49" charset="0"/>
                  <a:cs typeface="Consolas" panose="020B0609020204030204" pitchFamily="49" charset="0"/>
                </a:rPr>
                <a:t> r1, 10 </a:t>
              </a:r>
              <a:endParaRPr lang="en-US" sz="2000" dirty="0">
                <a:latin typeface="Consolas" panose="020B0609020204030204" pitchFamily="49" charset="0"/>
                <a:cs typeface="Consolas" panose="020B0609020204030204" pitchFamily="49" charset="0"/>
              </a:endParaRPr>
            </a:p>
            <a:p>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bge</a:t>
              </a:r>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Lendfr</a:t>
              </a:r>
              <a:endParaRPr lang="en-US" sz="2000" dirty="0">
                <a:latin typeface="Consolas" panose="020B0609020204030204" pitchFamily="49" charset="0"/>
                <a:cs typeface="Consolas" panose="020B0609020204030204" pitchFamily="49" charset="0"/>
              </a:endParaRPr>
            </a:p>
            <a:p>
              <a:r>
                <a:rPr lang="en-US" sz="2000" dirty="0">
                  <a:solidFill>
                    <a:srgbClr val="00B050"/>
                  </a:solidFill>
                  <a:latin typeface="Consolas" panose="020B0609020204030204" pitchFamily="49" charset="0"/>
                  <a:cs typeface="Consolas" panose="020B0609020204030204" pitchFamily="49" charset="0"/>
                </a:rPr>
                <a:t>    // block code</a:t>
              </a:r>
            </a:p>
            <a:p>
              <a:r>
                <a:rPr lang="en-US" sz="2000" dirty="0">
                  <a:solidFill>
                    <a:srgbClr val="00B050"/>
                  </a:solidFill>
                  <a:latin typeface="Consolas" panose="020B0609020204030204" pitchFamily="49" charset="0"/>
                  <a:cs typeface="Consolas" panose="020B0609020204030204" pitchFamily="49" charset="0"/>
                </a:rPr>
                <a:t>    </a:t>
              </a:r>
              <a:r>
                <a:rPr lang="en-US" sz="2000" dirty="0">
                  <a:solidFill>
                    <a:srgbClr val="00B0F0"/>
                  </a:solidFill>
                  <a:latin typeface="Consolas" panose="020B0609020204030204" pitchFamily="49" charset="0"/>
                  <a:cs typeface="Consolas" panose="020B0609020204030204" pitchFamily="49" charset="0"/>
                </a:rPr>
                <a:t>add r1, r1, 1</a:t>
              </a:r>
            </a:p>
            <a:p>
              <a:r>
                <a:rPr lang="en-US" sz="2000" dirty="0">
                  <a:latin typeface="Consolas" panose="020B0609020204030204" pitchFamily="49" charset="0"/>
                  <a:cs typeface="Consolas" panose="020B0609020204030204" pitchFamily="49" charset="0"/>
                </a:rPr>
                <a:t>    b </a:t>
              </a:r>
              <a:r>
                <a:rPr lang="en-US" sz="2000" dirty="0">
                  <a:solidFill>
                    <a:srgbClr val="C00000"/>
                  </a:solidFill>
                  <a:latin typeface="Consolas" panose="020B0609020204030204" pitchFamily="49" charset="0"/>
                  <a:cs typeface="Consolas" panose="020B0609020204030204" pitchFamily="49" charset="0"/>
                </a:rPr>
                <a:t>.</a:t>
              </a:r>
              <a:r>
                <a:rPr lang="en-US" sz="2000" dirty="0" err="1">
                  <a:solidFill>
                    <a:srgbClr val="C00000"/>
                  </a:solidFill>
                  <a:latin typeface="Consolas" panose="020B0609020204030204" pitchFamily="49" charset="0"/>
                  <a:cs typeface="Consolas" panose="020B0609020204030204" pitchFamily="49" charset="0"/>
                </a:rPr>
                <a:t>Lfor</a:t>
              </a:r>
              <a:r>
                <a:rPr lang="en-US" sz="2000" dirty="0">
                  <a:solidFill>
                    <a:srgbClr val="C00000"/>
                  </a:solidFill>
                  <a:latin typeface="Consolas" panose="020B0609020204030204" pitchFamily="49" charset="0"/>
                  <a:cs typeface="Consolas" panose="020B0609020204030204" pitchFamily="49" charset="0"/>
                </a:rPr>
                <a:t> </a:t>
              </a:r>
            </a:p>
            <a:p>
              <a:r>
                <a:rPr lang="en-US" sz="2000" dirty="0">
                  <a:solidFill>
                    <a:schemeClr val="tx2"/>
                  </a:solidFill>
                  <a:latin typeface="Consolas" panose="020B0609020204030204" pitchFamily="49" charset="0"/>
                  <a:cs typeface="Consolas" panose="020B0609020204030204" pitchFamily="49" charset="0"/>
                </a:rPr>
                <a:t>.</a:t>
              </a:r>
              <a:r>
                <a:rPr lang="en-US" sz="2000" dirty="0" err="1">
                  <a:solidFill>
                    <a:schemeClr val="tx2"/>
                  </a:solidFill>
                  <a:latin typeface="Consolas" panose="020B0609020204030204" pitchFamily="49" charset="0"/>
                  <a:cs typeface="Consolas" panose="020B0609020204030204" pitchFamily="49" charset="0"/>
                </a:rPr>
                <a:t>Lendfr</a:t>
              </a:r>
              <a:r>
                <a:rPr lang="en-US" sz="2000" dirty="0">
                  <a:solidFill>
                    <a:schemeClr val="tx2"/>
                  </a:solidFill>
                  <a:latin typeface="Consolas" panose="020B0609020204030204" pitchFamily="49" charset="0"/>
                  <a:cs typeface="Consolas" panose="020B0609020204030204" pitchFamily="49" charset="0"/>
                </a:rPr>
                <a:t>:</a:t>
              </a:r>
            </a:p>
          </p:txBody>
        </p:sp>
        <p:sp>
          <p:nvSpPr>
            <p:cNvPr id="7" name="Right Arrow 6">
              <a:extLst>
                <a:ext uri="{FF2B5EF4-FFF2-40B4-BE49-F238E27FC236}">
                  <a16:creationId xmlns:a16="http://schemas.microsoft.com/office/drawing/2014/main" id="{1AB225BC-1966-8E41-A3C9-CCBD0E70D91D}"/>
                </a:ext>
              </a:extLst>
            </p:cNvPr>
            <p:cNvSpPr/>
            <p:nvPr/>
          </p:nvSpPr>
          <p:spPr>
            <a:xfrm>
              <a:off x="2912960" y="1855305"/>
              <a:ext cx="1005823" cy="5575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
        <p:nvSpPr>
          <p:cNvPr id="2" name="Title 1">
            <a:extLst>
              <a:ext uri="{FF2B5EF4-FFF2-40B4-BE49-F238E27FC236}">
                <a16:creationId xmlns:a16="http://schemas.microsoft.com/office/drawing/2014/main" id="{3F3B9562-FFFD-0649-B4D1-5311765C7FB6}"/>
              </a:ext>
            </a:extLst>
          </p:cNvPr>
          <p:cNvSpPr>
            <a:spLocks noGrp="1"/>
          </p:cNvSpPr>
          <p:nvPr>
            <p:ph type="title"/>
          </p:nvPr>
        </p:nvSpPr>
        <p:spPr>
          <a:xfrm>
            <a:off x="503630" y="200576"/>
            <a:ext cx="10515600" cy="333800"/>
          </a:xfrm>
        </p:spPr>
        <p:txBody>
          <a:bodyPr/>
          <a:lstStyle/>
          <a:p>
            <a:r>
              <a:rPr lang="en-US" dirty="0"/>
              <a:t>Program Flow – Counting (For) Loop</a:t>
            </a:r>
          </a:p>
        </p:txBody>
      </p:sp>
      <p:sp>
        <p:nvSpPr>
          <p:cNvPr id="4" name="Content Placeholder 3">
            <a:extLst>
              <a:ext uri="{FF2B5EF4-FFF2-40B4-BE49-F238E27FC236}">
                <a16:creationId xmlns:a16="http://schemas.microsoft.com/office/drawing/2014/main" id="{830FFE44-7CD5-2B45-B92A-7158781899C4}"/>
              </a:ext>
            </a:extLst>
          </p:cNvPr>
          <p:cNvSpPr>
            <a:spLocks noGrp="1"/>
          </p:cNvSpPr>
          <p:nvPr>
            <p:ph sz="quarter" idx="17"/>
          </p:nvPr>
        </p:nvSpPr>
        <p:spPr>
          <a:xfrm>
            <a:off x="441889" y="2697886"/>
            <a:ext cx="5281618" cy="3959538"/>
          </a:xfrm>
          <a:solidFill>
            <a:schemeClr val="accent4">
              <a:lumMod val="20000"/>
              <a:lumOff val="80000"/>
            </a:schemeClr>
          </a:solidFill>
          <a:ln>
            <a:solidFill>
              <a:schemeClr val="accent1"/>
            </a:solidFill>
          </a:ln>
        </p:spPr>
        <p:txBody>
          <a:bodyPr/>
          <a:lstStyle/>
          <a:p>
            <a:pPr marL="0" indent="0">
              <a:lnSpc>
                <a:spcPct val="100000"/>
              </a:lnSpc>
              <a:buNone/>
            </a:pPr>
            <a:r>
              <a:rPr lang="en-US" dirty="0"/>
              <a:t>A </a:t>
            </a:r>
            <a:r>
              <a:rPr lang="en-US" b="1" dirty="0">
                <a:solidFill>
                  <a:srgbClr val="0070C0"/>
                </a:solidFill>
              </a:rPr>
              <a:t>counting loop </a:t>
            </a:r>
            <a:r>
              <a:rPr lang="en-US" dirty="0"/>
              <a:t>has </a:t>
            </a:r>
            <a:r>
              <a:rPr lang="en-US" dirty="0">
                <a:solidFill>
                  <a:srgbClr val="0070C0"/>
                </a:solidFill>
              </a:rPr>
              <a:t>three parts</a:t>
            </a:r>
            <a:r>
              <a:rPr lang="en-US" dirty="0"/>
              <a:t>:</a:t>
            </a:r>
          </a:p>
          <a:p>
            <a:pPr marL="457200" indent="-457200">
              <a:lnSpc>
                <a:spcPct val="100000"/>
              </a:lnSpc>
              <a:buFont typeface="+mj-lt"/>
              <a:buAutoNum type="arabicPeriod"/>
            </a:pPr>
            <a:r>
              <a:rPr lang="en-US" dirty="0">
                <a:solidFill>
                  <a:srgbClr val="F37440"/>
                </a:solidFill>
              </a:rPr>
              <a:t>Pre-loop</a:t>
            </a:r>
            <a:r>
              <a:rPr lang="en-US" dirty="0"/>
              <a:t> setup</a:t>
            </a:r>
          </a:p>
          <a:p>
            <a:pPr marL="457200" indent="-457200">
              <a:lnSpc>
                <a:spcPct val="100000"/>
              </a:lnSpc>
              <a:buFont typeface="+mj-lt"/>
              <a:buAutoNum type="arabicPeriod"/>
            </a:pPr>
            <a:r>
              <a:rPr lang="en-US" dirty="0">
                <a:solidFill>
                  <a:srgbClr val="7030A0"/>
                </a:solidFill>
              </a:rPr>
              <a:t>Pre-test loop guard </a:t>
            </a:r>
            <a:r>
              <a:rPr lang="en-US" dirty="0"/>
              <a:t>conditions</a:t>
            </a:r>
          </a:p>
          <a:p>
            <a:pPr marL="457200" indent="-457200">
              <a:lnSpc>
                <a:spcPct val="100000"/>
              </a:lnSpc>
              <a:buFont typeface="+mj-lt"/>
              <a:buAutoNum type="arabicPeriod"/>
            </a:pPr>
            <a:r>
              <a:rPr lang="en-US" dirty="0">
                <a:solidFill>
                  <a:srgbClr val="00B0F0"/>
                </a:solidFill>
              </a:rPr>
              <a:t>Post-loop</a:t>
            </a:r>
            <a:r>
              <a:rPr lang="en-US" dirty="0"/>
              <a:t> update</a:t>
            </a:r>
          </a:p>
          <a:p>
            <a:pPr>
              <a:lnSpc>
                <a:spcPct val="100000"/>
              </a:lnSpc>
            </a:pPr>
            <a:r>
              <a:rPr lang="en-US" dirty="0">
                <a:solidFill>
                  <a:srgbClr val="0070C0"/>
                </a:solidFill>
              </a:rPr>
              <a:t>Alternative: </a:t>
            </a:r>
          </a:p>
          <a:p>
            <a:r>
              <a:rPr lang="en-US" sz="2000" dirty="0">
                <a:solidFill>
                  <a:srgbClr val="C00000"/>
                </a:solidFill>
              </a:rPr>
              <a:t>move</a:t>
            </a:r>
            <a:r>
              <a:rPr lang="en-US" sz="2000" dirty="0"/>
              <a:t> </a:t>
            </a:r>
            <a:r>
              <a:rPr lang="en-US" sz="2000" dirty="0">
                <a:solidFill>
                  <a:srgbClr val="7030A0"/>
                </a:solidFill>
              </a:rPr>
              <a:t>Pre-test loop guard </a:t>
            </a:r>
            <a:r>
              <a:rPr lang="en-US" sz="2000" dirty="0">
                <a:solidFill>
                  <a:srgbClr val="2C895B"/>
                </a:solidFill>
              </a:rPr>
              <a:t>before the loop</a:t>
            </a:r>
            <a:r>
              <a:rPr lang="en-US" sz="2000" dirty="0"/>
              <a:t> </a:t>
            </a:r>
          </a:p>
          <a:p>
            <a:r>
              <a:rPr lang="en-US" sz="2000" dirty="0">
                <a:solidFill>
                  <a:srgbClr val="C00000"/>
                </a:solidFill>
              </a:rPr>
              <a:t>Add</a:t>
            </a:r>
            <a:r>
              <a:rPr lang="en-US" sz="2000" dirty="0"/>
              <a:t> </a:t>
            </a:r>
            <a:r>
              <a:rPr lang="en-US" sz="2000" dirty="0">
                <a:solidFill>
                  <a:srgbClr val="7030A0"/>
                </a:solidFill>
              </a:rPr>
              <a:t>post-test loop guard</a:t>
            </a:r>
          </a:p>
          <a:p>
            <a:pPr lvl="1"/>
            <a:r>
              <a:rPr lang="en-US" sz="2000" i="1" dirty="0">
                <a:solidFill>
                  <a:srgbClr val="F37440"/>
                </a:solidFill>
              </a:rPr>
              <a:t>converts</a:t>
            </a:r>
            <a:r>
              <a:rPr lang="en-US" sz="2000" dirty="0"/>
              <a:t> to </a:t>
            </a:r>
            <a:r>
              <a:rPr lang="en-US" sz="2000" i="1" dirty="0">
                <a:solidFill>
                  <a:srgbClr val="2C895B"/>
                </a:solidFill>
              </a:rPr>
              <a:t>do while</a:t>
            </a:r>
            <a:endParaRPr lang="en-US" sz="2000" dirty="0"/>
          </a:p>
          <a:p>
            <a:pPr lvl="1"/>
            <a:r>
              <a:rPr lang="en-US" sz="2000" b="1" dirty="0">
                <a:solidFill>
                  <a:srgbClr val="C00000"/>
                </a:solidFill>
              </a:rPr>
              <a:t>removes</a:t>
            </a:r>
            <a:r>
              <a:rPr lang="en-US" sz="2000" dirty="0">
                <a:solidFill>
                  <a:srgbClr val="C00000"/>
                </a:solidFill>
              </a:rPr>
              <a:t> </a:t>
            </a:r>
            <a:r>
              <a:rPr lang="en-US" sz="2000" dirty="0">
                <a:solidFill>
                  <a:schemeClr val="tx2"/>
                </a:solidFill>
              </a:rPr>
              <a:t>an</a:t>
            </a:r>
            <a:r>
              <a:rPr lang="en-US" sz="2000" dirty="0">
                <a:solidFill>
                  <a:srgbClr val="C00000"/>
                </a:solidFill>
              </a:rPr>
              <a:t> </a:t>
            </a:r>
            <a:r>
              <a:rPr lang="en-US" sz="2000" b="1" dirty="0">
                <a:solidFill>
                  <a:srgbClr val="7030A0"/>
                </a:solidFill>
              </a:rPr>
              <a:t>unconditional</a:t>
            </a:r>
            <a:r>
              <a:rPr lang="en-US" sz="2000" dirty="0">
                <a:solidFill>
                  <a:srgbClr val="7030A0"/>
                </a:solidFill>
              </a:rPr>
              <a:t> </a:t>
            </a:r>
            <a:r>
              <a:rPr lang="en-US" sz="2000" b="1" dirty="0">
                <a:solidFill>
                  <a:srgbClr val="7030A0"/>
                </a:solidFill>
              </a:rPr>
              <a:t>branch</a:t>
            </a:r>
          </a:p>
        </p:txBody>
      </p:sp>
      <p:sp>
        <p:nvSpPr>
          <p:cNvPr id="8" name="Rounded Rectangle 7">
            <a:extLst>
              <a:ext uri="{FF2B5EF4-FFF2-40B4-BE49-F238E27FC236}">
                <a16:creationId xmlns:a16="http://schemas.microsoft.com/office/drawing/2014/main" id="{417FCDB8-53E0-5949-8914-0D570D8A4F30}"/>
              </a:ext>
            </a:extLst>
          </p:cNvPr>
          <p:cNvSpPr/>
          <p:nvPr/>
        </p:nvSpPr>
        <p:spPr bwMode="auto">
          <a:xfrm>
            <a:off x="513373" y="1536112"/>
            <a:ext cx="4697897" cy="1140143"/>
          </a:xfrm>
          <a:prstGeom prst="roundRect">
            <a:avLst>
              <a:gd name="adj" fmla="val 5733"/>
            </a:avLst>
          </a:prstGeom>
          <a:solidFill>
            <a:schemeClr val="bg1">
              <a:lumMod val="95000"/>
            </a:schemeClr>
          </a:solidFill>
          <a:ln w="25400" cap="flat" cmpd="sng" algn="ctr">
            <a:solidFill>
              <a:schemeClr val="accent3"/>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200" dirty="0">
                <a:solidFill>
                  <a:srgbClr val="FF0000"/>
                </a:solidFill>
                <a:latin typeface="Consolas" panose="020B0609020204030204" pitchFamily="49" charset="0"/>
                <a:cs typeface="Consolas" panose="020B0609020204030204" pitchFamily="49" charset="0"/>
              </a:rPr>
              <a:t>for</a:t>
            </a:r>
            <a:r>
              <a:rPr lang="en-US" sz="2200" dirty="0">
                <a:latin typeface="Consolas" panose="020B0609020204030204" pitchFamily="49" charset="0"/>
                <a:cs typeface="Consolas" panose="020B0609020204030204" pitchFamily="49" charset="0"/>
              </a:rPr>
              <a:t> (</a:t>
            </a:r>
            <a:r>
              <a:rPr lang="en-US" sz="2200" dirty="0">
                <a:solidFill>
                  <a:srgbClr val="F3753F"/>
                </a:solidFill>
                <a:latin typeface="Consolas" panose="020B0609020204030204" pitchFamily="49" charset="0"/>
                <a:cs typeface="Consolas" panose="020B0609020204030204" pitchFamily="49" charset="0"/>
              </a:rPr>
              <a:t>r1 = 0</a:t>
            </a:r>
            <a:r>
              <a:rPr lang="en-US" sz="2200" dirty="0">
                <a:latin typeface="Consolas" panose="020B0609020204030204" pitchFamily="49" charset="0"/>
                <a:cs typeface="Consolas" panose="020B0609020204030204" pitchFamily="49" charset="0"/>
              </a:rPr>
              <a:t>; </a:t>
            </a:r>
            <a:r>
              <a:rPr lang="en-US" sz="2200" dirty="0">
                <a:solidFill>
                  <a:srgbClr val="7030A0"/>
                </a:solidFill>
                <a:latin typeface="Consolas" panose="020B0609020204030204" pitchFamily="49" charset="0"/>
                <a:cs typeface="Consolas" panose="020B0609020204030204" pitchFamily="49" charset="0"/>
              </a:rPr>
              <a:t>r1 &lt; 10</a:t>
            </a:r>
            <a:r>
              <a:rPr lang="en-US" sz="2200" dirty="0">
                <a:latin typeface="Consolas" panose="020B0609020204030204" pitchFamily="49" charset="0"/>
                <a:cs typeface="Consolas" panose="020B0609020204030204" pitchFamily="49" charset="0"/>
              </a:rPr>
              <a:t>; </a:t>
            </a:r>
            <a:r>
              <a:rPr lang="en-US" sz="2200" dirty="0">
                <a:solidFill>
                  <a:srgbClr val="00B0F0"/>
                </a:solidFill>
                <a:latin typeface="Consolas" panose="020B0609020204030204" pitchFamily="49" charset="0"/>
                <a:cs typeface="Consolas" panose="020B0609020204030204" pitchFamily="49" charset="0"/>
              </a:rPr>
              <a:t>r1++</a:t>
            </a:r>
            <a:r>
              <a:rPr lang="en-US" sz="2200" dirty="0">
                <a:latin typeface="Consolas" panose="020B0609020204030204" pitchFamily="49" charset="0"/>
                <a:cs typeface="Consolas" panose="020B0609020204030204" pitchFamily="49" charset="0"/>
              </a:rPr>
              <a:t>) {</a:t>
            </a:r>
          </a:p>
          <a:p>
            <a:r>
              <a:rPr lang="en-US" sz="2200" dirty="0">
                <a:solidFill>
                  <a:srgbClr val="00B050"/>
                </a:solidFill>
                <a:latin typeface="Consolas" panose="020B0609020204030204" pitchFamily="49" charset="0"/>
                <a:cs typeface="Consolas" panose="020B0609020204030204" pitchFamily="49" charset="0"/>
              </a:rPr>
              <a:t>    /* block */</a:t>
            </a:r>
          </a:p>
          <a:p>
            <a:r>
              <a:rPr lang="en-US" sz="2200" dirty="0">
                <a:latin typeface="Consolas" panose="020B0609020204030204" pitchFamily="49" charset="0"/>
                <a:cs typeface="Consolas" panose="020B0609020204030204" pitchFamily="49" charset="0"/>
              </a:rPr>
              <a:t>}</a:t>
            </a:r>
          </a:p>
        </p:txBody>
      </p:sp>
      <p:grpSp>
        <p:nvGrpSpPr>
          <p:cNvPr id="9" name="Group 8">
            <a:extLst>
              <a:ext uri="{FF2B5EF4-FFF2-40B4-BE49-F238E27FC236}">
                <a16:creationId xmlns:a16="http://schemas.microsoft.com/office/drawing/2014/main" id="{5094DF87-AA91-7A41-A094-48D3BA727D62}"/>
              </a:ext>
            </a:extLst>
          </p:cNvPr>
          <p:cNvGrpSpPr/>
          <p:nvPr/>
        </p:nvGrpSpPr>
        <p:grpSpPr>
          <a:xfrm>
            <a:off x="8826603" y="3212335"/>
            <a:ext cx="3245114" cy="3278039"/>
            <a:chOff x="8798063" y="3536395"/>
            <a:chExt cx="3245114" cy="3278039"/>
          </a:xfrm>
        </p:grpSpPr>
        <p:sp>
          <p:nvSpPr>
            <p:cNvPr id="14" name="Rounded Rectangle 13">
              <a:extLst>
                <a:ext uri="{FF2B5EF4-FFF2-40B4-BE49-F238E27FC236}">
                  <a16:creationId xmlns:a16="http://schemas.microsoft.com/office/drawing/2014/main" id="{C706E79A-8EBD-A241-9BC3-666617D2E9E6}"/>
                </a:ext>
              </a:extLst>
            </p:cNvPr>
            <p:cNvSpPr/>
            <p:nvPr/>
          </p:nvSpPr>
          <p:spPr bwMode="auto">
            <a:xfrm>
              <a:off x="8798063" y="3869066"/>
              <a:ext cx="3245114" cy="2945368"/>
            </a:xfrm>
            <a:prstGeom prst="roundRect">
              <a:avLst>
                <a:gd name="adj" fmla="val 5733"/>
              </a:avLst>
            </a:prstGeom>
            <a:solidFill>
              <a:schemeClr val="bg1">
                <a:lumMod val="95000"/>
              </a:schemeClr>
            </a:solidFill>
            <a:ln w="25400" cap="flat" cmpd="sng" algn="ctr">
              <a:solidFill>
                <a:schemeClr val="accent3"/>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solidFill>
                    <a:srgbClr val="F3753F"/>
                  </a:solidFill>
                  <a:latin typeface="Consolas" panose="020B0609020204030204" pitchFamily="49" charset="0"/>
                  <a:cs typeface="Consolas" panose="020B0609020204030204" pitchFamily="49" charset="0"/>
                </a:rPr>
                <a:t>    mov r1, 0</a:t>
              </a:r>
            </a:p>
            <a:p>
              <a:r>
                <a:rPr lang="en-US" sz="2000" dirty="0">
                  <a:solidFill>
                    <a:srgbClr val="7030A0"/>
                  </a:solidFill>
                  <a:latin typeface="Consolas" panose="020B0609020204030204" pitchFamily="49" charset="0"/>
                  <a:cs typeface="Consolas" panose="020B0609020204030204" pitchFamily="49" charset="0"/>
                </a:rPr>
                <a:t>    </a:t>
              </a:r>
              <a:r>
                <a:rPr lang="en-US" sz="2000" dirty="0" err="1">
                  <a:solidFill>
                    <a:srgbClr val="7030A0"/>
                  </a:solidFill>
                  <a:latin typeface="Consolas" panose="020B0609020204030204" pitchFamily="49" charset="0"/>
                  <a:cs typeface="Consolas" panose="020B0609020204030204" pitchFamily="49" charset="0"/>
                </a:rPr>
                <a:t>cmp</a:t>
              </a:r>
              <a:r>
                <a:rPr lang="en-US" sz="2000" dirty="0">
                  <a:solidFill>
                    <a:srgbClr val="7030A0"/>
                  </a:solidFill>
                  <a:latin typeface="Consolas" panose="020B0609020204030204" pitchFamily="49" charset="0"/>
                  <a:cs typeface="Consolas" panose="020B0609020204030204" pitchFamily="49" charset="0"/>
                </a:rPr>
                <a:t> r1, 10 </a:t>
              </a:r>
              <a:endParaRPr lang="en-US" sz="2000" dirty="0">
                <a:latin typeface="Consolas" panose="020B0609020204030204" pitchFamily="49" charset="0"/>
                <a:cs typeface="Consolas" panose="020B0609020204030204" pitchFamily="49" charset="0"/>
              </a:endParaRPr>
            </a:p>
            <a:p>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bge</a:t>
              </a:r>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Lendfr</a:t>
              </a:r>
              <a:r>
                <a:rPr lang="en-US" sz="2000" dirty="0">
                  <a:solidFill>
                    <a:schemeClr val="tx2"/>
                  </a:solidFill>
                  <a:latin typeface="Consolas" panose="020B0609020204030204" pitchFamily="49" charset="0"/>
                  <a:cs typeface="Consolas" panose="020B0609020204030204" pitchFamily="49" charset="0"/>
                </a:rPr>
                <a:t>   </a:t>
              </a:r>
              <a:endParaRPr lang="en-US" sz="2000" dirty="0">
                <a:latin typeface="Consolas" panose="020B0609020204030204" pitchFamily="49" charset="0"/>
                <a:cs typeface="Consolas" panose="020B0609020204030204" pitchFamily="49" charset="0"/>
              </a:endParaRPr>
            </a:p>
            <a:p>
              <a:r>
                <a:rPr lang="en-US" sz="2000" dirty="0">
                  <a:solidFill>
                    <a:srgbClr val="FF0000"/>
                  </a:solidFill>
                  <a:latin typeface="Consolas" panose="020B0609020204030204" pitchFamily="49" charset="0"/>
                  <a:cs typeface="Consolas" panose="020B0609020204030204" pitchFamily="49" charset="0"/>
                </a:rPr>
                <a:t>.</a:t>
              </a:r>
              <a:r>
                <a:rPr lang="en-US" sz="2000" dirty="0" err="1">
                  <a:solidFill>
                    <a:srgbClr val="FF0000"/>
                  </a:solidFill>
                  <a:latin typeface="Consolas" panose="020B0609020204030204" pitchFamily="49" charset="0"/>
                  <a:cs typeface="Consolas" panose="020B0609020204030204" pitchFamily="49" charset="0"/>
                </a:rPr>
                <a:t>Ldo</a:t>
              </a:r>
              <a:r>
                <a:rPr lang="en-US" sz="2000" dirty="0">
                  <a:latin typeface="Consolas" panose="020B0609020204030204" pitchFamily="49" charset="0"/>
                  <a:cs typeface="Consolas" panose="020B0609020204030204" pitchFamily="49" charset="0"/>
                </a:rPr>
                <a:t>: </a:t>
              </a:r>
            </a:p>
            <a:p>
              <a:r>
                <a:rPr lang="en-US" sz="2000" dirty="0">
                  <a:solidFill>
                    <a:srgbClr val="00B050"/>
                  </a:solidFill>
                  <a:latin typeface="Consolas" panose="020B0609020204030204" pitchFamily="49" charset="0"/>
                  <a:cs typeface="Consolas" panose="020B0609020204030204" pitchFamily="49" charset="0"/>
                </a:rPr>
                <a:t>    // block code</a:t>
              </a:r>
            </a:p>
            <a:p>
              <a:r>
                <a:rPr lang="en-US" sz="2000" dirty="0">
                  <a:latin typeface="Consolas" panose="020B0609020204030204" pitchFamily="49" charset="0"/>
                  <a:cs typeface="Consolas" panose="020B0609020204030204" pitchFamily="49" charset="0"/>
                </a:rPr>
                <a:t>    </a:t>
              </a:r>
              <a:r>
                <a:rPr lang="en-US" sz="2000" dirty="0">
                  <a:solidFill>
                    <a:srgbClr val="00B0F0"/>
                  </a:solidFill>
                  <a:latin typeface="Consolas" panose="020B0609020204030204" pitchFamily="49" charset="0"/>
                  <a:cs typeface="Consolas" panose="020B0609020204030204" pitchFamily="49" charset="0"/>
                </a:rPr>
                <a:t>add r1, r1, 1</a:t>
              </a:r>
            </a:p>
            <a:p>
              <a:r>
                <a:rPr lang="en-US" sz="2000" dirty="0">
                  <a:latin typeface="Consolas" panose="020B0609020204030204" pitchFamily="49" charset="0"/>
                  <a:cs typeface="Consolas" panose="020B0609020204030204" pitchFamily="49" charset="0"/>
                </a:rPr>
                <a:t>    </a:t>
              </a:r>
              <a:r>
                <a:rPr lang="en-US" sz="2000" dirty="0" err="1">
                  <a:solidFill>
                    <a:srgbClr val="7030A0"/>
                  </a:solidFill>
                  <a:latin typeface="Consolas" panose="020B0609020204030204" pitchFamily="49" charset="0"/>
                  <a:cs typeface="Consolas" panose="020B0609020204030204" pitchFamily="49" charset="0"/>
                </a:rPr>
                <a:t>cmp</a:t>
              </a:r>
              <a:r>
                <a:rPr lang="en-US" sz="2000" dirty="0">
                  <a:solidFill>
                    <a:srgbClr val="7030A0"/>
                  </a:solidFill>
                  <a:latin typeface="Consolas" panose="020B0609020204030204" pitchFamily="49" charset="0"/>
                  <a:cs typeface="Consolas" panose="020B0609020204030204" pitchFamily="49" charset="0"/>
                </a:rPr>
                <a:t> r1, 10</a:t>
              </a:r>
            </a:p>
            <a:p>
              <a:r>
                <a:rPr lang="en-US" sz="2000" dirty="0">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blt</a:t>
              </a:r>
              <a:r>
                <a:rPr lang="en-US" sz="2000" dirty="0">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a:t>
              </a:r>
              <a:r>
                <a:rPr lang="en-US" sz="2000" dirty="0" err="1">
                  <a:solidFill>
                    <a:srgbClr val="FF0000"/>
                  </a:solidFill>
                  <a:latin typeface="Consolas" panose="020B0609020204030204" pitchFamily="49" charset="0"/>
                  <a:cs typeface="Consolas" panose="020B0609020204030204" pitchFamily="49" charset="0"/>
                </a:rPr>
                <a:t>Ldo</a:t>
              </a:r>
              <a:endParaRPr lang="en-US" sz="2000" dirty="0">
                <a:solidFill>
                  <a:srgbClr val="FF0000"/>
                </a:solidFill>
                <a:latin typeface="Consolas" panose="020B0609020204030204" pitchFamily="49" charset="0"/>
                <a:cs typeface="Consolas" panose="020B0609020204030204" pitchFamily="49" charset="0"/>
              </a:endParaRPr>
            </a:p>
            <a:p>
              <a:r>
                <a:rPr lang="en-US" sz="2000" dirty="0">
                  <a:solidFill>
                    <a:schemeClr val="tx2"/>
                  </a:solidFill>
                  <a:latin typeface="Consolas" panose="020B0609020204030204" pitchFamily="49" charset="0"/>
                  <a:cs typeface="Consolas" panose="020B0609020204030204" pitchFamily="49" charset="0"/>
                </a:rPr>
                <a:t>.</a:t>
              </a:r>
              <a:r>
                <a:rPr lang="en-US" sz="2000" dirty="0" err="1">
                  <a:solidFill>
                    <a:schemeClr val="tx2"/>
                  </a:solidFill>
                  <a:latin typeface="Consolas" panose="020B0609020204030204" pitchFamily="49" charset="0"/>
                  <a:cs typeface="Consolas" panose="020B0609020204030204" pitchFamily="49" charset="0"/>
                </a:rPr>
                <a:t>Lendfr</a:t>
              </a:r>
              <a:r>
                <a:rPr lang="en-US" sz="2000" dirty="0">
                  <a:solidFill>
                    <a:schemeClr val="tx2"/>
                  </a:solidFill>
                  <a:latin typeface="Consolas" panose="020B0609020204030204" pitchFamily="49" charset="0"/>
                  <a:cs typeface="Consolas" panose="020B0609020204030204" pitchFamily="49" charset="0"/>
                </a:rPr>
                <a:t>:</a:t>
              </a:r>
            </a:p>
          </p:txBody>
        </p:sp>
        <p:sp>
          <p:nvSpPr>
            <p:cNvPr id="34" name="TextBox 33">
              <a:extLst>
                <a:ext uri="{FF2B5EF4-FFF2-40B4-BE49-F238E27FC236}">
                  <a16:creationId xmlns:a16="http://schemas.microsoft.com/office/drawing/2014/main" id="{F8BE183A-BD3D-1A41-937A-376A0A9ED824}"/>
                </a:ext>
              </a:extLst>
            </p:cNvPr>
            <p:cNvSpPr txBox="1"/>
            <p:nvPr/>
          </p:nvSpPr>
          <p:spPr>
            <a:xfrm>
              <a:off x="10390172" y="3536395"/>
              <a:ext cx="1508746" cy="400110"/>
            </a:xfrm>
            <a:prstGeom prst="rect">
              <a:avLst/>
            </a:prstGeom>
            <a:noFill/>
          </p:spPr>
          <p:txBody>
            <a:bodyPr wrap="none" rtlCol="0">
              <a:spAutoFit/>
            </a:bodyPr>
            <a:lstStyle/>
            <a:p>
              <a:pPr algn="ctr"/>
              <a:r>
                <a:rPr lang="en-US" sz="2000" b="1" dirty="0">
                  <a:solidFill>
                    <a:srgbClr val="0070C0"/>
                  </a:solidFill>
                </a:rPr>
                <a:t>Alternative</a:t>
              </a:r>
            </a:p>
          </p:txBody>
        </p:sp>
      </p:grpSp>
      <p:grpSp>
        <p:nvGrpSpPr>
          <p:cNvPr id="5" name="Group 4">
            <a:extLst>
              <a:ext uri="{FF2B5EF4-FFF2-40B4-BE49-F238E27FC236}">
                <a16:creationId xmlns:a16="http://schemas.microsoft.com/office/drawing/2014/main" id="{D7A8667A-A018-C09F-4921-4C27321ABEA6}"/>
              </a:ext>
            </a:extLst>
          </p:cNvPr>
          <p:cNvGrpSpPr/>
          <p:nvPr/>
        </p:nvGrpSpPr>
        <p:grpSpPr>
          <a:xfrm>
            <a:off x="1017505" y="623613"/>
            <a:ext cx="1042300" cy="911544"/>
            <a:chOff x="721836" y="690399"/>
            <a:chExt cx="1042300" cy="911544"/>
          </a:xfrm>
        </p:grpSpPr>
        <p:sp>
          <p:nvSpPr>
            <p:cNvPr id="50" name="TextBox 49">
              <a:extLst>
                <a:ext uri="{FF2B5EF4-FFF2-40B4-BE49-F238E27FC236}">
                  <a16:creationId xmlns:a16="http://schemas.microsoft.com/office/drawing/2014/main" id="{CA10C6EB-3212-1548-A622-F96C26FD16A3}"/>
                </a:ext>
              </a:extLst>
            </p:cNvPr>
            <p:cNvSpPr txBox="1"/>
            <p:nvPr/>
          </p:nvSpPr>
          <p:spPr>
            <a:xfrm>
              <a:off x="721836" y="690399"/>
              <a:ext cx="1042300" cy="646331"/>
            </a:xfrm>
            <a:prstGeom prst="rect">
              <a:avLst/>
            </a:prstGeom>
            <a:solidFill>
              <a:schemeClr val="accent4">
                <a:lumMod val="20000"/>
                <a:lumOff val="80000"/>
              </a:schemeClr>
            </a:solidFill>
            <a:ln>
              <a:solidFill>
                <a:srgbClr val="0070C0"/>
              </a:solidFill>
            </a:ln>
          </p:spPr>
          <p:txBody>
            <a:bodyPr wrap="square" rtlCol="0">
              <a:spAutoFit/>
            </a:bodyPr>
            <a:lstStyle/>
            <a:p>
              <a:r>
                <a:rPr lang="en-US" dirty="0">
                  <a:solidFill>
                    <a:schemeClr val="tx2"/>
                  </a:solidFill>
                </a:rPr>
                <a:t>Pre loop setup</a:t>
              </a:r>
            </a:p>
          </p:txBody>
        </p:sp>
        <p:sp>
          <p:nvSpPr>
            <p:cNvPr id="3" name="Down Arrow 2">
              <a:extLst>
                <a:ext uri="{FF2B5EF4-FFF2-40B4-BE49-F238E27FC236}">
                  <a16:creationId xmlns:a16="http://schemas.microsoft.com/office/drawing/2014/main" id="{A0065DDD-5416-B440-B1B2-36D42CE285B5}"/>
                </a:ext>
              </a:extLst>
            </p:cNvPr>
            <p:cNvSpPr/>
            <p:nvPr/>
          </p:nvSpPr>
          <p:spPr>
            <a:xfrm>
              <a:off x="1574930" y="1345389"/>
              <a:ext cx="145256" cy="256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6AF46FE0-B209-69FC-22BA-8E5BF750E867}"/>
              </a:ext>
            </a:extLst>
          </p:cNvPr>
          <p:cNvGrpSpPr/>
          <p:nvPr/>
        </p:nvGrpSpPr>
        <p:grpSpPr>
          <a:xfrm>
            <a:off x="2412881" y="666203"/>
            <a:ext cx="1388480" cy="902885"/>
            <a:chOff x="2177316" y="690399"/>
            <a:chExt cx="1388480" cy="902885"/>
          </a:xfrm>
        </p:grpSpPr>
        <p:sp>
          <p:nvSpPr>
            <p:cNvPr id="51" name="TextBox 50">
              <a:extLst>
                <a:ext uri="{FF2B5EF4-FFF2-40B4-BE49-F238E27FC236}">
                  <a16:creationId xmlns:a16="http://schemas.microsoft.com/office/drawing/2014/main" id="{AC268137-911D-5B44-A196-213B42C925DC}"/>
                </a:ext>
              </a:extLst>
            </p:cNvPr>
            <p:cNvSpPr txBox="1"/>
            <p:nvPr/>
          </p:nvSpPr>
          <p:spPr>
            <a:xfrm>
              <a:off x="2177316" y="690399"/>
              <a:ext cx="1388480" cy="646331"/>
            </a:xfrm>
            <a:prstGeom prst="rect">
              <a:avLst/>
            </a:prstGeom>
            <a:solidFill>
              <a:schemeClr val="accent4">
                <a:lumMod val="20000"/>
                <a:lumOff val="80000"/>
              </a:schemeClr>
            </a:solidFill>
            <a:ln>
              <a:solidFill>
                <a:srgbClr val="0070C0"/>
              </a:solidFill>
            </a:ln>
          </p:spPr>
          <p:txBody>
            <a:bodyPr wrap="square" rtlCol="0">
              <a:spAutoFit/>
            </a:bodyPr>
            <a:lstStyle/>
            <a:p>
              <a:r>
                <a:rPr lang="en-US" dirty="0">
                  <a:solidFill>
                    <a:schemeClr val="tx2"/>
                  </a:solidFill>
                </a:rPr>
                <a:t>Pre-test</a:t>
              </a:r>
            </a:p>
            <a:p>
              <a:r>
                <a:rPr lang="en-US" dirty="0">
                  <a:solidFill>
                    <a:schemeClr val="tx2"/>
                  </a:solidFill>
                </a:rPr>
                <a:t>Loop guard</a:t>
              </a:r>
            </a:p>
          </p:txBody>
        </p:sp>
        <p:sp>
          <p:nvSpPr>
            <p:cNvPr id="53" name="Down Arrow 52">
              <a:extLst>
                <a:ext uri="{FF2B5EF4-FFF2-40B4-BE49-F238E27FC236}">
                  <a16:creationId xmlns:a16="http://schemas.microsoft.com/office/drawing/2014/main" id="{3BEFF106-84E6-A543-9047-69B8515A1ACA}"/>
                </a:ext>
              </a:extLst>
            </p:cNvPr>
            <p:cNvSpPr/>
            <p:nvPr/>
          </p:nvSpPr>
          <p:spPr>
            <a:xfrm>
              <a:off x="2808779" y="1336730"/>
              <a:ext cx="145256" cy="256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ADD815E6-4F97-7DBE-C6E4-29D5A00DEE6C}"/>
              </a:ext>
            </a:extLst>
          </p:cNvPr>
          <p:cNvGrpSpPr/>
          <p:nvPr/>
        </p:nvGrpSpPr>
        <p:grpSpPr>
          <a:xfrm>
            <a:off x="4110775" y="669277"/>
            <a:ext cx="1180879" cy="902885"/>
            <a:chOff x="3842484" y="675791"/>
            <a:chExt cx="1180879" cy="902885"/>
          </a:xfrm>
        </p:grpSpPr>
        <p:sp>
          <p:nvSpPr>
            <p:cNvPr id="52" name="TextBox 51">
              <a:extLst>
                <a:ext uri="{FF2B5EF4-FFF2-40B4-BE49-F238E27FC236}">
                  <a16:creationId xmlns:a16="http://schemas.microsoft.com/office/drawing/2014/main" id="{EE2F2652-0639-494E-8213-568E3CB4888B}"/>
                </a:ext>
              </a:extLst>
            </p:cNvPr>
            <p:cNvSpPr txBox="1"/>
            <p:nvPr/>
          </p:nvSpPr>
          <p:spPr>
            <a:xfrm>
              <a:off x="3848088" y="675791"/>
              <a:ext cx="1175275" cy="646331"/>
            </a:xfrm>
            <a:prstGeom prst="rect">
              <a:avLst/>
            </a:prstGeom>
            <a:solidFill>
              <a:schemeClr val="accent4">
                <a:lumMod val="20000"/>
                <a:lumOff val="80000"/>
              </a:schemeClr>
            </a:solidFill>
            <a:ln>
              <a:solidFill>
                <a:srgbClr val="0070C0"/>
              </a:solidFill>
            </a:ln>
          </p:spPr>
          <p:txBody>
            <a:bodyPr wrap="square" rtlCol="0">
              <a:spAutoFit/>
            </a:bodyPr>
            <a:lstStyle/>
            <a:p>
              <a:r>
                <a:rPr lang="en-US" dirty="0">
                  <a:solidFill>
                    <a:schemeClr val="tx2"/>
                  </a:solidFill>
                </a:rPr>
                <a:t>Post loop update</a:t>
              </a:r>
            </a:p>
          </p:txBody>
        </p:sp>
        <p:sp>
          <p:nvSpPr>
            <p:cNvPr id="54" name="Down Arrow 53">
              <a:extLst>
                <a:ext uri="{FF2B5EF4-FFF2-40B4-BE49-F238E27FC236}">
                  <a16:creationId xmlns:a16="http://schemas.microsoft.com/office/drawing/2014/main" id="{FD834C8E-E6DD-2B4A-B9D0-767BA62A00B8}"/>
                </a:ext>
              </a:extLst>
            </p:cNvPr>
            <p:cNvSpPr/>
            <p:nvPr/>
          </p:nvSpPr>
          <p:spPr>
            <a:xfrm>
              <a:off x="3842484" y="1322122"/>
              <a:ext cx="145256" cy="256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094355A5-C7DD-5640-A4BF-631EB8B6371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13" name="Group 12">
            <a:extLst>
              <a:ext uri="{FF2B5EF4-FFF2-40B4-BE49-F238E27FC236}">
                <a16:creationId xmlns:a16="http://schemas.microsoft.com/office/drawing/2014/main" id="{C6C48C1B-67A0-3071-49F6-E7B8519FE930}"/>
              </a:ext>
            </a:extLst>
          </p:cNvPr>
          <p:cNvGrpSpPr/>
          <p:nvPr/>
        </p:nvGrpSpPr>
        <p:grpSpPr>
          <a:xfrm>
            <a:off x="6740111" y="1991926"/>
            <a:ext cx="3005241" cy="400110"/>
            <a:chOff x="4476421" y="4702608"/>
            <a:chExt cx="3005241" cy="400110"/>
          </a:xfrm>
        </p:grpSpPr>
        <p:sp>
          <p:nvSpPr>
            <p:cNvPr id="56" name="TextBox 55">
              <a:extLst>
                <a:ext uri="{FF2B5EF4-FFF2-40B4-BE49-F238E27FC236}">
                  <a16:creationId xmlns:a16="http://schemas.microsoft.com/office/drawing/2014/main" id="{7EA2AA33-584F-1C80-7434-D6165BB7D1FF}"/>
                </a:ext>
              </a:extLst>
            </p:cNvPr>
            <p:cNvSpPr txBox="1"/>
            <p:nvPr/>
          </p:nvSpPr>
          <p:spPr>
            <a:xfrm>
              <a:off x="4476421" y="4702608"/>
              <a:ext cx="2109315" cy="400110"/>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Post loop update</a:t>
              </a:r>
              <a:endParaRPr lang="en-US" sz="2000" dirty="0">
                <a:solidFill>
                  <a:srgbClr val="FF0000"/>
                </a:solidFill>
              </a:endParaRPr>
            </a:p>
          </p:txBody>
        </p:sp>
        <p:sp>
          <p:nvSpPr>
            <p:cNvPr id="57" name="Up Arrow 56">
              <a:extLst>
                <a:ext uri="{FF2B5EF4-FFF2-40B4-BE49-F238E27FC236}">
                  <a16:creationId xmlns:a16="http://schemas.microsoft.com/office/drawing/2014/main" id="{B36BFBAB-5943-7D09-402C-0048A69A603E}"/>
                </a:ext>
              </a:extLst>
            </p:cNvPr>
            <p:cNvSpPr/>
            <p:nvPr/>
          </p:nvSpPr>
          <p:spPr>
            <a:xfrm rot="5400000">
              <a:off x="6967872" y="4446134"/>
              <a:ext cx="125765" cy="9018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58">
            <a:extLst>
              <a:ext uri="{FF2B5EF4-FFF2-40B4-BE49-F238E27FC236}">
                <a16:creationId xmlns:a16="http://schemas.microsoft.com/office/drawing/2014/main" id="{04A1C24C-32ED-5174-579D-5E9CD3F0F12F}"/>
              </a:ext>
            </a:extLst>
          </p:cNvPr>
          <p:cNvGrpSpPr/>
          <p:nvPr/>
        </p:nvGrpSpPr>
        <p:grpSpPr>
          <a:xfrm>
            <a:off x="6911678" y="497464"/>
            <a:ext cx="2845183" cy="400110"/>
            <a:chOff x="4636479" y="4719754"/>
            <a:chExt cx="2845183" cy="400110"/>
          </a:xfrm>
        </p:grpSpPr>
        <p:sp>
          <p:nvSpPr>
            <p:cNvPr id="60" name="TextBox 59">
              <a:extLst>
                <a:ext uri="{FF2B5EF4-FFF2-40B4-BE49-F238E27FC236}">
                  <a16:creationId xmlns:a16="http://schemas.microsoft.com/office/drawing/2014/main" id="{8CC526CB-A441-C064-38A5-487A63C4F991}"/>
                </a:ext>
              </a:extLst>
            </p:cNvPr>
            <p:cNvSpPr txBox="1"/>
            <p:nvPr/>
          </p:nvSpPr>
          <p:spPr>
            <a:xfrm>
              <a:off x="4636479" y="4719754"/>
              <a:ext cx="1931859" cy="400110"/>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Pre loop setup</a:t>
              </a:r>
              <a:endParaRPr lang="en-US" sz="2000" dirty="0">
                <a:solidFill>
                  <a:srgbClr val="FF0000"/>
                </a:solidFill>
              </a:endParaRPr>
            </a:p>
          </p:txBody>
        </p:sp>
        <p:sp>
          <p:nvSpPr>
            <p:cNvPr id="61" name="Up Arrow 60">
              <a:extLst>
                <a:ext uri="{FF2B5EF4-FFF2-40B4-BE49-F238E27FC236}">
                  <a16:creationId xmlns:a16="http://schemas.microsoft.com/office/drawing/2014/main" id="{C51A337F-DA63-5712-CBE7-E8180480EC4E}"/>
                </a:ext>
              </a:extLst>
            </p:cNvPr>
            <p:cNvSpPr/>
            <p:nvPr/>
          </p:nvSpPr>
          <p:spPr>
            <a:xfrm rot="5400000">
              <a:off x="6967872" y="4446134"/>
              <a:ext cx="125765" cy="9018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5" name="Group 64">
            <a:extLst>
              <a:ext uri="{FF2B5EF4-FFF2-40B4-BE49-F238E27FC236}">
                <a16:creationId xmlns:a16="http://schemas.microsoft.com/office/drawing/2014/main" id="{2DD6BAAE-1C24-CAE3-3331-E3EC64F12C17}"/>
              </a:ext>
            </a:extLst>
          </p:cNvPr>
          <p:cNvGrpSpPr/>
          <p:nvPr/>
        </p:nvGrpSpPr>
        <p:grpSpPr>
          <a:xfrm>
            <a:off x="6254164" y="3551105"/>
            <a:ext cx="3205238" cy="400110"/>
            <a:chOff x="4276424" y="4651309"/>
            <a:chExt cx="3205238" cy="400110"/>
          </a:xfrm>
        </p:grpSpPr>
        <p:sp>
          <p:nvSpPr>
            <p:cNvPr id="66" name="TextBox 65">
              <a:extLst>
                <a:ext uri="{FF2B5EF4-FFF2-40B4-BE49-F238E27FC236}">
                  <a16:creationId xmlns:a16="http://schemas.microsoft.com/office/drawing/2014/main" id="{88D41878-B845-CC7C-DFD1-E6AC5D21EE4C}"/>
                </a:ext>
              </a:extLst>
            </p:cNvPr>
            <p:cNvSpPr txBox="1"/>
            <p:nvPr/>
          </p:nvSpPr>
          <p:spPr>
            <a:xfrm>
              <a:off x="4276424" y="4651309"/>
              <a:ext cx="2317648" cy="400110"/>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Pre-loop setup</a:t>
              </a:r>
              <a:endParaRPr lang="en-US" sz="2000" dirty="0">
                <a:solidFill>
                  <a:srgbClr val="FF0000"/>
                </a:solidFill>
              </a:endParaRPr>
            </a:p>
          </p:txBody>
        </p:sp>
        <p:sp>
          <p:nvSpPr>
            <p:cNvPr id="67" name="Up Arrow 66">
              <a:extLst>
                <a:ext uri="{FF2B5EF4-FFF2-40B4-BE49-F238E27FC236}">
                  <a16:creationId xmlns:a16="http://schemas.microsoft.com/office/drawing/2014/main" id="{5DE0568C-C461-40B8-06E7-5B164F6BAC7B}"/>
                </a:ext>
              </a:extLst>
            </p:cNvPr>
            <p:cNvSpPr/>
            <p:nvPr/>
          </p:nvSpPr>
          <p:spPr>
            <a:xfrm rot="5400000">
              <a:off x="6967872" y="4446134"/>
              <a:ext cx="125765" cy="9018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1" name="Group 70">
            <a:extLst>
              <a:ext uri="{FF2B5EF4-FFF2-40B4-BE49-F238E27FC236}">
                <a16:creationId xmlns:a16="http://schemas.microsoft.com/office/drawing/2014/main" id="{61423ACA-1099-91EE-C3C1-4910C4570DD3}"/>
              </a:ext>
            </a:extLst>
          </p:cNvPr>
          <p:cNvGrpSpPr/>
          <p:nvPr/>
        </p:nvGrpSpPr>
        <p:grpSpPr>
          <a:xfrm>
            <a:off x="6433152" y="5102971"/>
            <a:ext cx="3012025" cy="400110"/>
            <a:chOff x="4469637" y="4685456"/>
            <a:chExt cx="3012025" cy="400110"/>
          </a:xfrm>
        </p:grpSpPr>
        <p:sp>
          <p:nvSpPr>
            <p:cNvPr id="72" name="TextBox 71">
              <a:extLst>
                <a:ext uri="{FF2B5EF4-FFF2-40B4-BE49-F238E27FC236}">
                  <a16:creationId xmlns:a16="http://schemas.microsoft.com/office/drawing/2014/main" id="{100F4F0F-EB37-AA69-FCE0-C07BFDAD05E3}"/>
                </a:ext>
              </a:extLst>
            </p:cNvPr>
            <p:cNvSpPr txBox="1"/>
            <p:nvPr/>
          </p:nvSpPr>
          <p:spPr>
            <a:xfrm>
              <a:off x="4469637" y="4685456"/>
              <a:ext cx="2124435" cy="400110"/>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Post loop update</a:t>
              </a:r>
              <a:endParaRPr lang="en-US" sz="2000" dirty="0">
                <a:solidFill>
                  <a:srgbClr val="FF0000"/>
                </a:solidFill>
              </a:endParaRPr>
            </a:p>
          </p:txBody>
        </p:sp>
        <p:sp>
          <p:nvSpPr>
            <p:cNvPr id="73" name="Up Arrow 72">
              <a:extLst>
                <a:ext uri="{FF2B5EF4-FFF2-40B4-BE49-F238E27FC236}">
                  <a16:creationId xmlns:a16="http://schemas.microsoft.com/office/drawing/2014/main" id="{548F5135-21B4-C738-6732-84579D9AB67B}"/>
                </a:ext>
              </a:extLst>
            </p:cNvPr>
            <p:cNvSpPr/>
            <p:nvPr/>
          </p:nvSpPr>
          <p:spPr>
            <a:xfrm rot="5400000">
              <a:off x="6967872" y="4446134"/>
              <a:ext cx="125765" cy="9018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EC3428F1-40BC-95C3-907D-858389CBEFD8}"/>
              </a:ext>
            </a:extLst>
          </p:cNvPr>
          <p:cNvGrpSpPr/>
          <p:nvPr/>
        </p:nvGrpSpPr>
        <p:grpSpPr>
          <a:xfrm>
            <a:off x="6336016" y="1169242"/>
            <a:ext cx="3546546" cy="591530"/>
            <a:chOff x="6175143" y="1169242"/>
            <a:chExt cx="3546546" cy="591530"/>
          </a:xfrm>
        </p:grpSpPr>
        <p:grpSp>
          <p:nvGrpSpPr>
            <p:cNvPr id="62" name="Group 61">
              <a:extLst>
                <a:ext uri="{FF2B5EF4-FFF2-40B4-BE49-F238E27FC236}">
                  <a16:creationId xmlns:a16="http://schemas.microsoft.com/office/drawing/2014/main" id="{8B27EBFD-5E5F-17D2-F5D7-A0A3A99A6307}"/>
                </a:ext>
              </a:extLst>
            </p:cNvPr>
            <p:cNvGrpSpPr/>
            <p:nvPr/>
          </p:nvGrpSpPr>
          <p:grpSpPr>
            <a:xfrm>
              <a:off x="6175143" y="1254271"/>
              <a:ext cx="3332322" cy="400110"/>
              <a:chOff x="4149339" y="4679040"/>
              <a:chExt cx="3332322" cy="400110"/>
            </a:xfrm>
          </p:grpSpPr>
          <p:sp>
            <p:nvSpPr>
              <p:cNvPr id="63" name="TextBox 62">
                <a:extLst>
                  <a:ext uri="{FF2B5EF4-FFF2-40B4-BE49-F238E27FC236}">
                    <a16:creationId xmlns:a16="http://schemas.microsoft.com/office/drawing/2014/main" id="{CBB9192D-061A-1DE7-7102-551B316F93CC}"/>
                  </a:ext>
                </a:extLst>
              </p:cNvPr>
              <p:cNvSpPr txBox="1"/>
              <p:nvPr/>
            </p:nvSpPr>
            <p:spPr>
              <a:xfrm>
                <a:off x="4149339" y="4679040"/>
                <a:ext cx="2611359" cy="400110"/>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Pre-test loop guard</a:t>
                </a:r>
                <a:endParaRPr lang="en-US" sz="2000" dirty="0">
                  <a:solidFill>
                    <a:srgbClr val="FF0000"/>
                  </a:solidFill>
                </a:endParaRPr>
              </a:p>
            </p:txBody>
          </p:sp>
          <p:sp>
            <p:nvSpPr>
              <p:cNvPr id="64" name="Up Arrow 63">
                <a:extLst>
                  <a:ext uri="{FF2B5EF4-FFF2-40B4-BE49-F238E27FC236}">
                    <a16:creationId xmlns:a16="http://schemas.microsoft.com/office/drawing/2014/main" id="{1229BAFC-CE3F-BA08-891A-C78D95CE1C88}"/>
                  </a:ext>
                </a:extLst>
              </p:cNvPr>
              <p:cNvSpPr/>
              <p:nvPr/>
            </p:nvSpPr>
            <p:spPr>
              <a:xfrm rot="5400000">
                <a:off x="7069521" y="4547786"/>
                <a:ext cx="125767" cy="6985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 name="Left Brace 38">
              <a:extLst>
                <a:ext uri="{FF2B5EF4-FFF2-40B4-BE49-F238E27FC236}">
                  <a16:creationId xmlns:a16="http://schemas.microsoft.com/office/drawing/2014/main" id="{A33DF842-A155-E632-6470-B087B23BFE5D}"/>
                </a:ext>
              </a:extLst>
            </p:cNvPr>
            <p:cNvSpPr/>
            <p:nvPr/>
          </p:nvSpPr>
          <p:spPr>
            <a:xfrm>
              <a:off x="9519388" y="1169242"/>
              <a:ext cx="202301" cy="59153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AA71B222-B75A-C468-469D-16E231558FBC}"/>
              </a:ext>
            </a:extLst>
          </p:cNvPr>
          <p:cNvGrpSpPr/>
          <p:nvPr/>
        </p:nvGrpSpPr>
        <p:grpSpPr>
          <a:xfrm>
            <a:off x="6348300" y="4035957"/>
            <a:ext cx="3220579" cy="591530"/>
            <a:chOff x="6204361" y="4035957"/>
            <a:chExt cx="3220579" cy="591530"/>
          </a:xfrm>
        </p:grpSpPr>
        <p:grpSp>
          <p:nvGrpSpPr>
            <p:cNvPr id="68" name="Group 67">
              <a:extLst>
                <a:ext uri="{FF2B5EF4-FFF2-40B4-BE49-F238E27FC236}">
                  <a16:creationId xmlns:a16="http://schemas.microsoft.com/office/drawing/2014/main" id="{09E6B34E-625F-EC05-2D0A-6BD33ACB17B0}"/>
                </a:ext>
              </a:extLst>
            </p:cNvPr>
            <p:cNvGrpSpPr/>
            <p:nvPr/>
          </p:nvGrpSpPr>
          <p:grpSpPr>
            <a:xfrm>
              <a:off x="6204361" y="4167466"/>
              <a:ext cx="3032139" cy="400110"/>
              <a:chOff x="4545997" y="4715162"/>
              <a:chExt cx="3032139" cy="400110"/>
            </a:xfrm>
          </p:grpSpPr>
          <p:sp>
            <p:nvSpPr>
              <p:cNvPr id="69" name="TextBox 68">
                <a:extLst>
                  <a:ext uri="{FF2B5EF4-FFF2-40B4-BE49-F238E27FC236}">
                    <a16:creationId xmlns:a16="http://schemas.microsoft.com/office/drawing/2014/main" id="{D3FE6DBC-8428-B370-D4A4-E6BE7B147BAA}"/>
                  </a:ext>
                </a:extLst>
              </p:cNvPr>
              <p:cNvSpPr txBox="1"/>
              <p:nvPr/>
            </p:nvSpPr>
            <p:spPr>
              <a:xfrm>
                <a:off x="4545997" y="4715162"/>
                <a:ext cx="2350908" cy="400110"/>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Pre-test loop guard</a:t>
                </a:r>
                <a:endParaRPr lang="en-US" sz="2000" dirty="0">
                  <a:solidFill>
                    <a:srgbClr val="FF0000"/>
                  </a:solidFill>
                </a:endParaRPr>
              </a:p>
            </p:txBody>
          </p:sp>
          <p:sp>
            <p:nvSpPr>
              <p:cNvPr id="70" name="Up Arrow 69">
                <a:extLst>
                  <a:ext uri="{FF2B5EF4-FFF2-40B4-BE49-F238E27FC236}">
                    <a16:creationId xmlns:a16="http://schemas.microsoft.com/office/drawing/2014/main" id="{CB4EF291-8CDE-1B53-D0E5-5A7CE6D90E97}"/>
                  </a:ext>
                </a:extLst>
              </p:cNvPr>
              <p:cNvSpPr/>
              <p:nvPr/>
            </p:nvSpPr>
            <p:spPr>
              <a:xfrm rot="5400000">
                <a:off x="7194178" y="4519417"/>
                <a:ext cx="120891" cy="6470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Left Brace 39">
              <a:extLst>
                <a:ext uri="{FF2B5EF4-FFF2-40B4-BE49-F238E27FC236}">
                  <a16:creationId xmlns:a16="http://schemas.microsoft.com/office/drawing/2014/main" id="{9CBB09A0-3D35-86F9-9A77-760C011393F0}"/>
                </a:ext>
              </a:extLst>
            </p:cNvPr>
            <p:cNvSpPr/>
            <p:nvPr/>
          </p:nvSpPr>
          <p:spPr>
            <a:xfrm>
              <a:off x="9222639" y="4035957"/>
              <a:ext cx="202301" cy="59153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C67C67E2-167B-9FAB-6389-0D47AE6A6442}"/>
              </a:ext>
            </a:extLst>
          </p:cNvPr>
          <p:cNvGrpSpPr/>
          <p:nvPr/>
        </p:nvGrpSpPr>
        <p:grpSpPr>
          <a:xfrm>
            <a:off x="5978298" y="5524400"/>
            <a:ext cx="3608647" cy="591530"/>
            <a:chOff x="5834359" y="5524400"/>
            <a:chExt cx="3608647" cy="591530"/>
          </a:xfrm>
        </p:grpSpPr>
        <p:grpSp>
          <p:nvGrpSpPr>
            <p:cNvPr id="74" name="Group 73">
              <a:extLst>
                <a:ext uri="{FF2B5EF4-FFF2-40B4-BE49-F238E27FC236}">
                  <a16:creationId xmlns:a16="http://schemas.microsoft.com/office/drawing/2014/main" id="{544B5141-E84B-F382-AD85-50539EC4967C}"/>
                </a:ext>
              </a:extLst>
            </p:cNvPr>
            <p:cNvGrpSpPr/>
            <p:nvPr/>
          </p:nvGrpSpPr>
          <p:grpSpPr>
            <a:xfrm>
              <a:off x="5834359" y="5657300"/>
              <a:ext cx="3388280" cy="400110"/>
              <a:chOff x="4097031" y="4668267"/>
              <a:chExt cx="3388280" cy="400110"/>
            </a:xfrm>
          </p:grpSpPr>
          <p:sp>
            <p:nvSpPr>
              <p:cNvPr id="75" name="TextBox 74">
                <a:extLst>
                  <a:ext uri="{FF2B5EF4-FFF2-40B4-BE49-F238E27FC236}">
                    <a16:creationId xmlns:a16="http://schemas.microsoft.com/office/drawing/2014/main" id="{8E0A9FA8-6A9A-B090-0AAB-57BF6B961F0C}"/>
                  </a:ext>
                </a:extLst>
              </p:cNvPr>
              <p:cNvSpPr txBox="1"/>
              <p:nvPr/>
            </p:nvSpPr>
            <p:spPr>
              <a:xfrm>
                <a:off x="4097031" y="4668267"/>
                <a:ext cx="2579290" cy="400110"/>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Post-test loop guard</a:t>
                </a:r>
                <a:endParaRPr lang="en-US" sz="2000" dirty="0">
                  <a:solidFill>
                    <a:srgbClr val="FF0000"/>
                  </a:solidFill>
                </a:endParaRPr>
              </a:p>
            </p:txBody>
          </p:sp>
          <p:sp>
            <p:nvSpPr>
              <p:cNvPr id="76" name="Up Arrow 75">
                <a:extLst>
                  <a:ext uri="{FF2B5EF4-FFF2-40B4-BE49-F238E27FC236}">
                    <a16:creationId xmlns:a16="http://schemas.microsoft.com/office/drawing/2014/main" id="{FE5F1742-E546-6377-F488-ABD6B8184409}"/>
                  </a:ext>
                </a:extLst>
              </p:cNvPr>
              <p:cNvSpPr/>
              <p:nvPr/>
            </p:nvSpPr>
            <p:spPr>
              <a:xfrm rot="5400000">
                <a:off x="7011903" y="4420778"/>
                <a:ext cx="137828" cy="80898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Left Brace 40">
              <a:extLst>
                <a:ext uri="{FF2B5EF4-FFF2-40B4-BE49-F238E27FC236}">
                  <a16:creationId xmlns:a16="http://schemas.microsoft.com/office/drawing/2014/main" id="{3C71A212-D424-6968-8766-C3F342B7ED0A}"/>
                </a:ext>
              </a:extLst>
            </p:cNvPr>
            <p:cNvSpPr/>
            <p:nvPr/>
          </p:nvSpPr>
          <p:spPr>
            <a:xfrm>
              <a:off x="9240705" y="5524400"/>
              <a:ext cx="202301" cy="59153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7" name="TextBox 16">
            <a:extLst>
              <a:ext uri="{FF2B5EF4-FFF2-40B4-BE49-F238E27FC236}">
                <a16:creationId xmlns:a16="http://schemas.microsoft.com/office/drawing/2014/main" id="{7BA5B549-1CEC-9064-B7D6-FA280790CFA7}"/>
              </a:ext>
            </a:extLst>
          </p:cNvPr>
          <p:cNvSpPr txBox="1"/>
          <p:nvPr/>
        </p:nvSpPr>
        <p:spPr>
          <a:xfrm>
            <a:off x="-1244184" y="1506511"/>
            <a:ext cx="184731" cy="369332"/>
          </a:xfrm>
          <a:prstGeom prst="rect">
            <a:avLst/>
          </a:prstGeom>
          <a:noFill/>
        </p:spPr>
        <p:txBody>
          <a:bodyPr wrap="none" rtlCol="0">
            <a:spAutoFit/>
          </a:bodyPr>
          <a:lstStyle/>
          <a:p>
            <a:endParaRPr lang="en-US"/>
          </a:p>
        </p:txBody>
      </p:sp>
      <p:sp>
        <p:nvSpPr>
          <p:cNvPr id="18" name="TextBox 17">
            <a:extLst>
              <a:ext uri="{FF2B5EF4-FFF2-40B4-BE49-F238E27FC236}">
                <a16:creationId xmlns:a16="http://schemas.microsoft.com/office/drawing/2014/main" id="{01460698-C1E0-DD76-9894-D4409D1154C0}"/>
              </a:ext>
            </a:extLst>
          </p:cNvPr>
          <p:cNvSpPr txBox="1"/>
          <p:nvPr/>
        </p:nvSpPr>
        <p:spPr>
          <a:xfrm>
            <a:off x="-142407" y="1506511"/>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31447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7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
                                            <p:txEl>
                                              <p:pRg st="7" end="7"/>
                                            </p:tx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
                                            <p:txEl>
                                              <p:pRg st="8" end="8"/>
                                            </p:txEl>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BA7FAFF-5970-0545-AA8D-56DA1BF8A22E}"/>
              </a:ext>
            </a:extLst>
          </p:cNvPr>
          <p:cNvSpPr>
            <a:spLocks noGrp="1"/>
          </p:cNvSpPr>
          <p:nvPr>
            <p:ph sz="quarter" idx="15"/>
          </p:nvPr>
        </p:nvSpPr>
        <p:spPr>
          <a:xfrm>
            <a:off x="1966527" y="2404449"/>
            <a:ext cx="10085967" cy="4259946"/>
          </a:xfrm>
          <a:solidFill>
            <a:schemeClr val="accent4">
              <a:lumMod val="20000"/>
              <a:lumOff val="80000"/>
            </a:schemeClr>
          </a:solidFill>
          <a:ln>
            <a:solidFill>
              <a:srgbClr val="0070C0"/>
            </a:solidFill>
          </a:ln>
        </p:spPr>
        <p:txBody>
          <a:bodyPr/>
          <a:lstStyle/>
          <a:p>
            <a:pPr marL="0" indent="0">
              <a:lnSpc>
                <a:spcPct val="100000"/>
              </a:lnSpc>
              <a:buNone/>
            </a:pPr>
            <a:r>
              <a:rPr lang="en-US" sz="2000" b="1" dirty="0">
                <a:solidFill>
                  <a:srgbClr val="0070C0"/>
                </a:solidFill>
                <a:latin typeface="Consolas" panose="020B0609020204030204" pitchFamily="49" charset="0"/>
                <a:cs typeface="Consolas" panose="020B0609020204030204" pitchFamily="49" charset="0"/>
              </a:rPr>
              <a:t>#include &lt;</a:t>
            </a:r>
            <a:r>
              <a:rPr lang="en-US" sz="2000" b="1" dirty="0" err="1">
                <a:solidFill>
                  <a:srgbClr val="0070C0"/>
                </a:solidFill>
                <a:latin typeface="Consolas" panose="020B0609020204030204" pitchFamily="49" charset="0"/>
                <a:cs typeface="Consolas" panose="020B0609020204030204" pitchFamily="49" charset="0"/>
              </a:rPr>
              <a:t>stdio.h</a:t>
            </a:r>
            <a:r>
              <a:rPr lang="en-US" sz="2000" b="1" dirty="0">
                <a:solidFill>
                  <a:srgbClr val="0070C0"/>
                </a:solidFill>
                <a:latin typeface="Consolas" panose="020B0609020204030204" pitchFamily="49" charset="0"/>
                <a:cs typeface="Consolas" panose="020B0609020204030204" pitchFamily="49" charset="0"/>
              </a:rPr>
              <a:t>&gt;  // import the API declarations</a:t>
            </a:r>
          </a:p>
          <a:p>
            <a:pPr marL="0" indent="0">
              <a:lnSpc>
                <a:spcPct val="100000"/>
              </a:lnSpc>
              <a:buNone/>
            </a:pPr>
            <a:r>
              <a:rPr lang="en-US" sz="2000" b="1" dirty="0">
                <a:solidFill>
                  <a:srgbClr val="0070C0"/>
                </a:solidFill>
                <a:latin typeface="Consolas" panose="020B0609020204030204" pitchFamily="49" charset="0"/>
                <a:cs typeface="Consolas" panose="020B0609020204030204" pitchFamily="49" charset="0"/>
              </a:rPr>
              <a:t>int </a:t>
            </a:r>
            <a:r>
              <a:rPr lang="en-US" sz="2000" b="1" dirty="0" err="1">
                <a:solidFill>
                  <a:srgbClr val="0070C0"/>
                </a:solidFill>
                <a:latin typeface="Consolas" panose="020B0609020204030204" pitchFamily="49" charset="0"/>
                <a:cs typeface="Consolas" panose="020B0609020204030204" pitchFamily="49" charset="0"/>
              </a:rPr>
              <a:t>putchar</a:t>
            </a:r>
            <a:r>
              <a:rPr lang="en-US" sz="2000" b="1" dirty="0">
                <a:solidFill>
                  <a:srgbClr val="0070C0"/>
                </a:solidFill>
                <a:latin typeface="Consolas" panose="020B0609020204030204" pitchFamily="49" charset="0"/>
                <a:cs typeface="Consolas" panose="020B0609020204030204" pitchFamily="49" charset="0"/>
              </a:rPr>
              <a:t>(int </a:t>
            </a:r>
            <a:r>
              <a:rPr lang="en-US" sz="2000" b="1" dirty="0">
                <a:solidFill>
                  <a:srgbClr val="2C895B"/>
                </a:solidFill>
                <a:latin typeface="Consolas" panose="020B0609020204030204" pitchFamily="49" charset="0"/>
                <a:cs typeface="Consolas" panose="020B0609020204030204" pitchFamily="49" charset="0"/>
              </a:rPr>
              <a:t>c</a:t>
            </a:r>
            <a:r>
              <a:rPr lang="en-US" sz="2000" b="1" dirty="0">
                <a:solidFill>
                  <a:srgbClr val="0070C0"/>
                </a:solidFill>
                <a:latin typeface="Consolas" panose="020B0609020204030204" pitchFamily="49" charset="0"/>
                <a:cs typeface="Consolas" panose="020B0609020204030204" pitchFamily="49" charset="0"/>
              </a:rPr>
              <a:t>); </a:t>
            </a:r>
          </a:p>
          <a:p>
            <a:pPr lvl="1"/>
            <a:r>
              <a:rPr lang="en-US" sz="2000" dirty="0">
                <a:solidFill>
                  <a:schemeClr val="tx1">
                    <a:lumMod val="50000"/>
                  </a:schemeClr>
                </a:solidFill>
              </a:rPr>
              <a:t>writes c (demoted to a char) </a:t>
            </a:r>
            <a:r>
              <a:rPr lang="en-US" sz="2000" b="1" dirty="0">
                <a:solidFill>
                  <a:schemeClr val="tx1">
                    <a:lumMod val="50000"/>
                  </a:schemeClr>
                </a:solidFill>
              </a:rPr>
              <a:t>to</a:t>
            </a:r>
            <a:r>
              <a:rPr lang="en-US" sz="2000" dirty="0">
                <a:solidFill>
                  <a:schemeClr val="tx1">
                    <a:lumMod val="50000"/>
                  </a:schemeClr>
                </a:solidFill>
              </a:rPr>
              <a:t> </a:t>
            </a:r>
            <a:r>
              <a:rPr lang="en-US" sz="2000" b="1" dirty="0" err="1">
                <a:solidFill>
                  <a:srgbClr val="2C895B"/>
                </a:solidFill>
                <a:latin typeface="Courier New" panose="02070309020205020404" pitchFamily="49" charset="0"/>
                <a:cs typeface="Courier New" panose="02070309020205020404" pitchFamily="49" charset="0"/>
              </a:rPr>
              <a:t>stdout</a:t>
            </a:r>
            <a:endParaRPr lang="en-US" sz="2000" b="1" dirty="0">
              <a:solidFill>
                <a:srgbClr val="2C895B"/>
              </a:solidFill>
              <a:latin typeface="Courier New" panose="02070309020205020404" pitchFamily="49" charset="0"/>
              <a:cs typeface="Courier New" panose="02070309020205020404" pitchFamily="49" charset="0"/>
            </a:endParaRPr>
          </a:p>
          <a:p>
            <a:pPr lvl="1"/>
            <a:r>
              <a:rPr lang="en-US" sz="2000" dirty="0">
                <a:solidFill>
                  <a:srgbClr val="2C895B"/>
                </a:solidFill>
              </a:rPr>
              <a:t>returns</a:t>
            </a:r>
            <a:r>
              <a:rPr lang="en-US" sz="2000" dirty="0">
                <a:solidFill>
                  <a:schemeClr val="tx1">
                    <a:lumMod val="50000"/>
                  </a:schemeClr>
                </a:solidFill>
              </a:rPr>
              <a:t> either: </a:t>
            </a:r>
            <a:r>
              <a:rPr lang="en-US" sz="2000" dirty="0">
                <a:solidFill>
                  <a:srgbClr val="2C895B"/>
                </a:solidFill>
              </a:rPr>
              <a:t>c</a:t>
            </a:r>
            <a:r>
              <a:rPr lang="en-US" sz="2000" dirty="0">
                <a:solidFill>
                  <a:schemeClr val="tx1">
                    <a:lumMod val="50000"/>
                  </a:schemeClr>
                </a:solidFill>
              </a:rPr>
              <a:t> on success </a:t>
            </a:r>
            <a:r>
              <a:rPr lang="en-US" sz="2000" i="1" dirty="0">
                <a:solidFill>
                  <a:srgbClr val="FF0000"/>
                </a:solidFill>
              </a:rPr>
              <a:t>OR</a:t>
            </a:r>
            <a:r>
              <a:rPr lang="en-US" sz="2000" dirty="0">
                <a:solidFill>
                  <a:schemeClr val="tx1">
                    <a:lumMod val="50000"/>
                  </a:schemeClr>
                </a:solidFill>
              </a:rPr>
              <a:t> </a:t>
            </a:r>
            <a:r>
              <a:rPr lang="en-US" sz="2000" dirty="0">
                <a:solidFill>
                  <a:srgbClr val="2C895B"/>
                </a:solidFill>
              </a:rPr>
              <a:t>EOF</a:t>
            </a:r>
            <a:r>
              <a:rPr lang="en-US" sz="2000" dirty="0">
                <a:solidFill>
                  <a:schemeClr val="tx1">
                    <a:lumMod val="50000"/>
                  </a:schemeClr>
                </a:solidFill>
              </a:rPr>
              <a:t> (a macro often defined as -1) on failure</a:t>
            </a:r>
          </a:p>
          <a:p>
            <a:pPr lvl="1"/>
            <a:r>
              <a:rPr lang="en-US" sz="2000" dirty="0">
                <a:solidFill>
                  <a:schemeClr val="tx1">
                    <a:lumMod val="50000"/>
                  </a:schemeClr>
                </a:solidFill>
              </a:rPr>
              <a:t>see % man 3 </a:t>
            </a:r>
            <a:r>
              <a:rPr lang="en-US" sz="2000" dirty="0" err="1">
                <a:solidFill>
                  <a:schemeClr val="tx1">
                    <a:lumMod val="50000"/>
                  </a:schemeClr>
                </a:solidFill>
              </a:rPr>
              <a:t>putchar</a:t>
            </a:r>
            <a:endParaRPr lang="en-US" sz="2000" dirty="0">
              <a:solidFill>
                <a:schemeClr val="tx1">
                  <a:lumMod val="50000"/>
                </a:schemeClr>
              </a:solidFill>
            </a:endParaRPr>
          </a:p>
          <a:p>
            <a:pPr marL="0" indent="0">
              <a:lnSpc>
                <a:spcPct val="100000"/>
              </a:lnSpc>
              <a:buNone/>
            </a:pPr>
            <a:r>
              <a:rPr lang="en-US" altLang="en-US" sz="2000" b="1" dirty="0">
                <a:solidFill>
                  <a:srgbClr val="0070C0"/>
                </a:solidFill>
                <a:latin typeface="Consolas" panose="020B0609020204030204" pitchFamily="49" charset="0"/>
                <a:cs typeface="Consolas" panose="020B0609020204030204" pitchFamily="49" charset="0"/>
              </a:rPr>
              <a:t>int </a:t>
            </a:r>
            <a:r>
              <a:rPr lang="en-US" altLang="en-US" sz="2000" b="1" dirty="0" err="1">
                <a:solidFill>
                  <a:srgbClr val="0070C0"/>
                </a:solidFill>
                <a:latin typeface="Consolas" panose="020B0609020204030204" pitchFamily="49" charset="0"/>
                <a:cs typeface="Consolas" panose="020B0609020204030204" pitchFamily="49" charset="0"/>
              </a:rPr>
              <a:t>getchar</a:t>
            </a:r>
            <a:r>
              <a:rPr lang="en-US" altLang="en-US" sz="2000" b="1" dirty="0">
                <a:solidFill>
                  <a:srgbClr val="0070C0"/>
                </a:solidFill>
                <a:latin typeface="Consolas" panose="020B0609020204030204" pitchFamily="49" charset="0"/>
                <a:cs typeface="Consolas" panose="020B0609020204030204" pitchFamily="49" charset="0"/>
              </a:rPr>
              <a:t>(void); </a:t>
            </a:r>
          </a:p>
          <a:p>
            <a:pPr lvl="1"/>
            <a:r>
              <a:rPr lang="en-US" sz="2000" dirty="0">
                <a:solidFill>
                  <a:srgbClr val="2C895B"/>
                </a:solidFill>
              </a:rPr>
              <a:t>returns</a:t>
            </a:r>
            <a:r>
              <a:rPr lang="en-US" sz="2000" dirty="0">
                <a:solidFill>
                  <a:schemeClr val="tx1">
                    <a:lumMod val="50000"/>
                  </a:schemeClr>
                </a:solidFill>
              </a:rPr>
              <a:t> the next input character (if present) </a:t>
            </a:r>
            <a:r>
              <a:rPr lang="en-US" sz="2000" b="1" dirty="0">
                <a:solidFill>
                  <a:srgbClr val="0070C0"/>
                </a:solidFill>
              </a:rPr>
              <a:t>promoted to an int </a:t>
            </a:r>
            <a:r>
              <a:rPr lang="en-US" sz="2000" dirty="0">
                <a:solidFill>
                  <a:schemeClr val="tx1">
                    <a:lumMod val="50000"/>
                  </a:schemeClr>
                </a:solidFill>
              </a:rPr>
              <a:t>read </a:t>
            </a:r>
            <a:r>
              <a:rPr lang="en-US" sz="2000" b="1" dirty="0">
                <a:solidFill>
                  <a:schemeClr val="tx1">
                    <a:lumMod val="50000"/>
                  </a:schemeClr>
                </a:solidFill>
              </a:rPr>
              <a:t>from</a:t>
            </a:r>
            <a:r>
              <a:rPr lang="en-US" sz="2000" dirty="0">
                <a:solidFill>
                  <a:schemeClr val="tx1">
                    <a:lumMod val="50000"/>
                  </a:schemeClr>
                </a:solidFill>
              </a:rPr>
              <a:t> </a:t>
            </a:r>
            <a:r>
              <a:rPr lang="en-US" sz="2000" b="1" dirty="0">
                <a:solidFill>
                  <a:srgbClr val="2C895B"/>
                </a:solidFill>
                <a:latin typeface="Courier New" panose="02070309020205020404" pitchFamily="49" charset="0"/>
                <a:cs typeface="Courier New" panose="02070309020205020404" pitchFamily="49" charset="0"/>
              </a:rPr>
              <a:t>stdin</a:t>
            </a:r>
          </a:p>
          <a:p>
            <a:pPr lvl="1"/>
            <a:r>
              <a:rPr lang="en-US" sz="2000" dirty="0">
                <a:solidFill>
                  <a:schemeClr val="tx1">
                    <a:lumMod val="50000"/>
                  </a:schemeClr>
                </a:solidFill>
              </a:rPr>
              <a:t>see % man 3 </a:t>
            </a:r>
            <a:r>
              <a:rPr lang="en-US" sz="2000" dirty="0" err="1">
                <a:solidFill>
                  <a:schemeClr val="tx1">
                    <a:lumMod val="50000"/>
                  </a:schemeClr>
                </a:solidFill>
              </a:rPr>
              <a:t>getchar</a:t>
            </a:r>
            <a:endParaRPr lang="en-US" altLang="en-US" sz="2000" dirty="0">
              <a:solidFill>
                <a:srgbClr val="0070C0"/>
              </a:solidFill>
              <a:latin typeface="Helvetica" pitchFamily="2" charset="0"/>
            </a:endParaRPr>
          </a:p>
          <a:p>
            <a:pPr>
              <a:lnSpc>
                <a:spcPct val="100000"/>
              </a:lnSpc>
            </a:pPr>
            <a:r>
              <a:rPr lang="en-US" altLang="en-US" sz="2000" dirty="0">
                <a:solidFill>
                  <a:schemeClr val="accent6"/>
                </a:solidFill>
                <a:latin typeface="Helvetica" pitchFamily="2" charset="0"/>
              </a:rPr>
              <a:t>Make sure you use </a:t>
            </a:r>
            <a:r>
              <a:rPr lang="en-US" altLang="en-US" sz="2000" dirty="0">
                <a:solidFill>
                  <a:srgbClr val="FF0000"/>
                </a:solidFill>
                <a:latin typeface="Helvetica" pitchFamily="2" charset="0"/>
              </a:rPr>
              <a:t>int variables </a:t>
            </a:r>
            <a:r>
              <a:rPr lang="en-US" altLang="en-US" sz="2000" dirty="0">
                <a:solidFill>
                  <a:schemeClr val="accent6"/>
                </a:solidFill>
                <a:latin typeface="Helvetica" pitchFamily="2" charset="0"/>
              </a:rPr>
              <a:t>with</a:t>
            </a:r>
            <a:r>
              <a:rPr lang="en-US" altLang="en-US" sz="2000" dirty="0">
                <a:solidFill>
                  <a:srgbClr val="FF0000"/>
                </a:solidFill>
                <a:latin typeface="Helvetica" pitchFamily="2" charset="0"/>
              </a:rPr>
              <a:t> </a:t>
            </a:r>
            <a:r>
              <a:rPr lang="en-US" altLang="en-US" sz="2000" dirty="0" err="1">
                <a:solidFill>
                  <a:srgbClr val="FF0000"/>
                </a:solidFill>
                <a:latin typeface="Helvetica" pitchFamily="2" charset="0"/>
              </a:rPr>
              <a:t>putchar</a:t>
            </a:r>
            <a:r>
              <a:rPr lang="en-US" altLang="en-US" sz="2000" dirty="0">
                <a:solidFill>
                  <a:srgbClr val="FF0000"/>
                </a:solidFill>
                <a:latin typeface="Helvetica" pitchFamily="2" charset="0"/>
              </a:rPr>
              <a:t>() </a:t>
            </a:r>
            <a:r>
              <a:rPr lang="en-US" altLang="en-US" sz="2000" dirty="0">
                <a:solidFill>
                  <a:schemeClr val="accent6"/>
                </a:solidFill>
                <a:latin typeface="Helvetica" pitchFamily="2" charset="0"/>
              </a:rPr>
              <a:t>and</a:t>
            </a:r>
            <a:r>
              <a:rPr lang="en-US" altLang="en-US" sz="2000" dirty="0">
                <a:solidFill>
                  <a:srgbClr val="FF0000"/>
                </a:solidFill>
                <a:latin typeface="Helvetica" pitchFamily="2" charset="0"/>
              </a:rPr>
              <a:t> </a:t>
            </a:r>
            <a:r>
              <a:rPr lang="en-US" altLang="en-US" sz="2000" dirty="0" err="1">
                <a:solidFill>
                  <a:srgbClr val="FF0000"/>
                </a:solidFill>
                <a:latin typeface="Helvetica" pitchFamily="2" charset="0"/>
              </a:rPr>
              <a:t>putchar</a:t>
            </a:r>
            <a:r>
              <a:rPr lang="en-US" altLang="en-US" sz="2000" dirty="0">
                <a:solidFill>
                  <a:srgbClr val="FF0000"/>
                </a:solidFill>
                <a:latin typeface="Helvetica" pitchFamily="2" charset="0"/>
              </a:rPr>
              <a:t>()</a:t>
            </a:r>
          </a:p>
          <a:p>
            <a:pPr>
              <a:lnSpc>
                <a:spcPct val="100000"/>
              </a:lnSpc>
            </a:pPr>
            <a:r>
              <a:rPr lang="en-US" altLang="en-US" sz="2000" dirty="0">
                <a:solidFill>
                  <a:srgbClr val="0070C0"/>
                </a:solidFill>
                <a:latin typeface="Helvetica" pitchFamily="2" charset="0"/>
              </a:rPr>
              <a:t>Both functions return an int </a:t>
            </a:r>
            <a:r>
              <a:rPr lang="en-US" altLang="en-US" sz="2000" dirty="0">
                <a:solidFill>
                  <a:schemeClr val="tx1">
                    <a:lumMod val="50000"/>
                  </a:schemeClr>
                </a:solidFill>
              </a:rPr>
              <a:t>because they must be able </a:t>
            </a:r>
            <a:r>
              <a:rPr lang="en-US" altLang="en-US" sz="2000" dirty="0">
                <a:solidFill>
                  <a:srgbClr val="2C895B"/>
                </a:solidFill>
              </a:rPr>
              <a:t>to return both valid chars </a:t>
            </a:r>
            <a:r>
              <a:rPr lang="en-US" altLang="en-US" sz="2000" b="1" dirty="0">
                <a:solidFill>
                  <a:schemeClr val="tx1">
                    <a:lumMod val="50000"/>
                  </a:schemeClr>
                </a:solidFill>
              </a:rPr>
              <a:t>and</a:t>
            </a:r>
            <a:r>
              <a:rPr lang="en-US" altLang="en-US" sz="2000" dirty="0">
                <a:solidFill>
                  <a:schemeClr val="tx1">
                    <a:lumMod val="50000"/>
                  </a:schemeClr>
                </a:solidFill>
              </a:rPr>
              <a:t> indicate the  </a:t>
            </a:r>
            <a:r>
              <a:rPr lang="en-US" altLang="en-US" sz="2000" b="1" dirty="0">
                <a:solidFill>
                  <a:schemeClr val="tx1">
                    <a:lumMod val="50000"/>
                  </a:schemeClr>
                </a:solidFill>
              </a:rPr>
              <a:t>EOF condition </a:t>
            </a:r>
            <a:r>
              <a:rPr lang="en-US" altLang="en-US" sz="2000" b="1" dirty="0"/>
              <a:t>(</a:t>
            </a:r>
            <a:r>
              <a:rPr lang="en-US" altLang="en-US" sz="2000" dirty="0">
                <a:solidFill>
                  <a:schemeClr val="tx1">
                    <a:lumMod val="50000"/>
                  </a:schemeClr>
                </a:solidFill>
              </a:rPr>
              <a:t>-1) is outside the range of valid characters</a:t>
            </a:r>
            <a:endParaRPr lang="en-US" sz="2000" dirty="0"/>
          </a:p>
        </p:txBody>
      </p:sp>
      <p:sp>
        <p:nvSpPr>
          <p:cNvPr id="3" name="Title 2">
            <a:extLst>
              <a:ext uri="{FF2B5EF4-FFF2-40B4-BE49-F238E27FC236}">
                <a16:creationId xmlns:a16="http://schemas.microsoft.com/office/drawing/2014/main" id="{3F536101-11CA-0642-9782-7DCFB738D784}"/>
              </a:ext>
            </a:extLst>
          </p:cNvPr>
          <p:cNvSpPr>
            <a:spLocks noGrp="1"/>
          </p:cNvSpPr>
          <p:nvPr>
            <p:ph type="title"/>
          </p:nvPr>
        </p:nvSpPr>
        <p:spPr>
          <a:xfrm>
            <a:off x="488828" y="84874"/>
            <a:ext cx="11414700" cy="526342"/>
          </a:xfrm>
        </p:spPr>
        <p:txBody>
          <a:bodyPr/>
          <a:lstStyle/>
          <a:p>
            <a:r>
              <a:rPr lang="en-US" dirty="0"/>
              <a:t>C Library Function API : Simple Character I/O – Used in PA3</a:t>
            </a:r>
            <a:endParaRPr lang="en-US" dirty="0">
              <a:solidFill>
                <a:srgbClr val="2C895B"/>
              </a:solidFill>
            </a:endParaRPr>
          </a:p>
        </p:txBody>
      </p:sp>
      <p:graphicFrame>
        <p:nvGraphicFramePr>
          <p:cNvPr id="4" name="Group 27">
            <a:extLst>
              <a:ext uri="{FF2B5EF4-FFF2-40B4-BE49-F238E27FC236}">
                <a16:creationId xmlns:a16="http://schemas.microsoft.com/office/drawing/2014/main" id="{D85E6FD7-4228-CC4B-B6A4-A872CB31630C}"/>
              </a:ext>
            </a:extLst>
          </p:cNvPr>
          <p:cNvGraphicFramePr>
            <a:graphicFrameLocks/>
          </p:cNvGraphicFramePr>
          <p:nvPr/>
        </p:nvGraphicFramePr>
        <p:xfrm>
          <a:off x="1290320" y="586219"/>
          <a:ext cx="10412852" cy="1737360"/>
        </p:xfrm>
        <a:graphic>
          <a:graphicData uri="http://schemas.openxmlformats.org/drawingml/2006/table">
            <a:tbl>
              <a:tblPr/>
              <a:tblGrid>
                <a:gridCol w="1854085">
                  <a:extLst>
                    <a:ext uri="{9D8B030D-6E8A-4147-A177-3AD203B41FA5}">
                      <a16:colId xmlns:a16="http://schemas.microsoft.com/office/drawing/2014/main" val="1520686472"/>
                    </a:ext>
                  </a:extLst>
                </a:gridCol>
                <a:gridCol w="8558767">
                  <a:extLst>
                    <a:ext uri="{9D8B030D-6E8A-4147-A177-3AD203B41FA5}">
                      <a16:colId xmlns:a16="http://schemas.microsoft.com/office/drawing/2014/main" val="3723702983"/>
                    </a:ext>
                  </a:extLst>
                </a:gridCol>
              </a:tblGrid>
              <a:tr h="454013">
                <a:tc>
                  <a:txBody>
                    <a:bodyPr/>
                    <a:lstStyle>
                      <a:lvl1pPr eaLnBrk="0" hangingPunct="0">
                        <a:spcBef>
                          <a:spcPct val="50000"/>
                        </a:spcBef>
                        <a:defRPr sz="2000">
                          <a:solidFill>
                            <a:srgbClr val="0000FF"/>
                          </a:solidFill>
                          <a:latin typeface="Helvetica" pitchFamily="2" charset="0"/>
                        </a:defRPr>
                      </a:lvl1pPr>
                      <a:lvl2pPr marL="339725" eaLnBrk="0" hangingPunct="0">
                        <a:spcBef>
                          <a:spcPct val="10000"/>
                        </a:spcBef>
                        <a:defRPr>
                          <a:solidFill>
                            <a:schemeClr val="accent2"/>
                          </a:solidFill>
                          <a:latin typeface="Helvetica" pitchFamily="2" charset="0"/>
                        </a:defRPr>
                      </a:lvl2pPr>
                      <a:lvl3pPr marL="677863" eaLnBrk="0" hangingPunct="0">
                        <a:spcBef>
                          <a:spcPct val="10000"/>
                        </a:spcBef>
                        <a:defRPr>
                          <a:solidFill>
                            <a:schemeClr val="accent2"/>
                          </a:solidFill>
                          <a:latin typeface="Helvetica" pitchFamily="2" charset="0"/>
                        </a:defRPr>
                      </a:lvl3pPr>
                      <a:lvl4pPr marL="1025525" eaLnBrk="0" hangingPunct="0">
                        <a:spcBef>
                          <a:spcPct val="10000"/>
                        </a:spcBef>
                        <a:defRPr>
                          <a:solidFill>
                            <a:schemeClr val="accent2"/>
                          </a:solidFill>
                          <a:latin typeface="Helvetica" pitchFamily="2" charset="0"/>
                        </a:defRPr>
                      </a:lvl4pPr>
                      <a:lvl5pPr marL="1373188" eaLnBrk="0" hangingPunct="0">
                        <a:spcBef>
                          <a:spcPct val="10000"/>
                        </a:spcBef>
                        <a:defRPr>
                          <a:solidFill>
                            <a:schemeClr val="accent2"/>
                          </a:solidFill>
                          <a:latin typeface="Helvetica" pitchFamily="2" charset="0"/>
                        </a:defRPr>
                      </a:lvl5pPr>
                      <a:lvl6pPr marL="1830388" eaLnBrk="0" fontAlgn="base" hangingPunct="0">
                        <a:spcBef>
                          <a:spcPct val="10000"/>
                        </a:spcBef>
                        <a:spcAft>
                          <a:spcPct val="0"/>
                        </a:spcAft>
                        <a:defRPr>
                          <a:solidFill>
                            <a:schemeClr val="accent2"/>
                          </a:solidFill>
                          <a:latin typeface="Helvetica" pitchFamily="2" charset="0"/>
                        </a:defRPr>
                      </a:lvl6pPr>
                      <a:lvl7pPr marL="2287588" eaLnBrk="0" fontAlgn="base" hangingPunct="0">
                        <a:spcBef>
                          <a:spcPct val="10000"/>
                        </a:spcBef>
                        <a:spcAft>
                          <a:spcPct val="0"/>
                        </a:spcAft>
                        <a:defRPr>
                          <a:solidFill>
                            <a:schemeClr val="accent2"/>
                          </a:solidFill>
                          <a:latin typeface="Helvetica" pitchFamily="2" charset="0"/>
                        </a:defRPr>
                      </a:lvl7pPr>
                      <a:lvl8pPr marL="2744788" eaLnBrk="0" fontAlgn="base" hangingPunct="0">
                        <a:spcBef>
                          <a:spcPct val="10000"/>
                        </a:spcBef>
                        <a:spcAft>
                          <a:spcPct val="0"/>
                        </a:spcAft>
                        <a:defRPr>
                          <a:solidFill>
                            <a:schemeClr val="accent2"/>
                          </a:solidFill>
                          <a:latin typeface="Helvetica" pitchFamily="2" charset="0"/>
                        </a:defRPr>
                      </a:lvl8pPr>
                      <a:lvl9pPr marL="3201988" eaLnBrk="0" fontAlgn="base" hangingPunct="0">
                        <a:spcBef>
                          <a:spcPct val="10000"/>
                        </a:spcBef>
                        <a:spcAft>
                          <a:spcPct val="0"/>
                        </a:spcAft>
                        <a:defRPr>
                          <a:solidFill>
                            <a:schemeClr val="accent2"/>
                          </a:solidFill>
                          <a:latin typeface="Helvetica" pitchFamily="2"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US" altLang="en-US" sz="2400" b="0" i="0" u="none" strike="noStrike" cap="none" normalizeH="0" baseline="0" dirty="0">
                          <a:ln>
                            <a:noFill/>
                          </a:ln>
                          <a:solidFill>
                            <a:schemeClr val="tx1">
                              <a:lumMod val="50000"/>
                            </a:schemeClr>
                          </a:solidFill>
                          <a:effectLst/>
                          <a:latin typeface="+mn-lt"/>
                        </a:rPr>
                        <a:t>Operation</a:t>
                      </a:r>
                    </a:p>
                  </a:txBody>
                  <a:tcPr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4">
                        <a:lumMod val="20000"/>
                        <a:lumOff val="80000"/>
                      </a:schemeClr>
                    </a:solidFill>
                  </a:tcPr>
                </a:tc>
                <a:tc>
                  <a:txBody>
                    <a:bodyPr/>
                    <a:lstStyle>
                      <a:lvl1pPr eaLnBrk="0" hangingPunct="0">
                        <a:spcBef>
                          <a:spcPct val="50000"/>
                        </a:spcBef>
                        <a:defRPr sz="2000">
                          <a:solidFill>
                            <a:srgbClr val="0000FF"/>
                          </a:solidFill>
                          <a:latin typeface="Helvetica" pitchFamily="2" charset="0"/>
                        </a:defRPr>
                      </a:lvl1pPr>
                      <a:lvl2pPr marL="339725" eaLnBrk="0" hangingPunct="0">
                        <a:spcBef>
                          <a:spcPct val="10000"/>
                        </a:spcBef>
                        <a:defRPr>
                          <a:solidFill>
                            <a:schemeClr val="accent2"/>
                          </a:solidFill>
                          <a:latin typeface="Helvetica" pitchFamily="2" charset="0"/>
                        </a:defRPr>
                      </a:lvl2pPr>
                      <a:lvl3pPr marL="677863" eaLnBrk="0" hangingPunct="0">
                        <a:spcBef>
                          <a:spcPct val="10000"/>
                        </a:spcBef>
                        <a:defRPr>
                          <a:solidFill>
                            <a:schemeClr val="accent2"/>
                          </a:solidFill>
                          <a:latin typeface="Helvetica" pitchFamily="2" charset="0"/>
                        </a:defRPr>
                      </a:lvl3pPr>
                      <a:lvl4pPr marL="1025525" eaLnBrk="0" hangingPunct="0">
                        <a:spcBef>
                          <a:spcPct val="10000"/>
                        </a:spcBef>
                        <a:defRPr>
                          <a:solidFill>
                            <a:schemeClr val="accent2"/>
                          </a:solidFill>
                          <a:latin typeface="Helvetica" pitchFamily="2" charset="0"/>
                        </a:defRPr>
                      </a:lvl4pPr>
                      <a:lvl5pPr marL="1373188" eaLnBrk="0" hangingPunct="0">
                        <a:spcBef>
                          <a:spcPct val="10000"/>
                        </a:spcBef>
                        <a:defRPr>
                          <a:solidFill>
                            <a:schemeClr val="accent2"/>
                          </a:solidFill>
                          <a:latin typeface="Helvetica" pitchFamily="2" charset="0"/>
                        </a:defRPr>
                      </a:lvl5pPr>
                      <a:lvl6pPr marL="1830388" eaLnBrk="0" fontAlgn="base" hangingPunct="0">
                        <a:spcBef>
                          <a:spcPct val="10000"/>
                        </a:spcBef>
                        <a:spcAft>
                          <a:spcPct val="0"/>
                        </a:spcAft>
                        <a:defRPr>
                          <a:solidFill>
                            <a:schemeClr val="accent2"/>
                          </a:solidFill>
                          <a:latin typeface="Helvetica" pitchFamily="2" charset="0"/>
                        </a:defRPr>
                      </a:lvl6pPr>
                      <a:lvl7pPr marL="2287588" eaLnBrk="0" fontAlgn="base" hangingPunct="0">
                        <a:spcBef>
                          <a:spcPct val="10000"/>
                        </a:spcBef>
                        <a:spcAft>
                          <a:spcPct val="0"/>
                        </a:spcAft>
                        <a:defRPr>
                          <a:solidFill>
                            <a:schemeClr val="accent2"/>
                          </a:solidFill>
                          <a:latin typeface="Helvetica" pitchFamily="2" charset="0"/>
                        </a:defRPr>
                      </a:lvl7pPr>
                      <a:lvl8pPr marL="2744788" eaLnBrk="0" fontAlgn="base" hangingPunct="0">
                        <a:spcBef>
                          <a:spcPct val="10000"/>
                        </a:spcBef>
                        <a:spcAft>
                          <a:spcPct val="0"/>
                        </a:spcAft>
                        <a:defRPr>
                          <a:solidFill>
                            <a:schemeClr val="accent2"/>
                          </a:solidFill>
                          <a:latin typeface="Helvetica" pitchFamily="2" charset="0"/>
                        </a:defRPr>
                      </a:lvl8pPr>
                      <a:lvl9pPr marL="3201988" eaLnBrk="0" fontAlgn="base" hangingPunct="0">
                        <a:spcBef>
                          <a:spcPct val="10000"/>
                        </a:spcBef>
                        <a:spcAft>
                          <a:spcPct val="0"/>
                        </a:spcAft>
                        <a:defRPr>
                          <a:solidFill>
                            <a:schemeClr val="accent2"/>
                          </a:solidFill>
                          <a:latin typeface="Helvetica" pitchFamily="2"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US" altLang="en-US" sz="2400" b="0" i="0" u="none" strike="noStrike" cap="none" normalizeH="0" baseline="0" dirty="0">
                          <a:ln>
                            <a:noFill/>
                          </a:ln>
                          <a:solidFill>
                            <a:schemeClr val="tx1">
                              <a:lumMod val="50000"/>
                            </a:schemeClr>
                          </a:solidFill>
                          <a:effectLst/>
                          <a:latin typeface="+mn-lt"/>
                        </a:rPr>
                        <a:t>  Usage Examples</a:t>
                      </a:r>
                    </a:p>
                  </a:txBody>
                  <a:tcPr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accent4">
                        <a:lumMod val="20000"/>
                        <a:lumOff val="80000"/>
                      </a:schemeClr>
                    </a:solidFill>
                  </a:tcPr>
                </a:tc>
                <a:extLst>
                  <a:ext uri="{0D108BD9-81ED-4DB2-BD59-A6C34878D82A}">
                    <a16:rowId xmlns:a16="http://schemas.microsoft.com/office/drawing/2014/main" val="3691050779"/>
                  </a:ext>
                </a:extLst>
              </a:tr>
              <a:tr h="593709">
                <a:tc>
                  <a:txBody>
                    <a:bodyPr/>
                    <a:lstStyle>
                      <a:lvl1pPr eaLnBrk="0" hangingPunct="0">
                        <a:spcBef>
                          <a:spcPct val="50000"/>
                        </a:spcBef>
                        <a:defRPr sz="2000">
                          <a:solidFill>
                            <a:srgbClr val="0000FF"/>
                          </a:solidFill>
                          <a:latin typeface="Helvetica" pitchFamily="2" charset="0"/>
                        </a:defRPr>
                      </a:lvl1pPr>
                      <a:lvl2pPr marL="339725" eaLnBrk="0" hangingPunct="0">
                        <a:spcBef>
                          <a:spcPct val="10000"/>
                        </a:spcBef>
                        <a:defRPr>
                          <a:solidFill>
                            <a:schemeClr val="accent2"/>
                          </a:solidFill>
                          <a:latin typeface="Helvetica" pitchFamily="2" charset="0"/>
                        </a:defRPr>
                      </a:lvl2pPr>
                      <a:lvl3pPr marL="677863" eaLnBrk="0" hangingPunct="0">
                        <a:spcBef>
                          <a:spcPct val="10000"/>
                        </a:spcBef>
                        <a:defRPr>
                          <a:solidFill>
                            <a:schemeClr val="accent2"/>
                          </a:solidFill>
                          <a:latin typeface="Helvetica" pitchFamily="2" charset="0"/>
                        </a:defRPr>
                      </a:lvl3pPr>
                      <a:lvl4pPr marL="1025525" eaLnBrk="0" hangingPunct="0">
                        <a:spcBef>
                          <a:spcPct val="10000"/>
                        </a:spcBef>
                        <a:defRPr>
                          <a:solidFill>
                            <a:schemeClr val="accent2"/>
                          </a:solidFill>
                          <a:latin typeface="Helvetica" pitchFamily="2" charset="0"/>
                        </a:defRPr>
                      </a:lvl4pPr>
                      <a:lvl5pPr marL="1373188" eaLnBrk="0" hangingPunct="0">
                        <a:spcBef>
                          <a:spcPct val="10000"/>
                        </a:spcBef>
                        <a:defRPr>
                          <a:solidFill>
                            <a:schemeClr val="accent2"/>
                          </a:solidFill>
                          <a:latin typeface="Helvetica" pitchFamily="2" charset="0"/>
                        </a:defRPr>
                      </a:lvl5pPr>
                      <a:lvl6pPr marL="1830388" eaLnBrk="0" fontAlgn="base" hangingPunct="0">
                        <a:spcBef>
                          <a:spcPct val="10000"/>
                        </a:spcBef>
                        <a:spcAft>
                          <a:spcPct val="0"/>
                        </a:spcAft>
                        <a:defRPr>
                          <a:solidFill>
                            <a:schemeClr val="accent2"/>
                          </a:solidFill>
                          <a:latin typeface="Helvetica" pitchFamily="2" charset="0"/>
                        </a:defRPr>
                      </a:lvl6pPr>
                      <a:lvl7pPr marL="2287588" eaLnBrk="0" fontAlgn="base" hangingPunct="0">
                        <a:spcBef>
                          <a:spcPct val="10000"/>
                        </a:spcBef>
                        <a:spcAft>
                          <a:spcPct val="0"/>
                        </a:spcAft>
                        <a:defRPr>
                          <a:solidFill>
                            <a:schemeClr val="accent2"/>
                          </a:solidFill>
                          <a:latin typeface="Helvetica" pitchFamily="2" charset="0"/>
                        </a:defRPr>
                      </a:lvl7pPr>
                      <a:lvl8pPr marL="2744788" eaLnBrk="0" fontAlgn="base" hangingPunct="0">
                        <a:spcBef>
                          <a:spcPct val="10000"/>
                        </a:spcBef>
                        <a:spcAft>
                          <a:spcPct val="0"/>
                        </a:spcAft>
                        <a:defRPr>
                          <a:solidFill>
                            <a:schemeClr val="accent2"/>
                          </a:solidFill>
                          <a:latin typeface="Helvetica" pitchFamily="2" charset="0"/>
                        </a:defRPr>
                      </a:lvl8pPr>
                      <a:lvl9pPr marL="3201988" eaLnBrk="0" fontAlgn="base" hangingPunct="0">
                        <a:spcBef>
                          <a:spcPct val="10000"/>
                        </a:spcBef>
                        <a:spcAft>
                          <a:spcPct val="0"/>
                        </a:spcAft>
                        <a:defRPr>
                          <a:solidFill>
                            <a:schemeClr val="accent2"/>
                          </a:solidFill>
                          <a:latin typeface="Helvetica" pitchFamily="2"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US" altLang="en-US" sz="2400" b="0" i="0" u="none" strike="noStrike" cap="none" normalizeH="0" baseline="0" dirty="0">
                          <a:ln>
                            <a:noFill/>
                          </a:ln>
                          <a:solidFill>
                            <a:schemeClr val="tx1">
                              <a:lumMod val="50000"/>
                            </a:schemeClr>
                          </a:solidFill>
                          <a:effectLst/>
                          <a:latin typeface="+mn-lt"/>
                        </a:rPr>
                        <a:t>Write a char</a:t>
                      </a:r>
                    </a:p>
                  </a:txBody>
                  <a:tcPr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bg1">
                        <a:lumMod val="95000"/>
                      </a:schemeClr>
                    </a:solidFill>
                  </a:tcPr>
                </a:tc>
                <a:tc>
                  <a:txBody>
                    <a:bodyPr/>
                    <a:lstStyle>
                      <a:lvl1pPr eaLnBrk="0" hangingPunct="0">
                        <a:spcBef>
                          <a:spcPct val="50000"/>
                        </a:spcBef>
                        <a:defRPr sz="2000">
                          <a:solidFill>
                            <a:srgbClr val="0000FF"/>
                          </a:solidFill>
                          <a:latin typeface="Helvetica" pitchFamily="2" charset="0"/>
                        </a:defRPr>
                      </a:lvl1pPr>
                      <a:lvl2pPr marL="339725" eaLnBrk="0" hangingPunct="0">
                        <a:spcBef>
                          <a:spcPct val="10000"/>
                        </a:spcBef>
                        <a:defRPr>
                          <a:solidFill>
                            <a:schemeClr val="accent2"/>
                          </a:solidFill>
                          <a:latin typeface="Helvetica" pitchFamily="2" charset="0"/>
                        </a:defRPr>
                      </a:lvl2pPr>
                      <a:lvl3pPr marL="677863" eaLnBrk="0" hangingPunct="0">
                        <a:spcBef>
                          <a:spcPct val="10000"/>
                        </a:spcBef>
                        <a:defRPr>
                          <a:solidFill>
                            <a:schemeClr val="accent2"/>
                          </a:solidFill>
                          <a:latin typeface="Helvetica" pitchFamily="2" charset="0"/>
                        </a:defRPr>
                      </a:lvl3pPr>
                      <a:lvl4pPr marL="1025525" eaLnBrk="0" hangingPunct="0">
                        <a:spcBef>
                          <a:spcPct val="10000"/>
                        </a:spcBef>
                        <a:defRPr>
                          <a:solidFill>
                            <a:schemeClr val="accent2"/>
                          </a:solidFill>
                          <a:latin typeface="Helvetica" pitchFamily="2" charset="0"/>
                        </a:defRPr>
                      </a:lvl4pPr>
                      <a:lvl5pPr marL="1373188" eaLnBrk="0" hangingPunct="0">
                        <a:spcBef>
                          <a:spcPct val="10000"/>
                        </a:spcBef>
                        <a:defRPr>
                          <a:solidFill>
                            <a:schemeClr val="accent2"/>
                          </a:solidFill>
                          <a:latin typeface="Helvetica" pitchFamily="2" charset="0"/>
                        </a:defRPr>
                      </a:lvl5pPr>
                      <a:lvl6pPr marL="1830388" eaLnBrk="0" fontAlgn="base" hangingPunct="0">
                        <a:spcBef>
                          <a:spcPct val="10000"/>
                        </a:spcBef>
                        <a:spcAft>
                          <a:spcPct val="0"/>
                        </a:spcAft>
                        <a:defRPr>
                          <a:solidFill>
                            <a:schemeClr val="accent2"/>
                          </a:solidFill>
                          <a:latin typeface="Helvetica" pitchFamily="2" charset="0"/>
                        </a:defRPr>
                      </a:lvl6pPr>
                      <a:lvl7pPr marL="2287588" eaLnBrk="0" fontAlgn="base" hangingPunct="0">
                        <a:spcBef>
                          <a:spcPct val="10000"/>
                        </a:spcBef>
                        <a:spcAft>
                          <a:spcPct val="0"/>
                        </a:spcAft>
                        <a:defRPr>
                          <a:solidFill>
                            <a:schemeClr val="accent2"/>
                          </a:solidFill>
                          <a:latin typeface="Helvetica" pitchFamily="2" charset="0"/>
                        </a:defRPr>
                      </a:lvl7pPr>
                      <a:lvl8pPr marL="2744788" eaLnBrk="0" fontAlgn="base" hangingPunct="0">
                        <a:spcBef>
                          <a:spcPct val="10000"/>
                        </a:spcBef>
                        <a:spcAft>
                          <a:spcPct val="0"/>
                        </a:spcAft>
                        <a:defRPr>
                          <a:solidFill>
                            <a:schemeClr val="accent2"/>
                          </a:solidFill>
                          <a:latin typeface="Helvetica" pitchFamily="2" charset="0"/>
                        </a:defRPr>
                      </a:lvl8pPr>
                      <a:lvl9pPr marL="3201988" eaLnBrk="0" fontAlgn="base" hangingPunct="0">
                        <a:spcBef>
                          <a:spcPct val="10000"/>
                        </a:spcBef>
                        <a:spcAft>
                          <a:spcPct val="0"/>
                        </a:spcAft>
                        <a:defRPr>
                          <a:solidFill>
                            <a:schemeClr val="accent2"/>
                          </a:solidFill>
                          <a:latin typeface="Helvetica" pitchFamily="2"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US" altLang="en-US" sz="1800" b="1"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  </a:t>
                      </a:r>
                      <a:r>
                        <a:rPr kumimoji="0" lang="en-US" altLang="en-US" sz="1800" b="1" i="0" u="none" strike="noStrike" cap="none" normalizeH="0" baseline="0" dirty="0">
                          <a:ln>
                            <a:noFill/>
                          </a:ln>
                          <a:solidFill>
                            <a:schemeClr val="tx1">
                              <a:lumMod val="50000"/>
                            </a:schemeClr>
                          </a:solidFill>
                          <a:effectLst/>
                          <a:latin typeface="Consolas" panose="020B0609020204030204" pitchFamily="49" charset="0"/>
                          <a:cs typeface="Consolas" panose="020B0609020204030204" pitchFamily="49" charset="0"/>
                        </a:rPr>
                        <a:t>int status; int c;</a:t>
                      </a:r>
                      <a:br>
                        <a:rPr kumimoji="0" lang="en-US" altLang="en-US" sz="1800" b="1" i="0" u="none" strike="noStrike" cap="none" normalizeH="0" baseline="0" dirty="0">
                          <a:ln>
                            <a:noFill/>
                          </a:ln>
                          <a:solidFill>
                            <a:schemeClr val="tx1">
                              <a:lumMod val="50000"/>
                            </a:schemeClr>
                          </a:solidFill>
                          <a:effectLst/>
                          <a:latin typeface="Consolas" panose="020B0609020204030204" pitchFamily="49" charset="0"/>
                          <a:cs typeface="Consolas" panose="020B0609020204030204" pitchFamily="49" charset="0"/>
                        </a:rPr>
                      </a:br>
                      <a:r>
                        <a:rPr kumimoji="0" lang="en-US" altLang="en-US" sz="1800" b="1" i="0" u="none" strike="noStrike" cap="none" normalizeH="0" baseline="0" dirty="0">
                          <a:ln>
                            <a:noFill/>
                          </a:ln>
                          <a:solidFill>
                            <a:schemeClr val="tx1">
                              <a:lumMod val="50000"/>
                            </a:schemeClr>
                          </a:solidFill>
                          <a:effectLst/>
                          <a:latin typeface="Consolas" panose="020B0609020204030204" pitchFamily="49" charset="0"/>
                          <a:cs typeface="Consolas" panose="020B0609020204030204" pitchFamily="49" charset="0"/>
                        </a:rPr>
                        <a:t>  status = </a:t>
                      </a:r>
                      <a:r>
                        <a:rPr kumimoji="0" lang="en-US" altLang="en-US" sz="1800" b="1" i="0" u="none" strike="noStrike" cap="none" normalizeH="0" baseline="0" dirty="0" err="1">
                          <a:ln>
                            <a:noFill/>
                          </a:ln>
                          <a:solidFill>
                            <a:srgbClr val="0070C0"/>
                          </a:solidFill>
                          <a:effectLst/>
                          <a:latin typeface="Consolas" panose="020B0609020204030204" pitchFamily="49" charset="0"/>
                          <a:cs typeface="Consolas" panose="020B0609020204030204" pitchFamily="49" charset="0"/>
                        </a:rPr>
                        <a:t>putchar</a:t>
                      </a:r>
                      <a:r>
                        <a:rPr kumimoji="0" lang="en-US" altLang="en-US" sz="1800" b="1" i="0" u="none" strike="noStrike" cap="none" normalizeH="0" baseline="0" dirty="0">
                          <a:ln>
                            <a:noFill/>
                          </a:ln>
                          <a:solidFill>
                            <a:schemeClr val="tx1">
                              <a:lumMod val="50000"/>
                            </a:schemeClr>
                          </a:solidFill>
                          <a:effectLst/>
                          <a:latin typeface="Consolas" panose="020B0609020204030204" pitchFamily="49" charset="0"/>
                          <a:cs typeface="Consolas" panose="020B0609020204030204" pitchFamily="49" charset="0"/>
                        </a:rPr>
                        <a:t>(c);        </a:t>
                      </a:r>
                      <a:r>
                        <a:rPr kumimoji="0" lang="en-US" altLang="en-US" sz="1800" b="1" i="1" u="none" strike="noStrike" cap="none" normalizeH="0" baseline="0" dirty="0">
                          <a:ln>
                            <a:noFill/>
                          </a:ln>
                          <a:solidFill>
                            <a:srgbClr val="2C895B"/>
                          </a:solidFill>
                          <a:effectLst/>
                          <a:latin typeface="Consolas" panose="020B0609020204030204" pitchFamily="49" charset="0"/>
                          <a:cs typeface="Consolas" panose="020B0609020204030204" pitchFamily="49" charset="0"/>
                        </a:rPr>
                        <a:t>/* Writes to screen </a:t>
                      </a:r>
                      <a:r>
                        <a:rPr kumimoji="0" lang="en-US" altLang="en-US" sz="1800" b="1" i="1" u="none" strike="noStrike" cap="none" normalizeH="0" baseline="0" dirty="0" err="1">
                          <a:ln>
                            <a:noFill/>
                          </a:ln>
                          <a:solidFill>
                            <a:srgbClr val="2C895B"/>
                          </a:solidFill>
                          <a:effectLst/>
                          <a:latin typeface="Consolas" panose="020B0609020204030204" pitchFamily="49" charset="0"/>
                          <a:cs typeface="Consolas" panose="020B0609020204030204" pitchFamily="49" charset="0"/>
                        </a:rPr>
                        <a:t>stdout</a:t>
                      </a:r>
                      <a:r>
                        <a:rPr kumimoji="0" lang="en-US" altLang="en-US" sz="1800" b="1" i="1" u="none" strike="noStrike" cap="none" normalizeH="0" baseline="0" dirty="0">
                          <a:ln>
                            <a:noFill/>
                          </a:ln>
                          <a:solidFill>
                            <a:srgbClr val="2C895B"/>
                          </a:solidFill>
                          <a:effectLst/>
                          <a:latin typeface="Consolas" panose="020B0609020204030204" pitchFamily="49" charset="0"/>
                          <a:cs typeface="Consolas" panose="020B0609020204030204" pitchFamily="49" charset="0"/>
                        </a:rPr>
                        <a:t> */</a:t>
                      </a:r>
                    </a:p>
                  </a:txBody>
                  <a:tcPr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solidFill>
                      <a:schemeClr val="bg1">
                        <a:lumMod val="95000"/>
                      </a:schemeClr>
                    </a:solidFill>
                  </a:tcPr>
                </a:tc>
                <a:extLst>
                  <a:ext uri="{0D108BD9-81ED-4DB2-BD59-A6C34878D82A}">
                    <a16:rowId xmlns:a16="http://schemas.microsoft.com/office/drawing/2014/main" val="2529027475"/>
                  </a:ext>
                </a:extLst>
              </a:tr>
              <a:tr h="593709">
                <a:tc>
                  <a:txBody>
                    <a:bodyPr/>
                    <a:lstStyle>
                      <a:lvl1pPr eaLnBrk="0" hangingPunct="0">
                        <a:spcBef>
                          <a:spcPct val="50000"/>
                        </a:spcBef>
                        <a:defRPr sz="2000">
                          <a:solidFill>
                            <a:srgbClr val="0000FF"/>
                          </a:solidFill>
                          <a:latin typeface="Helvetica" pitchFamily="2" charset="0"/>
                        </a:defRPr>
                      </a:lvl1pPr>
                      <a:lvl2pPr marL="339725" eaLnBrk="0" hangingPunct="0">
                        <a:spcBef>
                          <a:spcPct val="10000"/>
                        </a:spcBef>
                        <a:defRPr>
                          <a:solidFill>
                            <a:schemeClr val="accent2"/>
                          </a:solidFill>
                          <a:latin typeface="Helvetica" pitchFamily="2" charset="0"/>
                        </a:defRPr>
                      </a:lvl2pPr>
                      <a:lvl3pPr marL="677863" eaLnBrk="0" hangingPunct="0">
                        <a:spcBef>
                          <a:spcPct val="10000"/>
                        </a:spcBef>
                        <a:defRPr>
                          <a:solidFill>
                            <a:schemeClr val="accent2"/>
                          </a:solidFill>
                          <a:latin typeface="Helvetica" pitchFamily="2" charset="0"/>
                        </a:defRPr>
                      </a:lvl3pPr>
                      <a:lvl4pPr marL="1025525" eaLnBrk="0" hangingPunct="0">
                        <a:spcBef>
                          <a:spcPct val="10000"/>
                        </a:spcBef>
                        <a:defRPr>
                          <a:solidFill>
                            <a:schemeClr val="accent2"/>
                          </a:solidFill>
                          <a:latin typeface="Helvetica" pitchFamily="2" charset="0"/>
                        </a:defRPr>
                      </a:lvl4pPr>
                      <a:lvl5pPr marL="1373188" eaLnBrk="0" hangingPunct="0">
                        <a:spcBef>
                          <a:spcPct val="10000"/>
                        </a:spcBef>
                        <a:defRPr>
                          <a:solidFill>
                            <a:schemeClr val="accent2"/>
                          </a:solidFill>
                          <a:latin typeface="Helvetica" pitchFamily="2" charset="0"/>
                        </a:defRPr>
                      </a:lvl5pPr>
                      <a:lvl6pPr marL="1830388" eaLnBrk="0" fontAlgn="base" hangingPunct="0">
                        <a:spcBef>
                          <a:spcPct val="10000"/>
                        </a:spcBef>
                        <a:spcAft>
                          <a:spcPct val="0"/>
                        </a:spcAft>
                        <a:defRPr>
                          <a:solidFill>
                            <a:schemeClr val="accent2"/>
                          </a:solidFill>
                          <a:latin typeface="Helvetica" pitchFamily="2" charset="0"/>
                        </a:defRPr>
                      </a:lvl6pPr>
                      <a:lvl7pPr marL="2287588" eaLnBrk="0" fontAlgn="base" hangingPunct="0">
                        <a:spcBef>
                          <a:spcPct val="10000"/>
                        </a:spcBef>
                        <a:spcAft>
                          <a:spcPct val="0"/>
                        </a:spcAft>
                        <a:defRPr>
                          <a:solidFill>
                            <a:schemeClr val="accent2"/>
                          </a:solidFill>
                          <a:latin typeface="Helvetica" pitchFamily="2" charset="0"/>
                        </a:defRPr>
                      </a:lvl7pPr>
                      <a:lvl8pPr marL="2744788" eaLnBrk="0" fontAlgn="base" hangingPunct="0">
                        <a:spcBef>
                          <a:spcPct val="10000"/>
                        </a:spcBef>
                        <a:spcAft>
                          <a:spcPct val="0"/>
                        </a:spcAft>
                        <a:defRPr>
                          <a:solidFill>
                            <a:schemeClr val="accent2"/>
                          </a:solidFill>
                          <a:latin typeface="Helvetica" pitchFamily="2" charset="0"/>
                        </a:defRPr>
                      </a:lvl8pPr>
                      <a:lvl9pPr marL="3201988" eaLnBrk="0" fontAlgn="base" hangingPunct="0">
                        <a:spcBef>
                          <a:spcPct val="10000"/>
                        </a:spcBef>
                        <a:spcAft>
                          <a:spcPct val="0"/>
                        </a:spcAft>
                        <a:defRPr>
                          <a:solidFill>
                            <a:schemeClr val="accent2"/>
                          </a:solidFill>
                          <a:latin typeface="Helvetica" pitchFamily="2"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US" altLang="en-US" sz="2400" b="0" i="0" u="none" strike="noStrike" cap="none" normalizeH="0" baseline="0" dirty="0">
                          <a:ln>
                            <a:noFill/>
                          </a:ln>
                          <a:solidFill>
                            <a:schemeClr val="tx1">
                              <a:lumMod val="50000"/>
                            </a:schemeClr>
                          </a:solidFill>
                          <a:effectLst/>
                          <a:latin typeface="+mn-lt"/>
                        </a:rPr>
                        <a:t>Read a char</a:t>
                      </a:r>
                    </a:p>
                  </a:txBody>
                  <a:tcPr horzOverflow="overflow">
                    <a:lnL w="28575" cap="flat" cmpd="sng" algn="ctr">
                      <a:solidFill>
                        <a:schemeClr val="tx1"/>
                      </a:solidFill>
                      <a:prstDash val="solid"/>
                      <a:round/>
                      <a:headEnd type="none" w="med" len="med"/>
                      <a:tailEnd type="none" w="lg" len="lg"/>
                    </a:lnL>
                    <a:lnR w="12700"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solidFill>
                      <a:schemeClr val="bg1">
                        <a:lumMod val="95000"/>
                      </a:schemeClr>
                    </a:solidFill>
                  </a:tcPr>
                </a:tc>
                <a:tc>
                  <a:txBody>
                    <a:bodyPr/>
                    <a:lstStyle>
                      <a:lvl1pPr eaLnBrk="0" hangingPunct="0">
                        <a:spcBef>
                          <a:spcPct val="50000"/>
                        </a:spcBef>
                        <a:defRPr sz="2000">
                          <a:solidFill>
                            <a:srgbClr val="0000FF"/>
                          </a:solidFill>
                          <a:latin typeface="Helvetica" pitchFamily="2" charset="0"/>
                        </a:defRPr>
                      </a:lvl1pPr>
                      <a:lvl2pPr marL="339725" eaLnBrk="0" hangingPunct="0">
                        <a:spcBef>
                          <a:spcPct val="10000"/>
                        </a:spcBef>
                        <a:defRPr>
                          <a:solidFill>
                            <a:schemeClr val="accent2"/>
                          </a:solidFill>
                          <a:latin typeface="Helvetica" pitchFamily="2" charset="0"/>
                        </a:defRPr>
                      </a:lvl2pPr>
                      <a:lvl3pPr marL="677863" eaLnBrk="0" hangingPunct="0">
                        <a:spcBef>
                          <a:spcPct val="10000"/>
                        </a:spcBef>
                        <a:defRPr>
                          <a:solidFill>
                            <a:schemeClr val="accent2"/>
                          </a:solidFill>
                          <a:latin typeface="Helvetica" pitchFamily="2" charset="0"/>
                        </a:defRPr>
                      </a:lvl3pPr>
                      <a:lvl4pPr marL="1025525" eaLnBrk="0" hangingPunct="0">
                        <a:spcBef>
                          <a:spcPct val="10000"/>
                        </a:spcBef>
                        <a:defRPr>
                          <a:solidFill>
                            <a:schemeClr val="accent2"/>
                          </a:solidFill>
                          <a:latin typeface="Helvetica" pitchFamily="2" charset="0"/>
                        </a:defRPr>
                      </a:lvl4pPr>
                      <a:lvl5pPr marL="1373188" eaLnBrk="0" hangingPunct="0">
                        <a:spcBef>
                          <a:spcPct val="10000"/>
                        </a:spcBef>
                        <a:defRPr>
                          <a:solidFill>
                            <a:schemeClr val="accent2"/>
                          </a:solidFill>
                          <a:latin typeface="Helvetica" pitchFamily="2" charset="0"/>
                        </a:defRPr>
                      </a:lvl5pPr>
                      <a:lvl6pPr marL="1830388" eaLnBrk="0" fontAlgn="base" hangingPunct="0">
                        <a:spcBef>
                          <a:spcPct val="10000"/>
                        </a:spcBef>
                        <a:spcAft>
                          <a:spcPct val="0"/>
                        </a:spcAft>
                        <a:defRPr>
                          <a:solidFill>
                            <a:schemeClr val="accent2"/>
                          </a:solidFill>
                          <a:latin typeface="Helvetica" pitchFamily="2" charset="0"/>
                        </a:defRPr>
                      </a:lvl6pPr>
                      <a:lvl7pPr marL="2287588" eaLnBrk="0" fontAlgn="base" hangingPunct="0">
                        <a:spcBef>
                          <a:spcPct val="10000"/>
                        </a:spcBef>
                        <a:spcAft>
                          <a:spcPct val="0"/>
                        </a:spcAft>
                        <a:defRPr>
                          <a:solidFill>
                            <a:schemeClr val="accent2"/>
                          </a:solidFill>
                          <a:latin typeface="Helvetica" pitchFamily="2" charset="0"/>
                        </a:defRPr>
                      </a:lvl7pPr>
                      <a:lvl8pPr marL="2744788" eaLnBrk="0" fontAlgn="base" hangingPunct="0">
                        <a:spcBef>
                          <a:spcPct val="10000"/>
                        </a:spcBef>
                        <a:spcAft>
                          <a:spcPct val="0"/>
                        </a:spcAft>
                        <a:defRPr>
                          <a:solidFill>
                            <a:schemeClr val="accent2"/>
                          </a:solidFill>
                          <a:latin typeface="Helvetica" pitchFamily="2" charset="0"/>
                        </a:defRPr>
                      </a:lvl8pPr>
                      <a:lvl9pPr marL="3201988" eaLnBrk="0" fontAlgn="base" hangingPunct="0">
                        <a:spcBef>
                          <a:spcPct val="10000"/>
                        </a:spcBef>
                        <a:spcAft>
                          <a:spcPct val="0"/>
                        </a:spcAft>
                        <a:defRPr>
                          <a:solidFill>
                            <a:schemeClr val="accent2"/>
                          </a:solidFill>
                          <a:latin typeface="Helvetica" pitchFamily="2"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US" altLang="en-US" sz="1800" b="1" i="0" u="none" strike="noStrike" cap="none" normalizeH="0" baseline="0" dirty="0">
                          <a:ln>
                            <a:noFill/>
                          </a:ln>
                          <a:solidFill>
                            <a:schemeClr val="tx1">
                              <a:lumMod val="50000"/>
                            </a:schemeClr>
                          </a:solidFill>
                          <a:effectLst/>
                          <a:latin typeface="Consolas" panose="020B0609020204030204" pitchFamily="49" charset="0"/>
                          <a:cs typeface="Consolas" panose="020B0609020204030204" pitchFamily="49" charset="0"/>
                        </a:rPr>
                        <a:t>  int c;</a:t>
                      </a:r>
                      <a:br>
                        <a:rPr kumimoji="0" lang="en-US" altLang="en-US" sz="1800" b="1" i="0" u="none" strike="noStrike" cap="none" normalizeH="0" baseline="0" dirty="0">
                          <a:ln>
                            <a:noFill/>
                          </a:ln>
                          <a:solidFill>
                            <a:schemeClr val="tx1">
                              <a:lumMod val="50000"/>
                            </a:schemeClr>
                          </a:solidFill>
                          <a:effectLst/>
                          <a:latin typeface="Consolas" panose="020B0609020204030204" pitchFamily="49" charset="0"/>
                          <a:cs typeface="Consolas" panose="020B0609020204030204" pitchFamily="49" charset="0"/>
                        </a:rPr>
                      </a:br>
                      <a:r>
                        <a:rPr kumimoji="0" lang="en-US" altLang="en-US" sz="1800" b="1" i="0" u="none" strike="noStrike" cap="none" normalizeH="0" baseline="0" dirty="0">
                          <a:ln>
                            <a:noFill/>
                          </a:ln>
                          <a:solidFill>
                            <a:schemeClr val="tx1">
                              <a:lumMod val="50000"/>
                            </a:schemeClr>
                          </a:solidFill>
                          <a:effectLst/>
                          <a:latin typeface="Consolas" panose="020B0609020204030204" pitchFamily="49" charset="0"/>
                          <a:cs typeface="Consolas" panose="020B0609020204030204" pitchFamily="49" charset="0"/>
                        </a:rPr>
                        <a:t>  c = </a:t>
                      </a:r>
                      <a:r>
                        <a:rPr kumimoji="0" lang="en-US" altLang="en-US" sz="1800" b="1" i="0" u="none" strike="noStrike" cap="none" normalizeH="0" baseline="0" dirty="0" err="1">
                          <a:ln>
                            <a:noFill/>
                          </a:ln>
                          <a:solidFill>
                            <a:srgbClr val="0070C0"/>
                          </a:solidFill>
                          <a:effectLst/>
                          <a:latin typeface="Consolas" panose="020B0609020204030204" pitchFamily="49" charset="0"/>
                          <a:cs typeface="Consolas" panose="020B0609020204030204" pitchFamily="49" charset="0"/>
                        </a:rPr>
                        <a:t>getchar</a:t>
                      </a:r>
                      <a:r>
                        <a:rPr kumimoji="0" lang="en-US" altLang="en-US" sz="1800" b="1" i="0" u="none" strike="noStrike" cap="none" normalizeH="0" baseline="0" dirty="0">
                          <a:ln>
                            <a:noFill/>
                          </a:ln>
                          <a:solidFill>
                            <a:schemeClr val="tx1">
                              <a:lumMod val="50000"/>
                            </a:schemeClr>
                          </a:solidFill>
                          <a:effectLst/>
                          <a:latin typeface="Consolas" panose="020B0609020204030204" pitchFamily="49" charset="0"/>
                          <a:cs typeface="Consolas" panose="020B0609020204030204" pitchFamily="49" charset="0"/>
                        </a:rPr>
                        <a:t>();              </a:t>
                      </a:r>
                      <a:r>
                        <a:rPr kumimoji="0" lang="en-US" altLang="en-US" sz="1800" b="1" i="1" u="none" strike="noStrike" cap="none" normalizeH="0" baseline="0" dirty="0">
                          <a:ln>
                            <a:noFill/>
                          </a:ln>
                          <a:solidFill>
                            <a:srgbClr val="2C895B"/>
                          </a:solidFill>
                          <a:effectLst/>
                          <a:latin typeface="Consolas" panose="020B0609020204030204" pitchFamily="49" charset="0"/>
                          <a:cs typeface="Consolas" panose="020B0609020204030204" pitchFamily="49" charset="0"/>
                        </a:rPr>
                        <a:t>/* Reads from keyboard stdin */</a:t>
                      </a:r>
                    </a:p>
                  </a:txBody>
                  <a:tcPr horzOverflow="overflow">
                    <a:lnL w="12700" cap="flat" cmpd="sng" algn="ctr">
                      <a:solidFill>
                        <a:schemeClr val="tx1"/>
                      </a:solidFill>
                      <a:prstDash val="solid"/>
                      <a:round/>
                      <a:headEnd type="none" w="med" len="med"/>
                      <a:tailEnd type="none" w="lg" len="lg"/>
                    </a:lnL>
                    <a:lnR w="28575" cap="flat" cmpd="sng" algn="ctr">
                      <a:solidFill>
                        <a:schemeClr val="tx1"/>
                      </a:solidFill>
                      <a:prstDash val="solid"/>
                      <a:round/>
                      <a:headEnd type="none" w="med" len="med"/>
                      <a:tailEnd type="none" w="lg" len="lg"/>
                    </a:lnR>
                    <a:lnT w="12700" cap="flat" cmpd="sng" algn="ctr">
                      <a:solidFill>
                        <a:schemeClr val="tx1"/>
                      </a:solidFill>
                      <a:prstDash val="solid"/>
                      <a:round/>
                      <a:headEnd type="none" w="med" len="med"/>
                      <a:tailEnd type="none" w="lg" len="lg"/>
                    </a:lnT>
                    <a:lnB w="28575" cap="flat" cmpd="sng" algn="ctr">
                      <a:solidFill>
                        <a:schemeClr val="tx1"/>
                      </a:solidFill>
                      <a:prstDash val="solid"/>
                      <a:round/>
                      <a:headEnd type="none" w="med" len="med"/>
                      <a:tailEnd type="none" w="lg" len="lg"/>
                    </a:lnB>
                    <a:lnTlToBr>
                      <a:noFill/>
                    </a:lnTlToBr>
                    <a:lnBlToTr>
                      <a:noFill/>
                    </a:lnBlToTr>
                    <a:solidFill>
                      <a:schemeClr val="bg1">
                        <a:lumMod val="95000"/>
                      </a:schemeClr>
                    </a:solidFill>
                  </a:tcPr>
                </a:tc>
                <a:extLst>
                  <a:ext uri="{0D108BD9-81ED-4DB2-BD59-A6C34878D82A}">
                    <a16:rowId xmlns:a16="http://schemas.microsoft.com/office/drawing/2014/main" val="1302873375"/>
                  </a:ext>
                </a:extLst>
              </a:tr>
            </a:tbl>
          </a:graphicData>
        </a:graphic>
      </p:graphicFrame>
      <p:sp>
        <p:nvSpPr>
          <p:cNvPr id="18" name="TextBox 17">
            <a:extLst>
              <a:ext uri="{FF2B5EF4-FFF2-40B4-BE49-F238E27FC236}">
                <a16:creationId xmlns:a16="http://schemas.microsoft.com/office/drawing/2014/main" id="{7DD1B781-625E-0941-9FAA-FD7D0F59E887}"/>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2" name="Group 1">
            <a:extLst>
              <a:ext uri="{FF2B5EF4-FFF2-40B4-BE49-F238E27FC236}">
                <a16:creationId xmlns:a16="http://schemas.microsoft.com/office/drawing/2014/main" id="{FAE4B5AC-6D9F-3C04-B026-71CE941A472B}"/>
              </a:ext>
            </a:extLst>
          </p:cNvPr>
          <p:cNvGrpSpPr/>
          <p:nvPr/>
        </p:nvGrpSpPr>
        <p:grpSpPr>
          <a:xfrm>
            <a:off x="50999" y="3039762"/>
            <a:ext cx="2016698" cy="3050348"/>
            <a:chOff x="1171105" y="3157037"/>
            <a:chExt cx="2016698" cy="3050348"/>
          </a:xfrm>
        </p:grpSpPr>
        <p:cxnSp>
          <p:nvCxnSpPr>
            <p:cNvPr id="5" name="Straight Arrow Connector 4">
              <a:extLst>
                <a:ext uri="{FF2B5EF4-FFF2-40B4-BE49-F238E27FC236}">
                  <a16:creationId xmlns:a16="http://schemas.microsoft.com/office/drawing/2014/main" id="{B933AE5E-D10C-580A-03CA-30933B0C15C5}"/>
                </a:ext>
              </a:extLst>
            </p:cNvPr>
            <p:cNvCxnSpPr>
              <a:cxnSpLocks/>
              <a:stCxn id="7" idx="0"/>
            </p:cNvCxnSpPr>
            <p:nvPr/>
          </p:nvCxnSpPr>
          <p:spPr>
            <a:xfrm flipV="1">
              <a:off x="2066511" y="3157037"/>
              <a:ext cx="1121292" cy="465025"/>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5D32F47-EF93-C897-4E79-E9A3B1941FBF}"/>
                </a:ext>
              </a:extLst>
            </p:cNvPr>
            <p:cNvSpPr txBox="1"/>
            <p:nvPr/>
          </p:nvSpPr>
          <p:spPr>
            <a:xfrm>
              <a:off x="1171105" y="3622062"/>
              <a:ext cx="1790812" cy="2585323"/>
            </a:xfrm>
            <a:prstGeom prst="rect">
              <a:avLst/>
            </a:prstGeom>
            <a:solidFill>
              <a:schemeClr val="bg1"/>
            </a:solidFill>
            <a:ln w="25400">
              <a:solidFill>
                <a:schemeClr val="accent1"/>
              </a:solidFill>
            </a:ln>
          </p:spPr>
          <p:txBody>
            <a:bodyPr wrap="square" rtlCol="0">
              <a:spAutoFit/>
            </a:bodyPr>
            <a:lstStyle/>
            <a:p>
              <a:r>
                <a:rPr lang="en-US" dirty="0">
                  <a:solidFill>
                    <a:schemeClr val="accent1"/>
                  </a:solidFill>
                </a:rPr>
                <a:t>Why is character I/O using an int?</a:t>
              </a:r>
            </a:p>
            <a:p>
              <a:endParaRPr lang="en-US" dirty="0">
                <a:solidFill>
                  <a:schemeClr val="accent1"/>
                </a:solidFill>
              </a:endParaRPr>
            </a:p>
            <a:p>
              <a:r>
                <a:rPr lang="en-US" dirty="0">
                  <a:solidFill>
                    <a:schemeClr val="accent1"/>
                  </a:solidFill>
                </a:rPr>
                <a:t>Answer: Needs to indicate an EOF (-1) condition that is not a valid char</a:t>
              </a:r>
            </a:p>
          </p:txBody>
        </p:sp>
      </p:grpSp>
    </p:spTree>
    <p:extLst>
      <p:ext uri="{BB962C8B-B14F-4D97-AF65-F5344CB8AC3E}">
        <p14:creationId xmlns:p14="http://schemas.microsoft.com/office/powerpoint/2010/main" val="172799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4CEBDF-B7CF-327C-CA94-64E4B801298A}"/>
              </a:ext>
            </a:extLst>
          </p:cNvPr>
          <p:cNvSpPr>
            <a:spLocks noGrp="1"/>
          </p:cNvSpPr>
          <p:nvPr>
            <p:ph sz="quarter" idx="15"/>
          </p:nvPr>
        </p:nvSpPr>
        <p:spPr>
          <a:xfrm>
            <a:off x="169963" y="4631652"/>
            <a:ext cx="5534647" cy="1879215"/>
          </a:xfrm>
          <a:solidFill>
            <a:schemeClr val="accent4">
              <a:lumMod val="20000"/>
              <a:lumOff val="80000"/>
            </a:schemeClr>
          </a:solidFill>
          <a:ln>
            <a:solidFill>
              <a:schemeClr val="accent1"/>
            </a:solidFill>
          </a:ln>
        </p:spPr>
        <p:txBody>
          <a:bodyPr/>
          <a:lstStyle/>
          <a:p>
            <a:r>
              <a:rPr lang="en-US" dirty="0"/>
              <a:t>Nest loop blocks as you would in C or Java</a:t>
            </a:r>
          </a:p>
          <a:p>
            <a:r>
              <a:rPr lang="en-US" dirty="0">
                <a:solidFill>
                  <a:srgbClr val="FF0000"/>
                </a:solidFill>
              </a:rPr>
              <a:t>Do not branch into the middle of a loop</a:t>
            </a:r>
            <a:r>
              <a:rPr lang="en-US" dirty="0"/>
              <a:t>, this is hard to read and is prone to errors</a:t>
            </a:r>
          </a:p>
        </p:txBody>
      </p:sp>
      <p:sp>
        <p:nvSpPr>
          <p:cNvPr id="2" name="Title 1">
            <a:extLst>
              <a:ext uri="{FF2B5EF4-FFF2-40B4-BE49-F238E27FC236}">
                <a16:creationId xmlns:a16="http://schemas.microsoft.com/office/drawing/2014/main" id="{5A4F1E24-14E0-DF48-C5A6-7B55A6F74BBB}"/>
              </a:ext>
            </a:extLst>
          </p:cNvPr>
          <p:cNvSpPr>
            <a:spLocks noGrp="1"/>
          </p:cNvSpPr>
          <p:nvPr>
            <p:ph type="title"/>
          </p:nvPr>
        </p:nvSpPr>
        <p:spPr/>
        <p:txBody>
          <a:bodyPr/>
          <a:lstStyle/>
          <a:p>
            <a:r>
              <a:rPr lang="en-US" dirty="0"/>
              <a:t>Nested loops</a:t>
            </a:r>
          </a:p>
        </p:txBody>
      </p:sp>
      <p:sp>
        <p:nvSpPr>
          <p:cNvPr id="4" name="Rounded Rectangle 3">
            <a:extLst>
              <a:ext uri="{FF2B5EF4-FFF2-40B4-BE49-F238E27FC236}">
                <a16:creationId xmlns:a16="http://schemas.microsoft.com/office/drawing/2014/main" id="{CC727E7E-53DB-F121-0CD0-FBB8E6127D38}"/>
              </a:ext>
            </a:extLst>
          </p:cNvPr>
          <p:cNvSpPr/>
          <p:nvPr/>
        </p:nvSpPr>
        <p:spPr bwMode="auto">
          <a:xfrm>
            <a:off x="810538" y="889830"/>
            <a:ext cx="4579737" cy="3578781"/>
          </a:xfrm>
          <a:prstGeom prst="roundRect">
            <a:avLst>
              <a:gd name="adj" fmla="val 5733"/>
            </a:avLst>
          </a:prstGeom>
          <a:solidFill>
            <a:schemeClr val="bg1">
              <a:lumMod val="95000"/>
            </a:schemeClr>
          </a:solidFill>
          <a:ln w="25400" cap="flat" cmpd="sng" algn="ctr">
            <a:solidFill>
              <a:schemeClr val="accent3"/>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solidFill>
                  <a:srgbClr val="FF0000"/>
                </a:solidFill>
                <a:latin typeface="Consolas" panose="020B0609020204030204" pitchFamily="49" charset="0"/>
                <a:cs typeface="Consolas" panose="020B0609020204030204" pitchFamily="49" charset="0"/>
              </a:rPr>
              <a:t>for</a:t>
            </a:r>
            <a:r>
              <a:rPr lang="en-US" sz="2000" dirty="0">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r3 = 0</a:t>
            </a:r>
            <a:r>
              <a:rPr lang="en-US" sz="2000" dirty="0">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r3 &lt; 10</a:t>
            </a:r>
            <a:r>
              <a:rPr lang="en-US" sz="2000" dirty="0">
                <a:latin typeface="Consolas" panose="020B0609020204030204" pitchFamily="49" charset="0"/>
                <a:cs typeface="Consolas" panose="020B0609020204030204" pitchFamily="49" charset="0"/>
              </a:rPr>
              <a:t>; </a:t>
            </a:r>
            <a:r>
              <a:rPr lang="en-US" sz="2000" dirty="0">
                <a:solidFill>
                  <a:srgbClr val="00B0F0"/>
                </a:solidFill>
                <a:latin typeface="Consolas" panose="020B0609020204030204" pitchFamily="49" charset="0"/>
                <a:cs typeface="Consolas" panose="020B0609020204030204" pitchFamily="49" charset="0"/>
              </a:rPr>
              <a:t>r3++</a:t>
            </a:r>
            <a:r>
              <a:rPr lang="en-US" sz="2000" dirty="0">
                <a:latin typeface="Consolas" panose="020B0609020204030204" pitchFamily="49" charset="0"/>
                <a:cs typeface="Consolas" panose="020B0609020204030204" pitchFamily="49" charset="0"/>
              </a:rPr>
              <a:t>) {</a:t>
            </a:r>
          </a:p>
          <a:p>
            <a:r>
              <a:rPr lang="en-US" sz="2000" dirty="0">
                <a:latin typeface="Consolas" panose="020B0609020204030204" pitchFamily="49" charset="0"/>
                <a:cs typeface="Consolas" panose="020B0609020204030204" pitchFamily="49" charset="0"/>
              </a:rPr>
              <a:t>    </a:t>
            </a:r>
            <a:r>
              <a:rPr lang="en-US" sz="2000" dirty="0">
                <a:solidFill>
                  <a:srgbClr val="C00000"/>
                </a:solidFill>
                <a:latin typeface="Consolas" panose="020B0609020204030204" pitchFamily="49" charset="0"/>
                <a:cs typeface="Consolas" panose="020B0609020204030204" pitchFamily="49" charset="0"/>
              </a:rPr>
              <a:t>r0 = 0;</a:t>
            </a:r>
          </a:p>
          <a:p>
            <a:endParaRPr lang="en-US" sz="2000" dirty="0">
              <a:solidFill>
                <a:srgbClr val="C00000"/>
              </a:solidFill>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do {</a:t>
            </a:r>
            <a:endParaRPr lang="en-US" sz="2000" dirty="0">
              <a:solidFill>
                <a:srgbClr val="00B050"/>
              </a:solidFill>
              <a:latin typeface="Consolas" panose="020B0609020204030204" pitchFamily="49" charset="0"/>
              <a:cs typeface="Consolas" panose="020B0609020204030204" pitchFamily="49" charset="0"/>
            </a:endParaRPr>
          </a:p>
          <a:p>
            <a:r>
              <a:rPr lang="en-US" sz="2000" dirty="0">
                <a:solidFill>
                  <a:srgbClr val="7030A0"/>
                </a:solidFill>
                <a:latin typeface="Consolas" panose="020B0609020204030204" pitchFamily="49" charset="0"/>
                <a:cs typeface="Consolas" panose="020B0609020204030204" pitchFamily="49" charset="0"/>
              </a:rPr>
              <a:t>       </a:t>
            </a:r>
            <a:r>
              <a:rPr lang="en-US" sz="2000" dirty="0">
                <a:solidFill>
                  <a:srgbClr val="2C895B"/>
                </a:solidFill>
                <a:latin typeface="Consolas" panose="020B0609020204030204" pitchFamily="49" charset="0"/>
                <a:cs typeface="Consolas" panose="020B0609020204030204" pitchFamily="49" charset="0"/>
              </a:rPr>
              <a:t> r0 = r0 + r1++;</a:t>
            </a:r>
          </a:p>
          <a:p>
            <a:r>
              <a:rPr lang="en-US" sz="2000" dirty="0">
                <a:latin typeface="Consolas" panose="020B0609020204030204" pitchFamily="49" charset="0"/>
                <a:cs typeface="Consolas" panose="020B0609020204030204" pitchFamily="49" charset="0"/>
              </a:rPr>
              <a:t>    } while (</a:t>
            </a:r>
            <a:r>
              <a:rPr lang="en-US" sz="2000" dirty="0">
                <a:solidFill>
                  <a:srgbClr val="F3753F"/>
                </a:solidFill>
                <a:latin typeface="Consolas" panose="020B0609020204030204" pitchFamily="49" charset="0"/>
                <a:cs typeface="Consolas" panose="020B0609020204030204" pitchFamily="49" charset="0"/>
              </a:rPr>
              <a:t>r1 &lt; 10</a:t>
            </a:r>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     </a:t>
            </a:r>
          </a:p>
          <a:p>
            <a:r>
              <a:rPr lang="en-US" sz="2000" dirty="0">
                <a:solidFill>
                  <a:schemeClr val="accent3"/>
                </a:solidFill>
                <a:latin typeface="Consolas" panose="020B0609020204030204" pitchFamily="49" charset="0"/>
                <a:cs typeface="Consolas" panose="020B0609020204030204" pitchFamily="49" charset="0"/>
              </a:rPr>
              <a:t>    // fall through</a:t>
            </a:r>
          </a:p>
          <a:p>
            <a:r>
              <a:rPr lang="en-US" sz="2000" dirty="0">
                <a:latin typeface="Consolas" panose="020B0609020204030204" pitchFamily="49" charset="0"/>
                <a:cs typeface="Consolas" panose="020B0609020204030204" pitchFamily="49" charset="0"/>
              </a:rPr>
              <a:t>    </a:t>
            </a:r>
            <a:r>
              <a:rPr lang="en-US" sz="2000" dirty="0">
                <a:solidFill>
                  <a:srgbClr val="0070C0"/>
                </a:solidFill>
                <a:latin typeface="Consolas" panose="020B0609020204030204" pitchFamily="49" charset="0"/>
                <a:cs typeface="Consolas" panose="020B0609020204030204" pitchFamily="49" charset="0"/>
              </a:rPr>
              <a:t>r2 = r2 + r1;</a:t>
            </a:r>
          </a:p>
          <a:p>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r5 = r0;</a:t>
            </a:r>
          </a:p>
        </p:txBody>
      </p:sp>
      <p:sp>
        <p:nvSpPr>
          <p:cNvPr id="8" name="TextBox 7">
            <a:extLst>
              <a:ext uri="{FF2B5EF4-FFF2-40B4-BE49-F238E27FC236}">
                <a16:creationId xmlns:a16="http://schemas.microsoft.com/office/drawing/2014/main" id="{178DA7C7-E7C6-14D1-188B-4990677A510F}"/>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22" name="Group 21">
            <a:extLst>
              <a:ext uri="{FF2B5EF4-FFF2-40B4-BE49-F238E27FC236}">
                <a16:creationId xmlns:a16="http://schemas.microsoft.com/office/drawing/2014/main" id="{168944E4-BB63-7FA4-CB86-ACCEC3E1F6ED}"/>
              </a:ext>
            </a:extLst>
          </p:cNvPr>
          <p:cNvGrpSpPr/>
          <p:nvPr/>
        </p:nvGrpSpPr>
        <p:grpSpPr>
          <a:xfrm>
            <a:off x="5884333" y="95561"/>
            <a:ext cx="5956410" cy="6682442"/>
            <a:chOff x="6121409" y="0"/>
            <a:chExt cx="5956410" cy="6682442"/>
          </a:xfrm>
        </p:grpSpPr>
        <p:sp>
          <p:nvSpPr>
            <p:cNvPr id="6" name="Rounded Rectangle 5">
              <a:extLst>
                <a:ext uri="{FF2B5EF4-FFF2-40B4-BE49-F238E27FC236}">
                  <a16:creationId xmlns:a16="http://schemas.microsoft.com/office/drawing/2014/main" id="{D4B9F323-1204-F356-3F9B-BA9DA43534F9}"/>
                </a:ext>
              </a:extLst>
            </p:cNvPr>
            <p:cNvSpPr/>
            <p:nvPr/>
          </p:nvSpPr>
          <p:spPr bwMode="auto">
            <a:xfrm>
              <a:off x="6480855" y="0"/>
              <a:ext cx="5596964" cy="6682442"/>
            </a:xfrm>
            <a:prstGeom prst="roundRect">
              <a:avLst>
                <a:gd name="adj" fmla="val 5733"/>
              </a:avLst>
            </a:prstGeom>
            <a:solidFill>
              <a:schemeClr val="bg1">
                <a:lumMod val="95000"/>
              </a:schemeClr>
            </a:solidFill>
            <a:ln w="25400" cap="flat" cmpd="sng" algn="ctr">
              <a:solidFill>
                <a:schemeClr val="accent3"/>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solidFill>
                    <a:srgbClr val="FF0000"/>
                  </a:solidFill>
                  <a:latin typeface="Consolas" panose="020B0609020204030204" pitchFamily="49" charset="0"/>
                  <a:cs typeface="Consolas" panose="020B0609020204030204" pitchFamily="49" charset="0"/>
                </a:rPr>
                <a:t>    </a:t>
              </a:r>
              <a:r>
                <a:rPr lang="en-US" sz="2000" dirty="0">
                  <a:solidFill>
                    <a:srgbClr val="F37440"/>
                  </a:solidFill>
                  <a:latin typeface="Consolas" panose="020B0609020204030204" pitchFamily="49" charset="0"/>
                  <a:cs typeface="Consolas" panose="020B0609020204030204" pitchFamily="49" charset="0"/>
                </a:rPr>
                <a:t>mov r3, 0</a:t>
              </a:r>
            </a:p>
            <a:p>
              <a:r>
                <a:rPr lang="en-US" sz="2000" dirty="0">
                  <a:solidFill>
                    <a:srgbClr val="7030A0"/>
                  </a:solidFill>
                  <a:latin typeface="Consolas" panose="020B0609020204030204" pitchFamily="49" charset="0"/>
                  <a:cs typeface="Consolas" panose="020B0609020204030204" pitchFamily="49" charset="0"/>
                </a:rPr>
                <a:t>.</a:t>
              </a:r>
              <a:r>
                <a:rPr lang="en-US" sz="2000" dirty="0" err="1">
                  <a:solidFill>
                    <a:srgbClr val="7030A0"/>
                  </a:solidFill>
                  <a:latin typeface="Consolas" panose="020B0609020204030204" pitchFamily="49" charset="0"/>
                  <a:cs typeface="Consolas" panose="020B0609020204030204" pitchFamily="49" charset="0"/>
                </a:rPr>
                <a:t>Lfor</a:t>
              </a:r>
              <a:r>
                <a:rPr lang="en-US" sz="2000" dirty="0">
                  <a:solidFill>
                    <a:srgbClr val="7030A0"/>
                  </a:solidFill>
                  <a:latin typeface="Consolas" panose="020B0609020204030204" pitchFamily="49" charset="0"/>
                  <a:cs typeface="Consolas" panose="020B0609020204030204" pitchFamily="49" charset="0"/>
                </a:rPr>
                <a:t>:</a:t>
              </a:r>
            </a:p>
            <a:p>
              <a:r>
                <a:rPr lang="en-US" sz="2000" dirty="0">
                  <a:solidFill>
                    <a:srgbClr val="7030A0"/>
                  </a:solidFill>
                  <a:latin typeface="Consolas" panose="020B0609020204030204" pitchFamily="49" charset="0"/>
                  <a:cs typeface="Consolas" panose="020B0609020204030204" pitchFamily="49" charset="0"/>
                </a:rPr>
                <a:t>    </a:t>
              </a:r>
              <a:r>
                <a:rPr lang="en-US" sz="2000" dirty="0" err="1">
                  <a:solidFill>
                    <a:srgbClr val="7030A0"/>
                  </a:solidFill>
                  <a:latin typeface="Consolas" panose="020B0609020204030204" pitchFamily="49" charset="0"/>
                  <a:cs typeface="Consolas" panose="020B0609020204030204" pitchFamily="49" charset="0"/>
                </a:rPr>
                <a:t>cmp</a:t>
              </a:r>
              <a:r>
                <a:rPr lang="en-US" sz="2000" dirty="0">
                  <a:solidFill>
                    <a:srgbClr val="7030A0"/>
                  </a:solidFill>
                  <a:latin typeface="Consolas" panose="020B0609020204030204" pitchFamily="49" charset="0"/>
                  <a:cs typeface="Consolas" panose="020B0609020204030204" pitchFamily="49" charset="0"/>
                </a:rPr>
                <a:t> r3, 10	// loop guard</a:t>
              </a:r>
            </a:p>
            <a:p>
              <a:r>
                <a:rPr lang="en-US" sz="2000" dirty="0">
                  <a:solidFill>
                    <a:srgbClr val="7030A0"/>
                  </a:solidFill>
                  <a:latin typeface="Consolas" panose="020B0609020204030204" pitchFamily="49" charset="0"/>
                  <a:cs typeface="Consolas" panose="020B0609020204030204" pitchFamily="49" charset="0"/>
                </a:rPr>
                <a:t>    </a:t>
              </a:r>
              <a:r>
                <a:rPr lang="en-US" sz="2000" dirty="0" err="1">
                  <a:solidFill>
                    <a:srgbClr val="7030A0"/>
                  </a:solidFill>
                  <a:latin typeface="Consolas" panose="020B0609020204030204" pitchFamily="49" charset="0"/>
                  <a:cs typeface="Consolas" panose="020B0609020204030204" pitchFamily="49" charset="0"/>
                </a:rPr>
                <a:t>bge</a:t>
              </a:r>
              <a:r>
                <a:rPr lang="en-US" sz="2000" dirty="0">
                  <a:solidFill>
                    <a:srgbClr val="7030A0"/>
                  </a:solidFill>
                  <a:latin typeface="Consolas" panose="020B0609020204030204" pitchFamily="49" charset="0"/>
                  <a:cs typeface="Consolas" panose="020B0609020204030204" pitchFamily="49" charset="0"/>
                </a:rPr>
                <a:t> .</a:t>
              </a:r>
              <a:r>
                <a:rPr lang="en-US" sz="2000" dirty="0" err="1">
                  <a:solidFill>
                    <a:srgbClr val="7030A0"/>
                  </a:solidFill>
                  <a:latin typeface="Consolas" panose="020B0609020204030204" pitchFamily="49" charset="0"/>
                  <a:cs typeface="Consolas" panose="020B0609020204030204" pitchFamily="49" charset="0"/>
                </a:rPr>
                <a:t>Lendfor</a:t>
              </a:r>
              <a:endParaRPr lang="en-US" sz="2000" dirty="0">
                <a:solidFill>
                  <a:srgbClr val="7030A0"/>
                </a:solidFill>
                <a:latin typeface="Consolas" panose="020B0609020204030204" pitchFamily="49" charset="0"/>
                <a:cs typeface="Consolas" panose="020B0609020204030204" pitchFamily="49" charset="0"/>
              </a:endParaRPr>
            </a:p>
            <a:p>
              <a:endParaRPr lang="en-US" sz="2000" dirty="0">
                <a:solidFill>
                  <a:srgbClr val="7030A0"/>
                </a:solidFill>
                <a:latin typeface="Consolas" panose="020B0609020204030204" pitchFamily="49" charset="0"/>
                <a:cs typeface="Consolas" panose="020B0609020204030204" pitchFamily="49" charset="0"/>
              </a:endParaRPr>
            </a:p>
            <a:p>
              <a:r>
                <a:rPr lang="en-US" sz="2000" dirty="0">
                  <a:solidFill>
                    <a:srgbClr val="7030A0"/>
                  </a:solidFill>
                  <a:latin typeface="Consolas" panose="020B0609020204030204" pitchFamily="49" charset="0"/>
                  <a:cs typeface="Consolas" panose="020B0609020204030204" pitchFamily="49" charset="0"/>
                </a:rPr>
                <a:t>    </a:t>
              </a:r>
              <a:r>
                <a:rPr lang="en-US" sz="2000" dirty="0">
                  <a:solidFill>
                    <a:srgbClr val="C00000"/>
                  </a:solidFill>
                  <a:latin typeface="Consolas" panose="020B0609020204030204" pitchFamily="49" charset="0"/>
                  <a:cs typeface="Consolas" panose="020B0609020204030204" pitchFamily="49" charset="0"/>
                </a:rPr>
                <a:t>mov r0, 0</a:t>
              </a:r>
            </a:p>
            <a:p>
              <a:endParaRPr lang="en-US" sz="2000" dirty="0">
                <a:solidFill>
                  <a:srgbClr val="C00000"/>
                </a:solidFill>
                <a:latin typeface="Consolas" panose="020B0609020204030204" pitchFamily="49" charset="0"/>
                <a:cs typeface="Consolas" panose="020B0609020204030204" pitchFamily="49" charset="0"/>
              </a:endParaRPr>
            </a:p>
            <a:p>
              <a:r>
                <a:rPr lang="en-US" sz="2000" dirty="0">
                  <a:solidFill>
                    <a:srgbClr val="FF0000"/>
                  </a:solidFill>
                  <a:latin typeface="Consolas" panose="020B0609020204030204" pitchFamily="49" charset="0"/>
                  <a:cs typeface="Consolas" panose="020B0609020204030204" pitchFamily="49" charset="0"/>
                </a:rPr>
                <a:t>.</a:t>
              </a:r>
              <a:r>
                <a:rPr lang="en-US" sz="2000" dirty="0" err="1">
                  <a:solidFill>
                    <a:srgbClr val="FF0000"/>
                  </a:solidFill>
                  <a:latin typeface="Consolas" panose="020B0609020204030204" pitchFamily="49" charset="0"/>
                  <a:cs typeface="Consolas" panose="020B0609020204030204" pitchFamily="49" charset="0"/>
                </a:rPr>
                <a:t>Ldo</a:t>
              </a:r>
              <a:r>
                <a:rPr lang="en-US" sz="2000" dirty="0">
                  <a:latin typeface="Consolas" panose="020B0609020204030204" pitchFamily="49" charset="0"/>
                  <a:cs typeface="Consolas" panose="020B0609020204030204" pitchFamily="49" charset="0"/>
                </a:rPr>
                <a:t>: </a:t>
              </a:r>
            </a:p>
            <a:p>
              <a:r>
                <a:rPr lang="en-US" sz="2000" dirty="0">
                  <a:solidFill>
                    <a:srgbClr val="2C895B"/>
                  </a:solidFill>
                  <a:latin typeface="Consolas" panose="020B0609020204030204" pitchFamily="49" charset="0"/>
                  <a:cs typeface="Consolas" panose="020B0609020204030204" pitchFamily="49" charset="0"/>
                </a:rPr>
                <a:t>    add r0, r0, r1</a:t>
              </a:r>
            </a:p>
            <a:p>
              <a:r>
                <a:rPr lang="en-US" sz="2000" dirty="0">
                  <a:solidFill>
                    <a:srgbClr val="2C895B"/>
                  </a:solidFill>
                  <a:latin typeface="Consolas" panose="020B0609020204030204" pitchFamily="49" charset="0"/>
                  <a:cs typeface="Consolas" panose="020B0609020204030204" pitchFamily="49" charset="0"/>
                </a:rPr>
                <a:t>    add r1, r1, 1</a:t>
              </a:r>
            </a:p>
            <a:p>
              <a:endParaRPr lang="en-US" sz="2000" dirty="0">
                <a:solidFill>
                  <a:srgbClr val="00B0F0"/>
                </a:solidFill>
                <a:latin typeface="Consolas" panose="020B0609020204030204" pitchFamily="49" charset="0"/>
                <a:cs typeface="Consolas" panose="020B0609020204030204" pitchFamily="49" charset="0"/>
              </a:endParaRPr>
            </a:p>
            <a:p>
              <a:r>
                <a:rPr lang="en-US" sz="2000" dirty="0">
                  <a:solidFill>
                    <a:srgbClr val="F37440"/>
                  </a:solidFill>
                  <a:latin typeface="Consolas" panose="020B0609020204030204" pitchFamily="49" charset="0"/>
                  <a:cs typeface="Consolas" panose="020B0609020204030204" pitchFamily="49" charset="0"/>
                </a:rPr>
                <a:t>    </a:t>
              </a:r>
              <a:r>
                <a:rPr lang="en-US" sz="2000" dirty="0" err="1">
                  <a:solidFill>
                    <a:srgbClr val="F37440"/>
                  </a:solidFill>
                  <a:latin typeface="Consolas" panose="020B0609020204030204" pitchFamily="49" charset="0"/>
                  <a:cs typeface="Consolas" panose="020B0609020204030204" pitchFamily="49" charset="0"/>
                </a:rPr>
                <a:t>cmp</a:t>
              </a:r>
              <a:r>
                <a:rPr lang="en-US" sz="2000" dirty="0">
                  <a:solidFill>
                    <a:srgbClr val="F37440"/>
                  </a:solidFill>
                  <a:latin typeface="Consolas" panose="020B0609020204030204" pitchFamily="49" charset="0"/>
                  <a:cs typeface="Consolas" panose="020B0609020204030204" pitchFamily="49" charset="0"/>
                </a:rPr>
                <a:t> r1, 10   // loop guard</a:t>
              </a:r>
            </a:p>
            <a:p>
              <a:r>
                <a:rPr lang="en-US" sz="2000" dirty="0">
                  <a:solidFill>
                    <a:srgbClr val="F37440"/>
                  </a:solidFill>
                  <a:latin typeface="Consolas" panose="020B0609020204030204" pitchFamily="49" charset="0"/>
                  <a:cs typeface="Consolas" panose="020B0609020204030204" pitchFamily="49" charset="0"/>
                </a:rPr>
                <a:t>    </a:t>
              </a:r>
              <a:r>
                <a:rPr lang="en-US" sz="2000" dirty="0" err="1">
                  <a:solidFill>
                    <a:srgbClr val="F37440"/>
                  </a:solidFill>
                  <a:latin typeface="Consolas" panose="020B0609020204030204" pitchFamily="49" charset="0"/>
                  <a:cs typeface="Consolas" panose="020B0609020204030204" pitchFamily="49" charset="0"/>
                </a:rPr>
                <a:t>blt</a:t>
              </a:r>
              <a:r>
                <a:rPr lang="en-US" sz="2000" dirty="0">
                  <a:solidFill>
                    <a:srgbClr val="F37440"/>
                  </a:solidFill>
                  <a:latin typeface="Consolas" panose="020B0609020204030204" pitchFamily="49" charset="0"/>
                  <a:cs typeface="Consolas" panose="020B0609020204030204" pitchFamily="49" charset="0"/>
                </a:rPr>
                <a:t> .</a:t>
              </a:r>
              <a:r>
                <a:rPr lang="en-US" sz="2000" dirty="0" err="1">
                  <a:solidFill>
                    <a:srgbClr val="F37440"/>
                  </a:solidFill>
                  <a:latin typeface="Consolas" panose="020B0609020204030204" pitchFamily="49" charset="0"/>
                  <a:cs typeface="Consolas" panose="020B0609020204030204" pitchFamily="49" charset="0"/>
                </a:rPr>
                <a:t>Ldo</a:t>
              </a:r>
              <a:r>
                <a:rPr lang="en-US" sz="2000" dirty="0">
                  <a:solidFill>
                    <a:srgbClr val="F37440"/>
                  </a:solidFill>
                  <a:latin typeface="Consolas" panose="020B0609020204030204" pitchFamily="49" charset="0"/>
                  <a:cs typeface="Consolas" panose="020B0609020204030204" pitchFamily="49" charset="0"/>
                </a:rPr>
                <a:t> </a:t>
              </a:r>
              <a:endParaRPr lang="en-US" sz="2000" dirty="0">
                <a:solidFill>
                  <a:srgbClr val="2C895B"/>
                </a:solidFill>
                <a:latin typeface="Consolas" panose="020B0609020204030204" pitchFamily="49" charset="0"/>
                <a:cs typeface="Consolas" panose="020B0609020204030204" pitchFamily="49" charset="0"/>
              </a:endParaRPr>
            </a:p>
            <a:p>
              <a:r>
                <a:rPr lang="en-US" sz="2000" dirty="0">
                  <a:solidFill>
                    <a:srgbClr val="FF0000"/>
                  </a:solidFill>
                  <a:latin typeface="Consolas" panose="020B0609020204030204" pitchFamily="49" charset="0"/>
                  <a:cs typeface="Consolas" panose="020B0609020204030204" pitchFamily="49" charset="0"/>
                </a:rPr>
                <a:t>    </a:t>
              </a:r>
            </a:p>
            <a:p>
              <a:r>
                <a:rPr lang="en-US" sz="2000" dirty="0">
                  <a:solidFill>
                    <a:schemeClr val="accent3"/>
                  </a:solidFill>
                  <a:latin typeface="Consolas" panose="020B0609020204030204" pitchFamily="49" charset="0"/>
                  <a:cs typeface="Consolas" panose="020B0609020204030204" pitchFamily="49" charset="0"/>
                </a:rPr>
                <a:t>    // fall through</a:t>
              </a:r>
            </a:p>
            <a:p>
              <a:r>
                <a:rPr lang="en-US" sz="2000" dirty="0">
                  <a:solidFill>
                    <a:srgbClr val="0070C0"/>
                  </a:solidFill>
                  <a:latin typeface="Consolas" panose="020B0609020204030204" pitchFamily="49" charset="0"/>
                  <a:cs typeface="Consolas" panose="020B0609020204030204" pitchFamily="49" charset="0"/>
                </a:rPr>
                <a:t>    add r2, r2, r1 </a:t>
              </a:r>
            </a:p>
            <a:p>
              <a:endParaRPr lang="en-US" sz="2000" dirty="0">
                <a:solidFill>
                  <a:srgbClr val="0070C0"/>
                </a:solidFill>
                <a:latin typeface="Consolas" panose="020B0609020204030204" pitchFamily="49" charset="0"/>
                <a:cs typeface="Consolas" panose="020B0609020204030204" pitchFamily="49" charset="0"/>
              </a:endParaRPr>
            </a:p>
            <a:p>
              <a:r>
                <a:rPr lang="en-US" sz="2000" dirty="0">
                  <a:solidFill>
                    <a:srgbClr val="0070C0"/>
                  </a:solidFill>
                  <a:latin typeface="Consolas" panose="020B0609020204030204" pitchFamily="49" charset="0"/>
                  <a:cs typeface="Consolas" panose="020B0609020204030204" pitchFamily="49" charset="0"/>
                </a:rPr>
                <a:t>    </a:t>
              </a:r>
              <a:r>
                <a:rPr lang="en-US" sz="2000" dirty="0">
                  <a:solidFill>
                    <a:schemeClr val="accent5"/>
                  </a:solidFill>
                  <a:latin typeface="Consolas" panose="020B0609020204030204" pitchFamily="49" charset="0"/>
                  <a:cs typeface="Consolas" panose="020B0609020204030204" pitchFamily="49" charset="0"/>
                </a:rPr>
                <a:t>add r3, r3, 1 // loop iteration</a:t>
              </a:r>
            </a:p>
            <a:p>
              <a:r>
                <a:rPr lang="en-US" sz="2000" dirty="0">
                  <a:solidFill>
                    <a:schemeClr val="accent5"/>
                  </a:solidFill>
                  <a:latin typeface="Consolas" panose="020B0609020204030204" pitchFamily="49" charset="0"/>
                  <a:cs typeface="Consolas" panose="020B0609020204030204" pitchFamily="49" charset="0"/>
                </a:rPr>
                <a:t>    b .</a:t>
              </a:r>
              <a:r>
                <a:rPr lang="en-US" sz="2000" dirty="0" err="1">
                  <a:solidFill>
                    <a:schemeClr val="accent5"/>
                  </a:solidFill>
                  <a:latin typeface="Consolas" panose="020B0609020204030204" pitchFamily="49" charset="0"/>
                  <a:cs typeface="Consolas" panose="020B0609020204030204" pitchFamily="49" charset="0"/>
                </a:rPr>
                <a:t>Lfor</a:t>
              </a:r>
              <a:endParaRPr lang="en-US" sz="2000" dirty="0">
                <a:solidFill>
                  <a:schemeClr val="accent5"/>
                </a:solidFill>
                <a:latin typeface="Consolas" panose="020B0609020204030204" pitchFamily="49" charset="0"/>
                <a:cs typeface="Consolas" panose="020B0609020204030204" pitchFamily="49" charset="0"/>
              </a:endParaRPr>
            </a:p>
            <a:p>
              <a:r>
                <a:rPr lang="en-US" sz="2000" dirty="0">
                  <a:solidFill>
                    <a:schemeClr val="tx2"/>
                  </a:solidFill>
                  <a:latin typeface="Consolas" panose="020B0609020204030204" pitchFamily="49" charset="0"/>
                  <a:cs typeface="Consolas" panose="020B0609020204030204" pitchFamily="49" charset="0"/>
                </a:rPr>
                <a:t>.</a:t>
              </a:r>
              <a:r>
                <a:rPr lang="en-US" sz="2000" dirty="0" err="1">
                  <a:solidFill>
                    <a:schemeClr val="tx2"/>
                  </a:solidFill>
                  <a:latin typeface="Consolas" panose="020B0609020204030204" pitchFamily="49" charset="0"/>
                  <a:cs typeface="Consolas" panose="020B0609020204030204" pitchFamily="49" charset="0"/>
                </a:rPr>
                <a:t>Lendfor</a:t>
              </a:r>
              <a:r>
                <a:rPr lang="en-US" sz="2000" dirty="0">
                  <a:solidFill>
                    <a:schemeClr val="tx2"/>
                  </a:solidFill>
                  <a:latin typeface="Consolas" panose="020B0609020204030204" pitchFamily="49" charset="0"/>
                  <a:cs typeface="Consolas" panose="020B0609020204030204" pitchFamily="49" charset="0"/>
                </a:rPr>
                <a:t>:</a:t>
              </a:r>
            </a:p>
            <a:p>
              <a:r>
                <a:rPr lang="en-US" sz="2000" dirty="0">
                  <a:solidFill>
                    <a:schemeClr val="tx2"/>
                  </a:solidFill>
                  <a:latin typeface="Consolas" panose="020B0609020204030204" pitchFamily="49" charset="0"/>
                  <a:cs typeface="Consolas" panose="020B0609020204030204" pitchFamily="49" charset="0"/>
                </a:rPr>
                <a:t>    mov r5, r0</a:t>
              </a:r>
            </a:p>
          </p:txBody>
        </p:sp>
        <p:sp>
          <p:nvSpPr>
            <p:cNvPr id="11" name="U-Turn Arrow 10">
              <a:extLst>
                <a:ext uri="{FF2B5EF4-FFF2-40B4-BE49-F238E27FC236}">
                  <a16:creationId xmlns:a16="http://schemas.microsoft.com/office/drawing/2014/main" id="{C5294C25-3E79-9E46-4E5E-80B056787D13}"/>
                </a:ext>
              </a:extLst>
            </p:cNvPr>
            <p:cNvSpPr/>
            <p:nvPr/>
          </p:nvSpPr>
          <p:spPr>
            <a:xfrm rot="5400000" flipH="1" flipV="1">
              <a:off x="5941755" y="2821755"/>
              <a:ext cx="1621926" cy="835743"/>
            </a:xfrm>
            <a:prstGeom prst="uturnArrow">
              <a:avLst>
                <a:gd name="adj1" fmla="val 4865"/>
                <a:gd name="adj2" fmla="val 7510"/>
                <a:gd name="adj3" fmla="val 20789"/>
                <a:gd name="adj4" fmla="val 42454"/>
                <a:gd name="adj5" fmla="val 436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U-Turn Arrow 13">
              <a:extLst>
                <a:ext uri="{FF2B5EF4-FFF2-40B4-BE49-F238E27FC236}">
                  <a16:creationId xmlns:a16="http://schemas.microsoft.com/office/drawing/2014/main" id="{2E8498B2-AB69-45F8-EE43-0F6AB87B08D5}"/>
                </a:ext>
              </a:extLst>
            </p:cNvPr>
            <p:cNvSpPr/>
            <p:nvPr/>
          </p:nvSpPr>
          <p:spPr>
            <a:xfrm rot="5400000" flipH="1" flipV="1">
              <a:off x="3971118" y="2654791"/>
              <a:ext cx="5349762" cy="1049180"/>
            </a:xfrm>
            <a:prstGeom prst="uturnArrow">
              <a:avLst>
                <a:gd name="adj1" fmla="val 4865"/>
                <a:gd name="adj2" fmla="val 7510"/>
                <a:gd name="adj3" fmla="val 20789"/>
                <a:gd name="adj4" fmla="val 42454"/>
                <a:gd name="adj5" fmla="val 62999"/>
              </a:avLst>
            </a:prstGeom>
            <a:solidFill>
              <a:srgbClr val="2C895B"/>
            </a:solidFill>
            <a:ln>
              <a:solidFill>
                <a:srgbClr val="2C89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U-Turn Arrow 14">
            <a:extLst>
              <a:ext uri="{FF2B5EF4-FFF2-40B4-BE49-F238E27FC236}">
                <a16:creationId xmlns:a16="http://schemas.microsoft.com/office/drawing/2014/main" id="{FEB324A9-5723-D82F-C407-B386A594D293}"/>
              </a:ext>
            </a:extLst>
          </p:cNvPr>
          <p:cNvSpPr/>
          <p:nvPr/>
        </p:nvSpPr>
        <p:spPr>
          <a:xfrm rot="5400000" flipH="1" flipV="1">
            <a:off x="1011939" y="2175255"/>
            <a:ext cx="647538" cy="437536"/>
          </a:xfrm>
          <a:prstGeom prst="uturnArrow">
            <a:avLst>
              <a:gd name="adj1" fmla="val 4865"/>
              <a:gd name="adj2" fmla="val 7510"/>
              <a:gd name="adj3" fmla="val 20789"/>
              <a:gd name="adj4" fmla="val 42454"/>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U-Turn Arrow 15">
            <a:extLst>
              <a:ext uri="{FF2B5EF4-FFF2-40B4-BE49-F238E27FC236}">
                <a16:creationId xmlns:a16="http://schemas.microsoft.com/office/drawing/2014/main" id="{F36F2BA2-C8BF-7C1A-E8A6-60C46E5E46F2}"/>
              </a:ext>
            </a:extLst>
          </p:cNvPr>
          <p:cNvSpPr/>
          <p:nvPr/>
        </p:nvSpPr>
        <p:spPr>
          <a:xfrm rot="5400000" flipH="1" flipV="1">
            <a:off x="-720389" y="2269837"/>
            <a:ext cx="2898142" cy="464210"/>
          </a:xfrm>
          <a:prstGeom prst="uturnArrow">
            <a:avLst>
              <a:gd name="adj1" fmla="val 4865"/>
              <a:gd name="adj2" fmla="val 7510"/>
              <a:gd name="adj3" fmla="val 20789"/>
              <a:gd name="adj4" fmla="val 42454"/>
              <a:gd name="adj5" fmla="val 86724"/>
            </a:avLst>
          </a:prstGeom>
          <a:solidFill>
            <a:srgbClr val="2C895B"/>
          </a:solidFill>
          <a:ln>
            <a:solidFill>
              <a:srgbClr val="2C89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3460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E960F-E153-BC4E-92A0-E2C597B3FE65}"/>
              </a:ext>
            </a:extLst>
          </p:cNvPr>
          <p:cNvSpPr>
            <a:spLocks noGrp="1"/>
          </p:cNvSpPr>
          <p:nvPr>
            <p:ph type="title"/>
          </p:nvPr>
        </p:nvSpPr>
        <p:spPr>
          <a:xfrm>
            <a:off x="360739" y="236789"/>
            <a:ext cx="10515600" cy="381731"/>
          </a:xfrm>
        </p:spPr>
        <p:txBody>
          <a:bodyPr/>
          <a:lstStyle/>
          <a:p>
            <a:r>
              <a:rPr lang="en-US" dirty="0"/>
              <a:t>Bitwise Not (vs Boolean Not)</a:t>
            </a:r>
          </a:p>
        </p:txBody>
      </p:sp>
      <p:graphicFrame>
        <p:nvGraphicFramePr>
          <p:cNvPr id="7" name="Table 6">
            <a:extLst>
              <a:ext uri="{FF2B5EF4-FFF2-40B4-BE49-F238E27FC236}">
                <a16:creationId xmlns:a16="http://schemas.microsoft.com/office/drawing/2014/main" id="{829F31ED-4932-F04F-BC67-17FC2AD31B5E}"/>
              </a:ext>
            </a:extLst>
          </p:cNvPr>
          <p:cNvGraphicFramePr>
            <a:graphicFrameLocks noGrp="1"/>
          </p:cNvGraphicFramePr>
          <p:nvPr/>
        </p:nvGraphicFramePr>
        <p:xfrm>
          <a:off x="5946530" y="319794"/>
          <a:ext cx="2657111" cy="1433508"/>
        </p:xfrm>
        <a:graphic>
          <a:graphicData uri="http://schemas.openxmlformats.org/drawingml/2006/table">
            <a:tbl>
              <a:tblPr firstRow="1" bandRow="1">
                <a:tableStyleId>{5C22544A-7EE6-4342-B048-85BDC9FD1C3A}</a:tableStyleId>
              </a:tblPr>
              <a:tblGrid>
                <a:gridCol w="1061022">
                  <a:extLst>
                    <a:ext uri="{9D8B030D-6E8A-4147-A177-3AD203B41FA5}">
                      <a16:colId xmlns:a16="http://schemas.microsoft.com/office/drawing/2014/main" val="3511017045"/>
                    </a:ext>
                  </a:extLst>
                </a:gridCol>
                <a:gridCol w="1596089">
                  <a:extLst>
                    <a:ext uri="{9D8B030D-6E8A-4147-A177-3AD203B41FA5}">
                      <a16:colId xmlns:a16="http://schemas.microsoft.com/office/drawing/2014/main" val="972478886"/>
                    </a:ext>
                  </a:extLst>
                </a:gridCol>
              </a:tblGrid>
              <a:tr h="519108">
                <a:tc>
                  <a:txBody>
                    <a:bodyPr/>
                    <a:lstStyle/>
                    <a:p>
                      <a:pPr algn="ctr"/>
                      <a:r>
                        <a:rPr lang="en-US" sz="2400" b="1" dirty="0">
                          <a:latin typeface="Consolas" panose="020B0609020204030204" pitchFamily="49" charset="0"/>
                          <a:cs typeface="Consolas" panose="020B0609020204030204" pitchFamily="49" charset="0"/>
                        </a:rPr>
                        <a:t>a</a:t>
                      </a:r>
                    </a:p>
                  </a:txBody>
                  <a:tcPr anchor="ctr"/>
                </a:tc>
                <a:tc>
                  <a:txBody>
                    <a:bodyPr/>
                    <a:lstStyle/>
                    <a:p>
                      <a:pPr algn="ctr"/>
                      <a:r>
                        <a:rPr lang="en-US" sz="2400" b="1" dirty="0">
                          <a:latin typeface="Consolas" panose="020B0609020204030204" pitchFamily="49" charset="0"/>
                          <a:cs typeface="Consolas" panose="020B0609020204030204" pitchFamily="49" charset="0"/>
                        </a:rPr>
                        <a:t>~a</a:t>
                      </a:r>
                    </a:p>
                  </a:txBody>
                  <a:tcPr anchor="ctr"/>
                </a:tc>
                <a:extLst>
                  <a:ext uri="{0D108BD9-81ED-4DB2-BD59-A6C34878D82A}">
                    <a16:rowId xmlns:a16="http://schemas.microsoft.com/office/drawing/2014/main" val="2362881795"/>
                  </a:ext>
                </a:extLst>
              </a:tr>
              <a:tr h="392461">
                <a:tc>
                  <a:txBody>
                    <a:bodyPr/>
                    <a:lstStyle/>
                    <a:p>
                      <a:pPr algn="ctr"/>
                      <a:r>
                        <a:rPr lang="en-US" sz="2400" dirty="0">
                          <a:solidFill>
                            <a:schemeClr val="accent2"/>
                          </a:solidFill>
                          <a:latin typeface="Consolas" panose="020B0609020204030204" pitchFamily="49" charset="0"/>
                          <a:cs typeface="Consolas" panose="020B0609020204030204" pitchFamily="49" charset="0"/>
                        </a:rPr>
                        <a:t>0</a:t>
                      </a:r>
                    </a:p>
                  </a:txBody>
                  <a:tcPr anchor="ctr"/>
                </a:tc>
                <a:tc>
                  <a:txBody>
                    <a:bodyPr/>
                    <a:lstStyle/>
                    <a:p>
                      <a:pPr algn="ctr"/>
                      <a:r>
                        <a:rPr lang="en-US" sz="2400" dirty="0">
                          <a:solidFill>
                            <a:schemeClr val="accent2"/>
                          </a:solidFill>
                          <a:latin typeface="Consolas" panose="020B0609020204030204" pitchFamily="49" charset="0"/>
                          <a:cs typeface="Consolas" panose="020B0609020204030204" pitchFamily="49" charset="0"/>
                        </a:rPr>
                        <a:t>1</a:t>
                      </a:r>
                    </a:p>
                  </a:txBody>
                  <a:tcPr anchor="ctr"/>
                </a:tc>
                <a:extLst>
                  <a:ext uri="{0D108BD9-81ED-4DB2-BD59-A6C34878D82A}">
                    <a16:rowId xmlns:a16="http://schemas.microsoft.com/office/drawing/2014/main" val="298923016"/>
                  </a:ext>
                </a:extLst>
              </a:tr>
              <a:tr h="392461">
                <a:tc>
                  <a:txBody>
                    <a:bodyPr/>
                    <a:lstStyle/>
                    <a:p>
                      <a:pPr algn="ctr"/>
                      <a:r>
                        <a:rPr lang="en-US" sz="2400" dirty="0">
                          <a:solidFill>
                            <a:schemeClr val="accent2"/>
                          </a:solidFill>
                          <a:latin typeface="Consolas" panose="020B0609020204030204" pitchFamily="49" charset="0"/>
                          <a:cs typeface="Consolas" panose="020B0609020204030204" pitchFamily="49" charset="0"/>
                        </a:rPr>
                        <a:t>1</a:t>
                      </a:r>
                    </a:p>
                  </a:txBody>
                  <a:tcPr anchor="ctr"/>
                </a:tc>
                <a:tc>
                  <a:txBody>
                    <a:bodyPr/>
                    <a:lstStyle/>
                    <a:p>
                      <a:pPr algn="ctr"/>
                      <a:r>
                        <a:rPr lang="en-US" sz="2400" dirty="0">
                          <a:solidFill>
                            <a:schemeClr val="accent2"/>
                          </a:solidFill>
                          <a:latin typeface="Consolas" panose="020B0609020204030204" pitchFamily="49" charset="0"/>
                          <a:cs typeface="Consolas" panose="020B0609020204030204" pitchFamily="49" charset="0"/>
                        </a:rPr>
                        <a:t>0</a:t>
                      </a:r>
                    </a:p>
                  </a:txBody>
                  <a:tcPr anchor="ctr"/>
                </a:tc>
                <a:extLst>
                  <a:ext uri="{0D108BD9-81ED-4DB2-BD59-A6C34878D82A}">
                    <a16:rowId xmlns:a16="http://schemas.microsoft.com/office/drawing/2014/main" val="4116352361"/>
                  </a:ext>
                </a:extLst>
              </a:tr>
            </a:tbl>
          </a:graphicData>
        </a:graphic>
      </p:graphicFrame>
      <p:sp>
        <p:nvSpPr>
          <p:cNvPr id="8" name="Rectangle 7">
            <a:extLst>
              <a:ext uri="{FF2B5EF4-FFF2-40B4-BE49-F238E27FC236}">
                <a16:creationId xmlns:a16="http://schemas.microsoft.com/office/drawing/2014/main" id="{DF453FD8-CF3E-4F4E-A0AE-635064E505B7}"/>
              </a:ext>
            </a:extLst>
          </p:cNvPr>
          <p:cNvSpPr/>
          <p:nvPr/>
        </p:nvSpPr>
        <p:spPr>
          <a:xfrm>
            <a:off x="2715179" y="826196"/>
            <a:ext cx="2903360" cy="830997"/>
          </a:xfrm>
          <a:prstGeom prst="rect">
            <a:avLst/>
          </a:prstGeom>
          <a:solidFill>
            <a:schemeClr val="accent4">
              <a:lumMod val="20000"/>
              <a:lumOff val="80000"/>
            </a:schemeClr>
          </a:solidFill>
          <a:ln>
            <a:solidFill>
              <a:schemeClr val="accent1"/>
            </a:solidFill>
          </a:ln>
        </p:spPr>
        <p:txBody>
          <a:bodyPr wrap="none">
            <a:spAutoFit/>
          </a:bodyPr>
          <a:lstStyle/>
          <a:p>
            <a:pPr marL="0" indent="0" algn="ctr">
              <a:buNone/>
            </a:pPr>
            <a:r>
              <a:rPr lang="en-US" sz="2400" dirty="0">
                <a:solidFill>
                  <a:schemeClr val="accent2"/>
                </a:solidFill>
                <a:latin typeface="Consolas" panose="020B0609020204030204" pitchFamily="49" charset="0"/>
                <a:cs typeface="Consolas" panose="020B0609020204030204" pitchFamily="49" charset="0"/>
              </a:rPr>
              <a:t>in C</a:t>
            </a:r>
          </a:p>
          <a:p>
            <a:pPr marL="0" indent="0" algn="ctr">
              <a:buNone/>
            </a:pPr>
            <a:r>
              <a:rPr lang="en-US" sz="2400" dirty="0">
                <a:solidFill>
                  <a:schemeClr val="accent2"/>
                </a:solidFill>
                <a:latin typeface="Consolas" panose="020B0609020204030204" pitchFamily="49" charset="0"/>
                <a:cs typeface="Consolas" panose="020B0609020204030204" pitchFamily="49" charset="0"/>
              </a:rPr>
              <a:t>int output = ~a;</a:t>
            </a:r>
          </a:p>
        </p:txBody>
      </p:sp>
      <p:sp>
        <p:nvSpPr>
          <p:cNvPr id="31" name="TextBox 30">
            <a:extLst>
              <a:ext uri="{FF2B5EF4-FFF2-40B4-BE49-F238E27FC236}">
                <a16:creationId xmlns:a16="http://schemas.microsoft.com/office/drawing/2014/main" id="{96EE3CFA-0603-6E4A-85AD-4760EA76FADC}"/>
              </a:ext>
            </a:extLst>
          </p:cNvPr>
          <p:cNvSpPr txBox="1"/>
          <p:nvPr/>
        </p:nvSpPr>
        <p:spPr>
          <a:xfrm>
            <a:off x="1071846" y="-1174792"/>
            <a:ext cx="184731" cy="369332"/>
          </a:xfrm>
          <a:prstGeom prst="rect">
            <a:avLst/>
          </a:prstGeom>
          <a:noFill/>
        </p:spPr>
        <p:txBody>
          <a:bodyPr wrap="none" rtlCol="0">
            <a:spAutoFit/>
          </a:bodyPr>
          <a:lstStyle/>
          <a:p>
            <a:endParaRPr lang="en-US" dirty="0"/>
          </a:p>
        </p:txBody>
      </p:sp>
      <p:sp>
        <p:nvSpPr>
          <p:cNvPr id="32" name="TextBox 31">
            <a:extLst>
              <a:ext uri="{FF2B5EF4-FFF2-40B4-BE49-F238E27FC236}">
                <a16:creationId xmlns:a16="http://schemas.microsoft.com/office/drawing/2014/main" id="{7D6A54F8-791B-DC49-BC3C-D9517061BEB6}"/>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33" name="Content Placeholder 1">
            <a:extLst>
              <a:ext uri="{FF2B5EF4-FFF2-40B4-BE49-F238E27FC236}">
                <a16:creationId xmlns:a16="http://schemas.microsoft.com/office/drawing/2014/main" id="{B5AD994C-DE5C-40F7-FC0B-FA508E7C81B2}"/>
              </a:ext>
            </a:extLst>
          </p:cNvPr>
          <p:cNvSpPr txBox="1">
            <a:spLocks/>
          </p:cNvSpPr>
          <p:nvPr/>
        </p:nvSpPr>
        <p:spPr>
          <a:xfrm>
            <a:off x="1164211" y="4502216"/>
            <a:ext cx="9815159" cy="457410"/>
          </a:xfrm>
          <a:prstGeom prst="rect">
            <a:avLst/>
          </a:prstGeom>
          <a:solidFill>
            <a:schemeClr val="accent4">
              <a:lumMod val="20000"/>
              <a:lumOff val="80000"/>
            </a:schemeClr>
          </a:solidFill>
          <a:ln>
            <a:solidFill>
              <a:schemeClr val="accent1"/>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olas" panose="020B0609020204030204" pitchFamily="49" charset="0"/>
                <a:cs typeface="Consolas" panose="020B0609020204030204" pitchFamily="49" charset="0"/>
              </a:rPr>
              <a:t>Boolean operators </a:t>
            </a:r>
            <a:r>
              <a:rPr lang="en-US" dirty="0">
                <a:solidFill>
                  <a:srgbClr val="0070C0"/>
                </a:solidFill>
                <a:latin typeface="Consolas" panose="020B0609020204030204" pitchFamily="49" charset="0"/>
                <a:cs typeface="Consolas" panose="020B0609020204030204" pitchFamily="49" charset="0"/>
              </a:rPr>
              <a:t>act on the entire value not the individual bits</a:t>
            </a:r>
          </a:p>
        </p:txBody>
      </p:sp>
      <p:graphicFrame>
        <p:nvGraphicFramePr>
          <p:cNvPr id="34" name="Table 33">
            <a:extLst>
              <a:ext uri="{FF2B5EF4-FFF2-40B4-BE49-F238E27FC236}">
                <a16:creationId xmlns:a16="http://schemas.microsoft.com/office/drawing/2014/main" id="{ACCED94F-1A47-96BA-DC5B-981E156A0CB6}"/>
              </a:ext>
            </a:extLst>
          </p:cNvPr>
          <p:cNvGraphicFramePr>
            <a:graphicFrameLocks noGrp="1"/>
          </p:cNvGraphicFramePr>
          <p:nvPr/>
        </p:nvGraphicFramePr>
        <p:xfrm>
          <a:off x="1549117" y="3493261"/>
          <a:ext cx="8377382" cy="837904"/>
        </p:xfrm>
        <a:graphic>
          <a:graphicData uri="http://schemas.openxmlformats.org/drawingml/2006/table">
            <a:tbl>
              <a:tblPr firstRow="1" firstCol="1" lastRow="1" lastCol="1" bandRow="1" bandCol="1"/>
              <a:tblGrid>
                <a:gridCol w="2281382">
                  <a:extLst>
                    <a:ext uri="{9D8B030D-6E8A-4147-A177-3AD203B41FA5}">
                      <a16:colId xmlns:a16="http://schemas.microsoft.com/office/drawing/2014/main" val="20000"/>
                    </a:ext>
                  </a:extLst>
                </a:gridCol>
                <a:gridCol w="1874982">
                  <a:extLst>
                    <a:ext uri="{9D8B030D-6E8A-4147-A177-3AD203B41FA5}">
                      <a16:colId xmlns:a16="http://schemas.microsoft.com/office/drawing/2014/main" val="20001"/>
                    </a:ext>
                  </a:extLst>
                </a:gridCol>
                <a:gridCol w="1820320">
                  <a:extLst>
                    <a:ext uri="{9D8B030D-6E8A-4147-A177-3AD203B41FA5}">
                      <a16:colId xmlns:a16="http://schemas.microsoft.com/office/drawing/2014/main" val="20002"/>
                    </a:ext>
                  </a:extLst>
                </a:gridCol>
                <a:gridCol w="2400698">
                  <a:extLst>
                    <a:ext uri="{9D8B030D-6E8A-4147-A177-3AD203B41FA5}">
                      <a16:colId xmlns:a16="http://schemas.microsoft.com/office/drawing/2014/main" val="2674773951"/>
                    </a:ext>
                  </a:extLst>
                </a:gridCol>
              </a:tblGrid>
              <a:tr h="265276">
                <a:tc>
                  <a:txBody>
                    <a:bodyPr/>
                    <a:lstStyle/>
                    <a:p>
                      <a:pPr marL="0" marR="0" algn="ctr">
                        <a:lnSpc>
                          <a:spcPct val="150000"/>
                        </a:lnSpc>
                        <a:spcBef>
                          <a:spcPts val="0"/>
                        </a:spcBef>
                        <a:spcAft>
                          <a:spcPts val="0"/>
                        </a:spcAft>
                      </a:pPr>
                      <a:r>
                        <a:rPr lang="en-US" sz="2200" b="1" i="1" dirty="0">
                          <a:solidFill>
                            <a:schemeClr val="bg1"/>
                          </a:solidFill>
                          <a:effectLst/>
                          <a:latin typeface="Calibri"/>
                          <a:ea typeface="Arial"/>
                          <a:cs typeface="Calibri"/>
                        </a:rPr>
                        <a:t>Meaning</a:t>
                      </a:r>
                      <a:endParaRPr lang="en-US" sz="2200" dirty="0">
                        <a:solidFill>
                          <a:schemeClr val="bg1"/>
                        </a:solidFill>
                        <a:effectLst/>
                        <a:latin typeface="Arial"/>
                        <a:ea typeface="Arial"/>
                        <a:cs typeface="Times New Roman"/>
                      </a:endParaRPr>
                    </a:p>
                  </a:txBody>
                  <a:tcPr marL="71950" marR="71950" marT="8759" marB="875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50000"/>
                        </a:lnSpc>
                        <a:spcBef>
                          <a:spcPts val="0"/>
                        </a:spcBef>
                        <a:spcAft>
                          <a:spcPts val="0"/>
                        </a:spcAft>
                      </a:pPr>
                      <a:r>
                        <a:rPr lang="en-US" sz="2200" b="1" i="1" dirty="0">
                          <a:solidFill>
                            <a:schemeClr val="bg1"/>
                          </a:solidFill>
                          <a:effectLst/>
                          <a:latin typeface="Calibri"/>
                          <a:ea typeface="Times New Roman"/>
                          <a:cs typeface="Calibri"/>
                        </a:rPr>
                        <a:t>Operator</a:t>
                      </a:r>
                      <a:endParaRPr lang="en-US" sz="2200" dirty="0">
                        <a:solidFill>
                          <a:schemeClr val="bg1"/>
                        </a:solidFill>
                        <a:effectLst/>
                        <a:latin typeface="Arial"/>
                        <a:ea typeface="Arial"/>
                        <a:cs typeface="Times New Roman"/>
                      </a:endParaRPr>
                    </a:p>
                  </a:txBody>
                  <a:tcPr marL="71950" marR="71950" marT="8759" marB="875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50000"/>
                        </a:lnSpc>
                        <a:spcBef>
                          <a:spcPts val="0"/>
                        </a:spcBef>
                        <a:spcAft>
                          <a:spcPts val="0"/>
                        </a:spcAft>
                      </a:pPr>
                      <a:r>
                        <a:rPr lang="en-US" sz="2200" b="1" i="1" dirty="0">
                          <a:solidFill>
                            <a:schemeClr val="bg1"/>
                          </a:solidFill>
                          <a:effectLst/>
                          <a:latin typeface="Calibri"/>
                          <a:ea typeface="Times New Roman"/>
                          <a:cs typeface="Calibri"/>
                        </a:rPr>
                        <a:t>Operator </a:t>
                      </a:r>
                      <a:endParaRPr lang="en-US" sz="2200" dirty="0">
                        <a:solidFill>
                          <a:schemeClr val="bg1"/>
                        </a:solidFill>
                        <a:effectLst/>
                        <a:latin typeface="Arial"/>
                        <a:ea typeface="Arial"/>
                        <a:cs typeface="Times New Roman"/>
                      </a:endParaRPr>
                    </a:p>
                  </a:txBody>
                  <a:tcPr marL="71950" marR="71950" marT="8759" marB="875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marR="0" algn="ctr">
                        <a:lnSpc>
                          <a:spcPct val="150000"/>
                        </a:lnSpc>
                        <a:spcBef>
                          <a:spcPts val="0"/>
                        </a:spcBef>
                        <a:spcAft>
                          <a:spcPts val="0"/>
                        </a:spcAft>
                      </a:pPr>
                      <a:r>
                        <a:rPr lang="en-US" sz="2200" b="1" i="1" dirty="0">
                          <a:solidFill>
                            <a:schemeClr val="bg1"/>
                          </a:solidFill>
                          <a:effectLst/>
                          <a:latin typeface="Calibri"/>
                          <a:ea typeface="Times New Roman"/>
                          <a:cs typeface="Calibri"/>
                        </a:rPr>
                        <a:t>Meaning </a:t>
                      </a:r>
                      <a:endParaRPr lang="en-US" sz="2200" dirty="0">
                        <a:solidFill>
                          <a:schemeClr val="bg1"/>
                        </a:solidFill>
                        <a:effectLst/>
                        <a:latin typeface="+mn-lt"/>
                        <a:ea typeface="Arial"/>
                        <a:cs typeface="Times New Roman"/>
                      </a:endParaRPr>
                    </a:p>
                  </a:txBody>
                  <a:tcPr marL="71950" marR="71950" marT="8759" marB="875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284046">
                <a:tc>
                  <a:txBody>
                    <a:bodyPr/>
                    <a:lstStyle/>
                    <a:p>
                      <a:pPr marL="0" marR="0" algn="ctr">
                        <a:lnSpc>
                          <a:spcPct val="100000"/>
                        </a:lnSpc>
                        <a:spcBef>
                          <a:spcPts val="0"/>
                        </a:spcBef>
                        <a:spcAft>
                          <a:spcPts val="0"/>
                        </a:spcAft>
                      </a:pPr>
                      <a:r>
                        <a:rPr lang="en-US" sz="2200" b="0" i="0" dirty="0">
                          <a:solidFill>
                            <a:srgbClr val="000000"/>
                          </a:solidFill>
                          <a:effectLst/>
                          <a:latin typeface="Consolas" panose="020B0609020204030204" pitchFamily="49" charset="0"/>
                          <a:ea typeface="Times New Roman"/>
                          <a:cs typeface="Consolas" panose="020B0609020204030204" pitchFamily="49" charset="0"/>
                        </a:rPr>
                        <a:t>Boolean NOT</a:t>
                      </a:r>
                      <a:endParaRPr lang="en-US" sz="2200" b="0" i="0" dirty="0">
                        <a:solidFill>
                          <a:srgbClr val="000000"/>
                        </a:solidFill>
                        <a:effectLst/>
                        <a:latin typeface="Consolas" panose="020B0609020204030204" pitchFamily="49" charset="0"/>
                        <a:ea typeface="Arial"/>
                        <a:cs typeface="Consolas" panose="020B0609020204030204" pitchFamily="49" charset="0"/>
                      </a:endParaRPr>
                    </a:p>
                  </a:txBody>
                  <a:tcPr marL="71950" marR="71950" marT="18144" marB="18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00000"/>
                        </a:lnSpc>
                        <a:spcBef>
                          <a:spcPts val="0"/>
                        </a:spcBef>
                        <a:spcAft>
                          <a:spcPts val="0"/>
                        </a:spcAft>
                      </a:pPr>
                      <a:r>
                        <a:rPr lang="en-US" sz="2200" b="0" i="0" dirty="0">
                          <a:solidFill>
                            <a:srgbClr val="000000"/>
                          </a:solidFill>
                          <a:effectLst/>
                          <a:latin typeface="Consolas" panose="020B0609020204030204" pitchFamily="49" charset="0"/>
                          <a:ea typeface="Times New Roman"/>
                          <a:cs typeface="Consolas" panose="020B0609020204030204" pitchFamily="49" charset="0"/>
                        </a:rPr>
                        <a:t>!b</a:t>
                      </a:r>
                      <a:endParaRPr lang="en-US" sz="2200" b="0" i="0" dirty="0">
                        <a:solidFill>
                          <a:srgbClr val="000000"/>
                        </a:solidFill>
                        <a:effectLst/>
                        <a:latin typeface="Consolas" panose="020B0609020204030204" pitchFamily="49" charset="0"/>
                        <a:ea typeface="Arial"/>
                        <a:cs typeface="Consolas" panose="020B0609020204030204" pitchFamily="49" charset="0"/>
                      </a:endParaRPr>
                    </a:p>
                  </a:txBody>
                  <a:tcPr marL="71950" marR="71950" marT="18144" marB="18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00000"/>
                        </a:lnSpc>
                        <a:spcBef>
                          <a:spcPts val="0"/>
                        </a:spcBef>
                        <a:spcAft>
                          <a:spcPts val="0"/>
                        </a:spcAft>
                      </a:pPr>
                      <a:r>
                        <a:rPr lang="en-US" sz="2200" b="0" i="0" dirty="0">
                          <a:solidFill>
                            <a:srgbClr val="000000"/>
                          </a:solidFill>
                          <a:effectLst/>
                          <a:latin typeface="Consolas" panose="020B0609020204030204" pitchFamily="49" charset="0"/>
                          <a:ea typeface="Times New Roman"/>
                          <a:cs typeface="Consolas" panose="020B0609020204030204" pitchFamily="49" charset="0"/>
                        </a:rPr>
                        <a:t>~b</a:t>
                      </a:r>
                      <a:endParaRPr lang="en-US" sz="2200" b="0" i="0" dirty="0">
                        <a:solidFill>
                          <a:srgbClr val="000000"/>
                        </a:solidFill>
                        <a:effectLst/>
                        <a:latin typeface="Consolas" panose="020B0609020204030204" pitchFamily="49" charset="0"/>
                        <a:ea typeface="Arial"/>
                        <a:cs typeface="Consolas" panose="020B0609020204030204" pitchFamily="49" charset="0"/>
                      </a:endParaRPr>
                    </a:p>
                  </a:txBody>
                  <a:tcPr marL="71950" marR="71950" marT="18144" marB="18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ctr">
                        <a:lnSpc>
                          <a:spcPct val="100000"/>
                        </a:lnSpc>
                        <a:spcBef>
                          <a:spcPts val="0"/>
                        </a:spcBef>
                        <a:spcAft>
                          <a:spcPts val="0"/>
                        </a:spcAft>
                      </a:pPr>
                      <a:r>
                        <a:rPr lang="en-US" sz="2200" b="0" i="0" dirty="0">
                          <a:solidFill>
                            <a:srgbClr val="000000"/>
                          </a:solidFill>
                          <a:effectLst/>
                          <a:latin typeface="Consolas" panose="020B0609020204030204" pitchFamily="49" charset="0"/>
                          <a:ea typeface="Arial"/>
                          <a:cs typeface="Consolas" panose="020B0609020204030204" pitchFamily="49" charset="0"/>
                        </a:rPr>
                        <a:t>Bitwise NOT</a:t>
                      </a:r>
                    </a:p>
                  </a:txBody>
                  <a:tcPr marL="71950" marR="71950" marT="18144" marB="18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047534099"/>
                  </a:ext>
                </a:extLst>
              </a:tr>
            </a:tbl>
          </a:graphicData>
        </a:graphic>
      </p:graphicFrame>
      <p:graphicFrame>
        <p:nvGraphicFramePr>
          <p:cNvPr id="35" name="Table 34">
            <a:extLst>
              <a:ext uri="{FF2B5EF4-FFF2-40B4-BE49-F238E27FC236}">
                <a16:creationId xmlns:a16="http://schemas.microsoft.com/office/drawing/2014/main" id="{ADE8C9C1-0FFE-E8F5-2F27-610FD858DC30}"/>
              </a:ext>
            </a:extLst>
          </p:cNvPr>
          <p:cNvGraphicFramePr>
            <a:graphicFrameLocks noGrp="1"/>
          </p:cNvGraphicFramePr>
          <p:nvPr/>
        </p:nvGraphicFramePr>
        <p:xfrm>
          <a:off x="2069237" y="1960978"/>
          <a:ext cx="7754586" cy="1280160"/>
        </p:xfrm>
        <a:graphic>
          <a:graphicData uri="http://schemas.openxmlformats.org/drawingml/2006/table">
            <a:tbl>
              <a:tblPr firstRow="1" bandRow="1">
                <a:tableStyleId>{5C22544A-7EE6-4342-B048-85BDC9FD1C3A}</a:tableStyleId>
              </a:tblPr>
              <a:tblGrid>
                <a:gridCol w="1365662">
                  <a:extLst>
                    <a:ext uri="{9D8B030D-6E8A-4147-A177-3AD203B41FA5}">
                      <a16:colId xmlns:a16="http://schemas.microsoft.com/office/drawing/2014/main" val="1499634112"/>
                    </a:ext>
                  </a:extLst>
                </a:gridCol>
                <a:gridCol w="6388924">
                  <a:extLst>
                    <a:ext uri="{9D8B030D-6E8A-4147-A177-3AD203B41FA5}">
                      <a16:colId xmlns:a16="http://schemas.microsoft.com/office/drawing/2014/main" val="20001"/>
                    </a:ext>
                  </a:extLst>
                </a:gridCol>
              </a:tblGrid>
              <a:tr h="412621">
                <a:tc>
                  <a:txBody>
                    <a:bodyPr/>
                    <a:lstStyle/>
                    <a:p>
                      <a:pPr algn="ctr"/>
                      <a:endParaRPr lang="en-US" sz="2200" dirty="0">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200" dirty="0">
                          <a:latin typeface="Consolas" panose="020B0609020204030204" pitchFamily="49" charset="0"/>
                          <a:cs typeface="Consolas" panose="020B0609020204030204" pitchFamily="49" charset="0"/>
                        </a:rPr>
                        <a:t>Bitwise Not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C895B"/>
                    </a:solidFill>
                  </a:tcPr>
                </a:tc>
                <a:extLst>
                  <a:ext uri="{0D108BD9-81ED-4DB2-BD59-A6C34878D82A}">
                    <a16:rowId xmlns:a16="http://schemas.microsoft.com/office/drawing/2014/main" val="10000"/>
                  </a:ext>
                </a:extLst>
              </a:tr>
              <a:tr h="412621">
                <a:tc>
                  <a:txBody>
                    <a:bodyPr/>
                    <a:lstStyle/>
                    <a:p>
                      <a:r>
                        <a:rPr lang="en-US" sz="2200" dirty="0">
                          <a:solidFill>
                            <a:schemeClr val="tx2"/>
                          </a:solidFill>
                          <a:latin typeface="Consolas" panose="020B0609020204030204" pitchFamily="49" charset="0"/>
                          <a:cs typeface="Consolas" panose="020B0609020204030204" pitchFamily="49" charset="0"/>
                        </a:rPr>
                        <a:t>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200" dirty="0">
                          <a:solidFill>
                            <a:schemeClr val="tx2"/>
                          </a:solidFill>
                          <a:latin typeface="Consolas" panose="020B0609020204030204" pitchFamily="49" charset="0"/>
                          <a:cs typeface="Consolas" panose="020B0609020204030204" pitchFamily="49" charset="0"/>
                        </a:rPr>
                        <a:t>0101 1010 0101 1010 1111 0000 1001 0110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12621">
                <a:tc>
                  <a:txBody>
                    <a:bodyPr/>
                    <a:lstStyle/>
                    <a:p>
                      <a:r>
                        <a:rPr lang="en-US" sz="2200" dirty="0">
                          <a:solidFill>
                            <a:srgbClr val="0070C0"/>
                          </a:solidFill>
                          <a:latin typeface="Consolas" panose="020B0609020204030204" pitchFamily="49" charset="0"/>
                          <a:cs typeface="Consolas" panose="020B0609020204030204" pitchFamily="49" charset="0"/>
                        </a:rPr>
                        <a:t>~number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200" dirty="0">
                          <a:solidFill>
                            <a:srgbClr val="0070C0"/>
                          </a:solidFill>
                          <a:latin typeface="Consolas" panose="020B0609020204030204" pitchFamily="49" charset="0"/>
                          <a:cs typeface="Consolas" panose="020B0609020204030204" pitchFamily="49" charset="0"/>
                        </a:rPr>
                        <a:t>1010 0101 1010 0101 0000 1111 0110 1001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8619494"/>
                  </a:ext>
                </a:extLst>
              </a:tr>
            </a:tbl>
          </a:graphicData>
        </a:graphic>
      </p:graphicFrame>
      <p:graphicFrame>
        <p:nvGraphicFramePr>
          <p:cNvPr id="36" name="Table 35">
            <a:extLst>
              <a:ext uri="{FF2B5EF4-FFF2-40B4-BE49-F238E27FC236}">
                <a16:creationId xmlns:a16="http://schemas.microsoft.com/office/drawing/2014/main" id="{D166A869-B4FC-CFDA-3654-6BD96EF0D36D}"/>
              </a:ext>
            </a:extLst>
          </p:cNvPr>
          <p:cNvGraphicFramePr>
            <a:graphicFrameLocks noGrp="1"/>
          </p:cNvGraphicFramePr>
          <p:nvPr/>
        </p:nvGraphicFramePr>
        <p:xfrm>
          <a:off x="1279385" y="5134271"/>
          <a:ext cx="9252394" cy="1541751"/>
        </p:xfrm>
        <a:graphic>
          <a:graphicData uri="http://schemas.openxmlformats.org/drawingml/2006/table">
            <a:tbl>
              <a:tblPr firstRow="1" bandRow="1">
                <a:tableStyleId>{5C22544A-7EE6-4342-B048-85BDC9FD1C3A}</a:tableStyleId>
              </a:tblPr>
              <a:tblGrid>
                <a:gridCol w="1286449">
                  <a:extLst>
                    <a:ext uri="{9D8B030D-6E8A-4147-A177-3AD203B41FA5}">
                      <a16:colId xmlns:a16="http://schemas.microsoft.com/office/drawing/2014/main" val="1133527851"/>
                    </a:ext>
                  </a:extLst>
                </a:gridCol>
                <a:gridCol w="1601806">
                  <a:extLst>
                    <a:ext uri="{9D8B030D-6E8A-4147-A177-3AD203B41FA5}">
                      <a16:colId xmlns:a16="http://schemas.microsoft.com/office/drawing/2014/main" val="20000"/>
                    </a:ext>
                  </a:extLst>
                </a:gridCol>
                <a:gridCol w="6364139">
                  <a:extLst>
                    <a:ext uri="{9D8B030D-6E8A-4147-A177-3AD203B41FA5}">
                      <a16:colId xmlns:a16="http://schemas.microsoft.com/office/drawing/2014/main" val="20001"/>
                    </a:ext>
                  </a:extLst>
                </a:gridCol>
              </a:tblGrid>
              <a:tr h="513917">
                <a:tc>
                  <a:txBody>
                    <a:bodyPr/>
                    <a:lstStyle/>
                    <a:p>
                      <a:pPr algn="ctr"/>
                      <a:r>
                        <a:rPr lang="en-US" sz="2200" i="1" dirty="0">
                          <a:latin typeface="Consolas" panose="020B0609020204030204" pitchFamily="49" charset="0"/>
                          <a:cs typeface="Consolas" panose="020B0609020204030204" pitchFamily="49" charset="0"/>
                        </a:rPr>
                        <a:t>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200" i="1" dirty="0">
                          <a:latin typeface="Consolas" panose="020B0609020204030204" pitchFamily="49" charset="0"/>
                          <a:cs typeface="Consolas" panose="020B0609020204030204" pitchFamily="49" charset="0"/>
                        </a:rPr>
                        <a:t>Operation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200" dirty="0">
                          <a:latin typeface="Consolas" panose="020B0609020204030204" pitchFamily="49" charset="0"/>
                          <a:cs typeface="Consolas" panose="020B0609020204030204" pitchFamily="49" charset="0"/>
                        </a:rPr>
                        <a:t>result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C895B"/>
                    </a:solidFill>
                  </a:tcPr>
                </a:tc>
                <a:extLst>
                  <a:ext uri="{0D108BD9-81ED-4DB2-BD59-A6C34878D82A}">
                    <a16:rowId xmlns:a16="http://schemas.microsoft.com/office/drawing/2014/main" val="10000"/>
                  </a:ext>
                </a:extLst>
              </a:tr>
              <a:tr h="513917">
                <a:tc>
                  <a:txBody>
                    <a:bodyPr/>
                    <a:lstStyle/>
                    <a:p>
                      <a:r>
                        <a:rPr lang="en-US" sz="2200" dirty="0">
                          <a:solidFill>
                            <a:schemeClr val="accent2"/>
                          </a:solidFill>
                          <a:latin typeface="Consolas" panose="020B0609020204030204" pitchFamily="49" charset="0"/>
                          <a:cs typeface="Consolas" panose="020B0609020204030204" pitchFamily="49" charset="0"/>
                        </a:rPr>
                        <a:t>bitwise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200" dirty="0">
                          <a:solidFill>
                            <a:schemeClr val="accent2"/>
                          </a:solidFill>
                          <a:latin typeface="Consolas" panose="020B0609020204030204" pitchFamily="49" charset="0"/>
                          <a:cs typeface="Consolas" panose="020B0609020204030204" pitchFamily="49" charset="0"/>
                        </a:rPr>
                        <a:t>~0x01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200" dirty="0">
                          <a:solidFill>
                            <a:schemeClr val="accent2"/>
                          </a:solidFill>
                          <a:latin typeface="Consolas" panose="020B0609020204030204" pitchFamily="49" charset="0"/>
                          <a:cs typeface="Consolas" panose="020B0609020204030204" pitchFamily="49" charset="0"/>
                        </a:rPr>
                        <a:t>1111 1111 1111 1111 1111 1111 1111 1110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13917">
                <a:tc>
                  <a:txBody>
                    <a:bodyPr/>
                    <a:lstStyle/>
                    <a:p>
                      <a:r>
                        <a:rPr lang="en-US" sz="2200" dirty="0">
                          <a:solidFill>
                            <a:schemeClr val="accent2"/>
                          </a:solidFill>
                          <a:latin typeface="Consolas" panose="020B0609020204030204" pitchFamily="49" charset="0"/>
                          <a:cs typeface="Consolas" panose="020B0609020204030204" pitchFamily="49" charset="0"/>
                        </a:rPr>
                        <a:t>Boolean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200" dirty="0">
                          <a:solidFill>
                            <a:schemeClr val="accent2"/>
                          </a:solidFill>
                          <a:latin typeface="Consolas" panose="020B0609020204030204" pitchFamily="49" charset="0"/>
                          <a:cs typeface="Consolas" panose="020B0609020204030204" pitchFamily="49" charset="0"/>
                        </a:rPr>
                        <a:t>!0x01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200" dirty="0">
                          <a:solidFill>
                            <a:schemeClr val="accent2"/>
                          </a:solidFill>
                          <a:latin typeface="Consolas" panose="020B0609020204030204" pitchFamily="49" charset="0"/>
                          <a:cs typeface="Consolas" panose="020B0609020204030204" pitchFamily="49" charset="0"/>
                        </a:rPr>
                        <a:t>0000 0000 0000 0000 0000 0000 0000 0000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pSp>
        <p:nvGrpSpPr>
          <p:cNvPr id="38" name="Group 37">
            <a:extLst>
              <a:ext uri="{FF2B5EF4-FFF2-40B4-BE49-F238E27FC236}">
                <a16:creationId xmlns:a16="http://schemas.microsoft.com/office/drawing/2014/main" id="{342D2FCD-97BE-A5EB-C2D0-99F3F389BDD1}"/>
              </a:ext>
            </a:extLst>
          </p:cNvPr>
          <p:cNvGrpSpPr/>
          <p:nvPr/>
        </p:nvGrpSpPr>
        <p:grpSpPr>
          <a:xfrm>
            <a:off x="9332601" y="156259"/>
            <a:ext cx="1467068" cy="1597043"/>
            <a:chOff x="446267" y="3841563"/>
            <a:chExt cx="1467068" cy="1597043"/>
          </a:xfrm>
        </p:grpSpPr>
        <p:sp>
          <p:nvSpPr>
            <p:cNvPr id="39" name="~ 1100…">
              <a:extLst>
                <a:ext uri="{FF2B5EF4-FFF2-40B4-BE49-F238E27FC236}">
                  <a16:creationId xmlns:a16="http://schemas.microsoft.com/office/drawing/2014/main" id="{E0886689-CDAA-AB33-BA65-7932F1B9166F}"/>
                </a:ext>
              </a:extLst>
            </p:cNvPr>
            <p:cNvSpPr txBox="1"/>
            <p:nvPr/>
          </p:nvSpPr>
          <p:spPr>
            <a:xfrm>
              <a:off x="494002" y="4228018"/>
              <a:ext cx="1371598" cy="1210588"/>
            </a:xfrm>
            <a:prstGeom prst="rect">
              <a:avLst/>
            </a:prstGeom>
            <a:ln w="635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a:latin typeface="Courier"/>
                  <a:ea typeface="Courier"/>
                  <a:cs typeface="Courier"/>
                  <a:sym typeface="Courier"/>
                </a:defRPr>
              </a:pPr>
              <a:r>
                <a:rPr sz="2400" dirty="0">
                  <a:solidFill>
                    <a:srgbClr val="FF0000"/>
                  </a:solidFill>
                </a:rPr>
                <a:t>~</a:t>
              </a:r>
              <a:r>
                <a:rPr sz="2400" dirty="0"/>
                <a:t> </a:t>
              </a:r>
              <a:r>
                <a:rPr sz="2400" dirty="0">
                  <a:solidFill>
                    <a:srgbClr val="F37440"/>
                  </a:solidFill>
                </a:rPr>
                <a:t>1</a:t>
              </a:r>
              <a:r>
                <a:rPr sz="2400" dirty="0">
                  <a:solidFill>
                    <a:schemeClr val="accent1"/>
                  </a:solidFill>
                </a:rPr>
                <a:t>1</a:t>
              </a:r>
              <a:r>
                <a:rPr sz="2400" dirty="0">
                  <a:solidFill>
                    <a:srgbClr val="00B050"/>
                  </a:solidFill>
                </a:rPr>
                <a:t>0</a:t>
              </a:r>
              <a:r>
                <a:rPr sz="2400" dirty="0">
                  <a:solidFill>
                    <a:srgbClr val="FF0000"/>
                  </a:solidFill>
                </a:rPr>
                <a:t>0</a:t>
              </a:r>
            </a:p>
            <a:p>
              <a:pPr algn="l">
                <a:defRPr>
                  <a:latin typeface="Courier"/>
                  <a:ea typeface="Courier"/>
                  <a:cs typeface="Courier"/>
                  <a:sym typeface="Courier"/>
                </a:defRPr>
              </a:pPr>
              <a:r>
                <a:rPr sz="2400" dirty="0"/>
                <a:t>  </a:t>
              </a:r>
              <a:r>
                <a:rPr sz="2400" dirty="0">
                  <a:solidFill>
                    <a:srgbClr val="F37440"/>
                  </a:solidFill>
                </a:rPr>
                <a:t>-</a:t>
              </a:r>
              <a:r>
                <a:rPr sz="2400" dirty="0">
                  <a:solidFill>
                    <a:schemeClr val="accent1"/>
                  </a:solidFill>
                </a:rPr>
                <a:t>-</a:t>
              </a:r>
              <a:r>
                <a:rPr sz="2400" dirty="0">
                  <a:solidFill>
                    <a:srgbClr val="00B050"/>
                  </a:solidFill>
                </a:rPr>
                <a:t>-</a:t>
              </a:r>
              <a:r>
                <a:rPr sz="2400" dirty="0">
                  <a:solidFill>
                    <a:srgbClr val="FF0000"/>
                  </a:solidFill>
                </a:rPr>
                <a:t>-</a:t>
              </a:r>
            </a:p>
            <a:p>
              <a:pPr algn="l">
                <a:defRPr>
                  <a:latin typeface="Courier"/>
                  <a:ea typeface="Courier"/>
                  <a:cs typeface="Courier"/>
                  <a:sym typeface="Courier"/>
                </a:defRPr>
              </a:pPr>
              <a:r>
                <a:rPr sz="2400" dirty="0"/>
                <a:t>  </a:t>
              </a:r>
              <a:r>
                <a:rPr sz="2400" dirty="0">
                  <a:solidFill>
                    <a:srgbClr val="F37440"/>
                  </a:solidFill>
                </a:rPr>
                <a:t>0</a:t>
              </a:r>
              <a:r>
                <a:rPr sz="2400" dirty="0">
                  <a:solidFill>
                    <a:schemeClr val="accent1"/>
                  </a:solidFill>
                </a:rPr>
                <a:t>0</a:t>
              </a:r>
              <a:r>
                <a:rPr sz="2400" dirty="0">
                  <a:solidFill>
                    <a:srgbClr val="00B050"/>
                  </a:solidFill>
                </a:rPr>
                <a:t>1</a:t>
              </a:r>
              <a:r>
                <a:rPr sz="2400" dirty="0">
                  <a:solidFill>
                    <a:srgbClr val="FF0000"/>
                  </a:solidFill>
                </a:rPr>
                <a:t>1</a:t>
              </a:r>
            </a:p>
          </p:txBody>
        </p:sp>
        <p:sp>
          <p:nvSpPr>
            <p:cNvPr id="40" name="TextBox 39">
              <a:extLst>
                <a:ext uri="{FF2B5EF4-FFF2-40B4-BE49-F238E27FC236}">
                  <a16:creationId xmlns:a16="http://schemas.microsoft.com/office/drawing/2014/main" id="{9C8E4E60-FCA2-614C-F64F-A48BA3FCB222}"/>
                </a:ext>
              </a:extLst>
            </p:cNvPr>
            <p:cNvSpPr txBox="1"/>
            <p:nvPr/>
          </p:nvSpPr>
          <p:spPr>
            <a:xfrm>
              <a:off x="446267" y="3841563"/>
              <a:ext cx="1467068" cy="369332"/>
            </a:xfrm>
            <a:prstGeom prst="rect">
              <a:avLst/>
            </a:prstGeom>
            <a:noFill/>
          </p:spPr>
          <p:txBody>
            <a:bodyPr wrap="none" rtlCol="0">
              <a:spAutoFit/>
            </a:bodyPr>
            <a:lstStyle/>
            <a:p>
              <a:r>
                <a:rPr lang="en-US" dirty="0">
                  <a:solidFill>
                    <a:srgbClr val="0070C0"/>
                  </a:solidFill>
                </a:rPr>
                <a:t>Bitwise NOT</a:t>
              </a:r>
            </a:p>
          </p:txBody>
        </p:sp>
      </p:grpSp>
    </p:spTree>
    <p:extLst>
      <p:ext uri="{BB962C8B-B14F-4D97-AF65-F5344CB8AC3E}">
        <p14:creationId xmlns:p14="http://schemas.microsoft.com/office/powerpoint/2010/main" val="295764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912945-4DA8-2241-9983-3B4C73F4FDD9}"/>
              </a:ext>
            </a:extLst>
          </p:cNvPr>
          <p:cNvSpPr>
            <a:spLocks noGrp="1"/>
          </p:cNvSpPr>
          <p:nvPr>
            <p:ph sz="quarter" idx="15"/>
          </p:nvPr>
        </p:nvSpPr>
        <p:spPr>
          <a:xfrm>
            <a:off x="1099127" y="3024637"/>
            <a:ext cx="8377382" cy="3537528"/>
          </a:xfrm>
          <a:solidFill>
            <a:schemeClr val="accent4">
              <a:lumMod val="20000"/>
              <a:lumOff val="80000"/>
            </a:schemeClr>
          </a:solidFill>
          <a:ln>
            <a:solidFill>
              <a:schemeClr val="accent1"/>
            </a:solidFill>
          </a:ln>
        </p:spPr>
        <p:txBody>
          <a:bodyPr/>
          <a:lstStyle/>
          <a:p>
            <a:pPr marL="0" indent="0">
              <a:buNone/>
            </a:pPr>
            <a:r>
              <a:rPr lang="en-US" dirty="0"/>
              <a:t>Boolean operators </a:t>
            </a:r>
            <a:r>
              <a:rPr lang="en-US" b="1" dirty="0">
                <a:solidFill>
                  <a:srgbClr val="0070C0"/>
                </a:solidFill>
              </a:rPr>
              <a:t>act on the entire value not the individual bits</a:t>
            </a:r>
          </a:p>
          <a:p>
            <a:pPr marL="0" indent="0">
              <a:buNone/>
            </a:pPr>
            <a:r>
              <a:rPr lang="en-US" b="1" dirty="0">
                <a:solidFill>
                  <a:srgbClr val="0070C0"/>
                </a:solidFill>
              </a:rPr>
              <a:t>&amp; versus &amp;&amp;</a:t>
            </a:r>
          </a:p>
          <a:p>
            <a:pPr marL="0" indent="0">
              <a:buNone/>
            </a:pPr>
            <a:r>
              <a:rPr lang="en-US" b="1" dirty="0">
                <a:latin typeface="Courier New" panose="02070309020205020404" pitchFamily="49" charset="0"/>
                <a:cs typeface="Courier New" panose="02070309020205020404" pitchFamily="49" charset="0"/>
              </a:rPr>
              <a:t>	</a:t>
            </a:r>
            <a:r>
              <a:rPr lang="en-US" b="1" dirty="0">
                <a:solidFill>
                  <a:schemeClr val="accent3"/>
                </a:solidFill>
                <a:latin typeface="Courier New" panose="02070309020205020404" pitchFamily="49" charset="0"/>
                <a:cs typeface="Courier New" panose="02070309020205020404" pitchFamily="49" charset="0"/>
              </a:rPr>
              <a:t>0x10 &amp;   0x01 = 0x00 (bitwise)</a:t>
            </a:r>
          </a:p>
          <a:p>
            <a:pPr marL="0" indent="0">
              <a:buNone/>
            </a:pPr>
            <a:r>
              <a:rPr lang="en-US" b="1" dirty="0">
                <a:solidFill>
                  <a:srgbClr val="0070C0"/>
                </a:solidFill>
                <a:latin typeface="Courier New" panose="02070309020205020404" pitchFamily="49" charset="0"/>
                <a:cs typeface="Courier New" panose="02070309020205020404" pitchFamily="49" charset="0"/>
              </a:rPr>
              <a:t>	0x10 &amp;&amp;  0x01 = 0x01 (Boolean)</a:t>
            </a:r>
          </a:p>
          <a:p>
            <a:pPr marL="0" indent="0">
              <a:buNone/>
            </a:pPr>
            <a:r>
              <a:rPr lang="en-US" sz="2400" b="1" dirty="0">
                <a:solidFill>
                  <a:srgbClr val="0070C0"/>
                </a:solidFill>
                <a:latin typeface="Courier New" panose="02070309020205020404" pitchFamily="49" charset="0"/>
                <a:cs typeface="Courier New" panose="02070309020205020404" pitchFamily="49" charset="0"/>
              </a:rPr>
              <a:t>! versus ~</a:t>
            </a:r>
          </a:p>
          <a:p>
            <a:pPr marL="0" indent="0">
              <a:buNone/>
            </a:pPr>
            <a:r>
              <a:rPr lang="en-US" b="1" dirty="0">
                <a:latin typeface="Courier New" panose="02070309020205020404" pitchFamily="49" charset="0"/>
                <a:cs typeface="Courier New" panose="02070309020205020404" pitchFamily="49" charset="0"/>
              </a:rPr>
              <a:t>	</a:t>
            </a:r>
            <a:r>
              <a:rPr lang="en-US" b="1" dirty="0">
                <a:solidFill>
                  <a:schemeClr val="accent3"/>
                </a:solidFill>
                <a:latin typeface="Courier New" panose="02070309020205020404" pitchFamily="49" charset="0"/>
                <a:cs typeface="Courier New" panose="02070309020205020404" pitchFamily="49" charset="0"/>
              </a:rPr>
              <a:t>~0x01 = 0xfffffffe (bitwise)</a:t>
            </a:r>
          </a:p>
          <a:p>
            <a:pPr marL="0" indent="0">
              <a:buNone/>
            </a:pPr>
            <a:r>
              <a:rPr lang="en-US" b="1" dirty="0">
                <a:latin typeface="Courier New" panose="02070309020205020404" pitchFamily="49" charset="0"/>
                <a:cs typeface="Courier New" panose="02070309020205020404" pitchFamily="49" charset="0"/>
              </a:rPr>
              <a:t>	</a:t>
            </a:r>
            <a:r>
              <a:rPr lang="en-US" b="1" dirty="0">
                <a:solidFill>
                  <a:srgbClr val="0070C0"/>
                </a:solidFill>
                <a:latin typeface="Courier New" panose="02070309020205020404" pitchFamily="49" charset="0"/>
                <a:cs typeface="Courier New" panose="02070309020205020404" pitchFamily="49" charset="0"/>
              </a:rPr>
              <a:t>!0x01 = 0x0 (</a:t>
            </a:r>
            <a:r>
              <a:rPr lang="en-US" b="1" dirty="0" err="1">
                <a:solidFill>
                  <a:srgbClr val="0070C0"/>
                </a:solidFill>
                <a:latin typeface="Courier New" panose="02070309020205020404" pitchFamily="49" charset="0"/>
                <a:cs typeface="Courier New" panose="02070309020205020404" pitchFamily="49" charset="0"/>
              </a:rPr>
              <a:t>Booelan</a:t>
            </a:r>
            <a:r>
              <a:rPr lang="en-US" b="1" dirty="0">
                <a:solidFill>
                  <a:srgbClr val="0070C0"/>
                </a:solidFill>
                <a:latin typeface="Courier New" panose="02070309020205020404" pitchFamily="49" charset="0"/>
                <a:cs typeface="Courier New" panose="02070309020205020404" pitchFamily="49" charset="0"/>
              </a:rPr>
              <a:t>)</a:t>
            </a:r>
          </a:p>
        </p:txBody>
      </p:sp>
      <p:sp>
        <p:nvSpPr>
          <p:cNvPr id="3" name="Title 2">
            <a:extLst>
              <a:ext uri="{FF2B5EF4-FFF2-40B4-BE49-F238E27FC236}">
                <a16:creationId xmlns:a16="http://schemas.microsoft.com/office/drawing/2014/main" id="{4C153683-553A-A54D-8D06-10ED28E0F00C}"/>
              </a:ext>
            </a:extLst>
          </p:cNvPr>
          <p:cNvSpPr>
            <a:spLocks noGrp="1"/>
          </p:cNvSpPr>
          <p:nvPr>
            <p:ph type="title"/>
          </p:nvPr>
        </p:nvSpPr>
        <p:spPr/>
        <p:txBody>
          <a:bodyPr/>
          <a:lstStyle/>
          <a:p>
            <a:r>
              <a:rPr lang="en-US" dirty="0"/>
              <a:t>Bitwise versus C Boolean Operators</a:t>
            </a:r>
          </a:p>
        </p:txBody>
      </p:sp>
      <p:graphicFrame>
        <p:nvGraphicFramePr>
          <p:cNvPr id="4" name="Table 3">
            <a:extLst>
              <a:ext uri="{FF2B5EF4-FFF2-40B4-BE49-F238E27FC236}">
                <a16:creationId xmlns:a16="http://schemas.microsoft.com/office/drawing/2014/main" id="{580ECF5A-EFE8-4D4E-8238-18330D2A1D88}"/>
              </a:ext>
            </a:extLst>
          </p:cNvPr>
          <p:cNvGraphicFramePr>
            <a:graphicFrameLocks noGrp="1"/>
          </p:cNvGraphicFramePr>
          <p:nvPr/>
        </p:nvGraphicFramePr>
        <p:xfrm>
          <a:off x="1099127" y="1251619"/>
          <a:ext cx="8377382" cy="1316499"/>
        </p:xfrm>
        <a:graphic>
          <a:graphicData uri="http://schemas.openxmlformats.org/drawingml/2006/table">
            <a:tbl>
              <a:tblPr firstRow="1" firstCol="1" lastRow="1" lastCol="1" bandRow="1" bandCol="1"/>
              <a:tblGrid>
                <a:gridCol w="2281382">
                  <a:extLst>
                    <a:ext uri="{9D8B030D-6E8A-4147-A177-3AD203B41FA5}">
                      <a16:colId xmlns:a16="http://schemas.microsoft.com/office/drawing/2014/main" val="20000"/>
                    </a:ext>
                  </a:extLst>
                </a:gridCol>
                <a:gridCol w="1874982">
                  <a:extLst>
                    <a:ext uri="{9D8B030D-6E8A-4147-A177-3AD203B41FA5}">
                      <a16:colId xmlns:a16="http://schemas.microsoft.com/office/drawing/2014/main" val="20001"/>
                    </a:ext>
                  </a:extLst>
                </a:gridCol>
                <a:gridCol w="1820320">
                  <a:extLst>
                    <a:ext uri="{9D8B030D-6E8A-4147-A177-3AD203B41FA5}">
                      <a16:colId xmlns:a16="http://schemas.microsoft.com/office/drawing/2014/main" val="20002"/>
                    </a:ext>
                  </a:extLst>
                </a:gridCol>
                <a:gridCol w="2400698">
                  <a:extLst>
                    <a:ext uri="{9D8B030D-6E8A-4147-A177-3AD203B41FA5}">
                      <a16:colId xmlns:a16="http://schemas.microsoft.com/office/drawing/2014/main" val="2674773951"/>
                    </a:ext>
                  </a:extLst>
                </a:gridCol>
              </a:tblGrid>
              <a:tr h="265276">
                <a:tc>
                  <a:txBody>
                    <a:bodyPr/>
                    <a:lstStyle/>
                    <a:p>
                      <a:pPr marL="0" marR="0" algn="ctr">
                        <a:lnSpc>
                          <a:spcPct val="150000"/>
                        </a:lnSpc>
                        <a:spcBef>
                          <a:spcPts val="0"/>
                        </a:spcBef>
                        <a:spcAft>
                          <a:spcPts val="0"/>
                        </a:spcAft>
                      </a:pPr>
                      <a:r>
                        <a:rPr lang="en-US" sz="1800" b="1" i="1" dirty="0">
                          <a:solidFill>
                            <a:schemeClr val="bg1"/>
                          </a:solidFill>
                          <a:effectLst/>
                          <a:latin typeface="Calibri"/>
                          <a:ea typeface="Arial"/>
                          <a:cs typeface="Calibri"/>
                        </a:rPr>
                        <a:t>Meaning</a:t>
                      </a:r>
                      <a:endParaRPr lang="en-US" sz="1800" dirty="0">
                        <a:solidFill>
                          <a:schemeClr val="bg1"/>
                        </a:solidFill>
                        <a:effectLst/>
                        <a:latin typeface="Arial"/>
                        <a:ea typeface="Arial"/>
                        <a:cs typeface="Times New Roman"/>
                      </a:endParaRPr>
                    </a:p>
                  </a:txBody>
                  <a:tcPr marL="71950" marR="71950" marT="8759" marB="875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50000"/>
                        </a:lnSpc>
                        <a:spcBef>
                          <a:spcPts val="0"/>
                        </a:spcBef>
                        <a:spcAft>
                          <a:spcPts val="0"/>
                        </a:spcAft>
                      </a:pPr>
                      <a:r>
                        <a:rPr lang="en-US" sz="1800" b="1" i="1" dirty="0">
                          <a:solidFill>
                            <a:schemeClr val="bg1"/>
                          </a:solidFill>
                          <a:effectLst/>
                          <a:latin typeface="Calibri"/>
                          <a:ea typeface="Times New Roman"/>
                          <a:cs typeface="Calibri"/>
                        </a:rPr>
                        <a:t>Operator</a:t>
                      </a:r>
                      <a:endParaRPr lang="en-US" sz="1800" dirty="0">
                        <a:solidFill>
                          <a:schemeClr val="bg1"/>
                        </a:solidFill>
                        <a:effectLst/>
                        <a:latin typeface="Arial"/>
                        <a:ea typeface="Arial"/>
                        <a:cs typeface="Times New Roman"/>
                      </a:endParaRPr>
                    </a:p>
                  </a:txBody>
                  <a:tcPr marL="71950" marR="71950" marT="8759" marB="875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50000"/>
                        </a:lnSpc>
                        <a:spcBef>
                          <a:spcPts val="0"/>
                        </a:spcBef>
                        <a:spcAft>
                          <a:spcPts val="0"/>
                        </a:spcAft>
                      </a:pPr>
                      <a:r>
                        <a:rPr lang="en-US" sz="1800" b="1" i="1" dirty="0">
                          <a:solidFill>
                            <a:schemeClr val="bg1"/>
                          </a:solidFill>
                          <a:effectLst/>
                          <a:latin typeface="Calibri"/>
                          <a:ea typeface="Times New Roman"/>
                          <a:cs typeface="Calibri"/>
                        </a:rPr>
                        <a:t>Operator </a:t>
                      </a:r>
                      <a:endParaRPr lang="en-US" sz="1800" dirty="0">
                        <a:solidFill>
                          <a:schemeClr val="bg1"/>
                        </a:solidFill>
                        <a:effectLst/>
                        <a:latin typeface="Arial"/>
                        <a:ea typeface="Arial"/>
                        <a:cs typeface="Times New Roman"/>
                      </a:endParaRPr>
                    </a:p>
                  </a:txBody>
                  <a:tcPr marL="71950" marR="71950" marT="8759" marB="875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marR="0" algn="ctr">
                        <a:lnSpc>
                          <a:spcPct val="150000"/>
                        </a:lnSpc>
                        <a:spcBef>
                          <a:spcPts val="0"/>
                        </a:spcBef>
                        <a:spcAft>
                          <a:spcPts val="0"/>
                        </a:spcAft>
                      </a:pPr>
                      <a:r>
                        <a:rPr lang="en-US" sz="1800" b="1" i="1" dirty="0">
                          <a:solidFill>
                            <a:schemeClr val="bg1"/>
                          </a:solidFill>
                          <a:effectLst/>
                          <a:latin typeface="Calibri"/>
                          <a:ea typeface="Times New Roman"/>
                          <a:cs typeface="Calibri"/>
                        </a:rPr>
                        <a:t>Meaning </a:t>
                      </a:r>
                      <a:endParaRPr lang="en-US" sz="1800" dirty="0">
                        <a:solidFill>
                          <a:schemeClr val="bg1"/>
                        </a:solidFill>
                        <a:effectLst/>
                        <a:latin typeface="+mn-lt"/>
                        <a:ea typeface="Arial"/>
                        <a:cs typeface="Times New Roman"/>
                      </a:endParaRPr>
                    </a:p>
                  </a:txBody>
                  <a:tcPr marL="71950" marR="71950" marT="8759" marB="875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284046">
                <a:tc>
                  <a:txBody>
                    <a:bodyPr/>
                    <a:lstStyle/>
                    <a:p>
                      <a:pPr marL="0" marR="0" algn="ctr">
                        <a:lnSpc>
                          <a:spcPct val="100000"/>
                        </a:lnSpc>
                        <a:spcBef>
                          <a:spcPts val="0"/>
                        </a:spcBef>
                        <a:spcAft>
                          <a:spcPts val="0"/>
                        </a:spcAft>
                      </a:pPr>
                      <a:r>
                        <a:rPr lang="en-US" sz="1800" b="1" i="0" dirty="0">
                          <a:solidFill>
                            <a:srgbClr val="000000"/>
                          </a:solidFill>
                          <a:effectLst/>
                          <a:latin typeface="Courier New" panose="02070309020205020404" pitchFamily="49" charset="0"/>
                          <a:ea typeface="Times New Roman"/>
                          <a:cs typeface="Courier New" panose="02070309020205020404" pitchFamily="49" charset="0"/>
                        </a:rPr>
                        <a:t>Boolean AND</a:t>
                      </a:r>
                      <a:endParaRPr lang="en-US" sz="1800" b="1" i="0" dirty="0">
                        <a:solidFill>
                          <a:srgbClr val="000000"/>
                        </a:solidFill>
                        <a:effectLst/>
                        <a:latin typeface="Courier New" panose="02070309020205020404" pitchFamily="49" charset="0"/>
                        <a:ea typeface="Arial"/>
                        <a:cs typeface="Courier New" panose="02070309020205020404" pitchFamily="49" charset="0"/>
                      </a:endParaRPr>
                    </a:p>
                  </a:txBody>
                  <a:tcPr marL="71950" marR="71950" marT="18144" marB="18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00000"/>
                        </a:lnSpc>
                        <a:spcBef>
                          <a:spcPts val="0"/>
                        </a:spcBef>
                        <a:spcAft>
                          <a:spcPts val="0"/>
                        </a:spcAft>
                      </a:pPr>
                      <a:r>
                        <a:rPr lang="en-US" sz="1800" b="1" i="0" dirty="0">
                          <a:solidFill>
                            <a:srgbClr val="000000"/>
                          </a:solidFill>
                          <a:effectLst/>
                          <a:latin typeface="Courier New" panose="02070309020205020404" pitchFamily="49" charset="0"/>
                          <a:ea typeface="Times New Roman"/>
                          <a:cs typeface="Courier New" panose="02070309020205020404" pitchFamily="49" charset="0"/>
                        </a:rPr>
                        <a:t>a &amp;&amp; b</a:t>
                      </a:r>
                      <a:endParaRPr lang="en-US" sz="1800" b="1" i="0" dirty="0">
                        <a:solidFill>
                          <a:srgbClr val="000000"/>
                        </a:solidFill>
                        <a:effectLst/>
                        <a:latin typeface="Courier New" panose="02070309020205020404" pitchFamily="49" charset="0"/>
                        <a:ea typeface="Arial"/>
                        <a:cs typeface="Courier New" panose="02070309020205020404" pitchFamily="49" charset="0"/>
                      </a:endParaRPr>
                    </a:p>
                  </a:txBody>
                  <a:tcPr marL="71950" marR="71950" marT="18144" marB="18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00000"/>
                        </a:lnSpc>
                        <a:spcBef>
                          <a:spcPts val="0"/>
                        </a:spcBef>
                        <a:spcAft>
                          <a:spcPts val="0"/>
                        </a:spcAft>
                      </a:pPr>
                      <a:r>
                        <a:rPr lang="en-US" sz="1800" b="1" i="0" dirty="0">
                          <a:solidFill>
                            <a:srgbClr val="000000"/>
                          </a:solidFill>
                          <a:effectLst/>
                          <a:latin typeface="Courier New" panose="02070309020205020404" pitchFamily="49" charset="0"/>
                          <a:ea typeface="Times New Roman"/>
                          <a:cs typeface="Courier New" panose="02070309020205020404" pitchFamily="49" charset="0"/>
                        </a:rPr>
                        <a:t>a &amp; b</a:t>
                      </a:r>
                      <a:endParaRPr lang="en-US" sz="1800" b="1" i="0" dirty="0">
                        <a:solidFill>
                          <a:srgbClr val="000000"/>
                        </a:solidFill>
                        <a:effectLst/>
                        <a:latin typeface="Courier New" panose="02070309020205020404" pitchFamily="49" charset="0"/>
                        <a:ea typeface="Arial"/>
                        <a:cs typeface="Courier New" panose="02070309020205020404" pitchFamily="49" charset="0"/>
                      </a:endParaRPr>
                    </a:p>
                  </a:txBody>
                  <a:tcPr marL="71950" marR="71950" marT="18144" marB="18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ctr">
                        <a:lnSpc>
                          <a:spcPct val="100000"/>
                        </a:lnSpc>
                        <a:spcBef>
                          <a:spcPts val="0"/>
                        </a:spcBef>
                        <a:spcAft>
                          <a:spcPts val="0"/>
                        </a:spcAft>
                      </a:pPr>
                      <a:r>
                        <a:rPr lang="en-US" sz="1800" b="1" i="0" dirty="0">
                          <a:solidFill>
                            <a:srgbClr val="000000"/>
                          </a:solidFill>
                          <a:effectLst/>
                          <a:latin typeface="Courier New" panose="02070309020205020404" pitchFamily="49" charset="0"/>
                          <a:ea typeface="Arial"/>
                          <a:cs typeface="Courier New" panose="02070309020205020404" pitchFamily="49" charset="0"/>
                        </a:rPr>
                        <a:t>Bitwise AND</a:t>
                      </a:r>
                    </a:p>
                  </a:txBody>
                  <a:tcPr marL="71950" marR="71950" marT="18144" marB="18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r h="284046">
                <a:tc>
                  <a:txBody>
                    <a:bodyPr/>
                    <a:lstStyle/>
                    <a:p>
                      <a:pPr marL="0" marR="0" algn="ctr">
                        <a:lnSpc>
                          <a:spcPct val="100000"/>
                        </a:lnSpc>
                        <a:spcBef>
                          <a:spcPts val="0"/>
                        </a:spcBef>
                        <a:spcAft>
                          <a:spcPts val="0"/>
                        </a:spcAft>
                      </a:pPr>
                      <a:r>
                        <a:rPr lang="en-US" sz="1800" b="1" i="0" dirty="0">
                          <a:solidFill>
                            <a:srgbClr val="000000"/>
                          </a:solidFill>
                          <a:effectLst/>
                          <a:latin typeface="Courier New" panose="02070309020205020404" pitchFamily="49" charset="0"/>
                          <a:ea typeface="Times New Roman"/>
                          <a:cs typeface="Courier New" panose="02070309020205020404" pitchFamily="49" charset="0"/>
                        </a:rPr>
                        <a:t>Boolean OR</a:t>
                      </a:r>
                      <a:endParaRPr lang="en-US" sz="1800" b="1" i="0" dirty="0">
                        <a:solidFill>
                          <a:srgbClr val="000000"/>
                        </a:solidFill>
                        <a:effectLst/>
                        <a:latin typeface="Courier New" panose="02070309020205020404" pitchFamily="49" charset="0"/>
                        <a:ea typeface="Arial"/>
                        <a:cs typeface="Courier New" panose="02070309020205020404" pitchFamily="49" charset="0"/>
                      </a:endParaRPr>
                    </a:p>
                  </a:txBody>
                  <a:tcPr marL="71950" marR="71950" marT="18144" marB="18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00000"/>
                        </a:lnSpc>
                        <a:spcBef>
                          <a:spcPts val="0"/>
                        </a:spcBef>
                        <a:spcAft>
                          <a:spcPts val="0"/>
                        </a:spcAft>
                      </a:pPr>
                      <a:r>
                        <a:rPr lang="en-US" sz="1800" b="1" i="0" dirty="0">
                          <a:solidFill>
                            <a:srgbClr val="000000"/>
                          </a:solidFill>
                          <a:effectLst/>
                          <a:latin typeface="Courier New" panose="02070309020205020404" pitchFamily="49" charset="0"/>
                          <a:ea typeface="Times New Roman"/>
                          <a:cs typeface="Courier New" panose="02070309020205020404" pitchFamily="49" charset="0"/>
                        </a:rPr>
                        <a:t>a || b</a:t>
                      </a:r>
                      <a:endParaRPr lang="en-US" sz="1800" b="1" i="0" dirty="0">
                        <a:solidFill>
                          <a:srgbClr val="000000"/>
                        </a:solidFill>
                        <a:effectLst/>
                        <a:latin typeface="Courier New" panose="02070309020205020404" pitchFamily="49" charset="0"/>
                        <a:ea typeface="Arial"/>
                        <a:cs typeface="Courier New" panose="02070309020205020404" pitchFamily="49" charset="0"/>
                      </a:endParaRPr>
                    </a:p>
                  </a:txBody>
                  <a:tcPr marL="71950" marR="71950" marT="18144" marB="18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00000"/>
                        </a:lnSpc>
                        <a:spcBef>
                          <a:spcPts val="0"/>
                        </a:spcBef>
                        <a:spcAft>
                          <a:spcPts val="0"/>
                        </a:spcAft>
                      </a:pPr>
                      <a:r>
                        <a:rPr lang="en-US" sz="1800" b="1" i="0" dirty="0">
                          <a:solidFill>
                            <a:srgbClr val="000000"/>
                          </a:solidFill>
                          <a:effectLst/>
                          <a:latin typeface="Courier New" panose="02070309020205020404" pitchFamily="49" charset="0"/>
                          <a:ea typeface="Times New Roman"/>
                          <a:cs typeface="Courier New" panose="02070309020205020404" pitchFamily="49" charset="0"/>
                        </a:rPr>
                        <a:t>a | b</a:t>
                      </a:r>
                      <a:endParaRPr lang="en-US" sz="1800" b="1" i="0" dirty="0">
                        <a:solidFill>
                          <a:srgbClr val="000000"/>
                        </a:solidFill>
                        <a:effectLst/>
                        <a:latin typeface="Courier New" panose="02070309020205020404" pitchFamily="49" charset="0"/>
                        <a:ea typeface="Arial"/>
                        <a:cs typeface="Courier New" panose="02070309020205020404" pitchFamily="49" charset="0"/>
                      </a:endParaRPr>
                    </a:p>
                  </a:txBody>
                  <a:tcPr marL="71950" marR="71950" marT="18144" marB="18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ctr">
                        <a:lnSpc>
                          <a:spcPct val="100000"/>
                        </a:lnSpc>
                        <a:spcBef>
                          <a:spcPts val="0"/>
                        </a:spcBef>
                        <a:spcAft>
                          <a:spcPts val="0"/>
                        </a:spcAft>
                      </a:pPr>
                      <a:r>
                        <a:rPr lang="en-US" sz="1800" b="1" i="0" dirty="0">
                          <a:solidFill>
                            <a:srgbClr val="000000"/>
                          </a:solidFill>
                          <a:effectLst/>
                          <a:latin typeface="Courier New" panose="02070309020205020404" pitchFamily="49" charset="0"/>
                          <a:ea typeface="Arial"/>
                          <a:cs typeface="Courier New" panose="02070309020205020404" pitchFamily="49" charset="0"/>
                        </a:rPr>
                        <a:t>Bitwise OR</a:t>
                      </a:r>
                    </a:p>
                  </a:txBody>
                  <a:tcPr marL="71950" marR="71950" marT="18144" marB="18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10002"/>
                  </a:ext>
                </a:extLst>
              </a:tr>
              <a:tr h="284046">
                <a:tc>
                  <a:txBody>
                    <a:bodyPr/>
                    <a:lstStyle/>
                    <a:p>
                      <a:pPr marL="0" marR="0" algn="ctr">
                        <a:lnSpc>
                          <a:spcPct val="100000"/>
                        </a:lnSpc>
                        <a:spcBef>
                          <a:spcPts val="0"/>
                        </a:spcBef>
                        <a:spcAft>
                          <a:spcPts val="0"/>
                        </a:spcAft>
                      </a:pPr>
                      <a:r>
                        <a:rPr lang="en-US" sz="1800" b="1" i="0" dirty="0">
                          <a:solidFill>
                            <a:srgbClr val="000000"/>
                          </a:solidFill>
                          <a:effectLst/>
                          <a:latin typeface="Courier New" panose="02070309020205020404" pitchFamily="49" charset="0"/>
                          <a:ea typeface="Times New Roman"/>
                          <a:cs typeface="Courier New" panose="02070309020205020404" pitchFamily="49" charset="0"/>
                        </a:rPr>
                        <a:t>Boolean NOT</a:t>
                      </a:r>
                      <a:endParaRPr lang="en-US" sz="1800" b="1" i="0" dirty="0">
                        <a:solidFill>
                          <a:srgbClr val="000000"/>
                        </a:solidFill>
                        <a:effectLst/>
                        <a:latin typeface="Courier New" panose="02070309020205020404" pitchFamily="49" charset="0"/>
                        <a:ea typeface="Arial"/>
                        <a:cs typeface="Courier New" panose="02070309020205020404" pitchFamily="49" charset="0"/>
                      </a:endParaRPr>
                    </a:p>
                  </a:txBody>
                  <a:tcPr marL="71950" marR="71950" marT="18144" marB="18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00000"/>
                        </a:lnSpc>
                        <a:spcBef>
                          <a:spcPts val="0"/>
                        </a:spcBef>
                        <a:spcAft>
                          <a:spcPts val="0"/>
                        </a:spcAft>
                      </a:pPr>
                      <a:r>
                        <a:rPr lang="en-US" sz="1800" b="1" i="0" dirty="0">
                          <a:solidFill>
                            <a:srgbClr val="000000"/>
                          </a:solidFill>
                          <a:effectLst/>
                          <a:latin typeface="Courier New" panose="02070309020205020404" pitchFamily="49" charset="0"/>
                          <a:ea typeface="Times New Roman"/>
                          <a:cs typeface="Courier New" panose="02070309020205020404" pitchFamily="49" charset="0"/>
                        </a:rPr>
                        <a:t>!b</a:t>
                      </a:r>
                      <a:endParaRPr lang="en-US" sz="1800" b="1" i="0" dirty="0">
                        <a:solidFill>
                          <a:srgbClr val="000000"/>
                        </a:solidFill>
                        <a:effectLst/>
                        <a:latin typeface="Courier New" panose="02070309020205020404" pitchFamily="49" charset="0"/>
                        <a:ea typeface="Arial"/>
                        <a:cs typeface="Courier New" panose="02070309020205020404" pitchFamily="49" charset="0"/>
                      </a:endParaRPr>
                    </a:p>
                  </a:txBody>
                  <a:tcPr marL="71950" marR="71950" marT="18144" marB="18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00000"/>
                        </a:lnSpc>
                        <a:spcBef>
                          <a:spcPts val="0"/>
                        </a:spcBef>
                        <a:spcAft>
                          <a:spcPts val="0"/>
                        </a:spcAft>
                      </a:pPr>
                      <a:r>
                        <a:rPr lang="en-US" sz="1800" b="1" i="0" dirty="0">
                          <a:solidFill>
                            <a:srgbClr val="000000"/>
                          </a:solidFill>
                          <a:effectLst/>
                          <a:latin typeface="Courier New" panose="02070309020205020404" pitchFamily="49" charset="0"/>
                          <a:ea typeface="Times New Roman"/>
                          <a:cs typeface="Courier New" panose="02070309020205020404" pitchFamily="49" charset="0"/>
                        </a:rPr>
                        <a:t>~b</a:t>
                      </a:r>
                      <a:endParaRPr lang="en-US" sz="1800" b="1" i="0" dirty="0">
                        <a:solidFill>
                          <a:srgbClr val="000000"/>
                        </a:solidFill>
                        <a:effectLst/>
                        <a:latin typeface="Courier New" panose="02070309020205020404" pitchFamily="49" charset="0"/>
                        <a:ea typeface="Arial"/>
                        <a:cs typeface="Courier New" panose="02070309020205020404" pitchFamily="49" charset="0"/>
                      </a:endParaRPr>
                    </a:p>
                  </a:txBody>
                  <a:tcPr marL="71950" marR="71950" marT="18144" marB="18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ctr">
                        <a:lnSpc>
                          <a:spcPct val="100000"/>
                        </a:lnSpc>
                        <a:spcBef>
                          <a:spcPts val="0"/>
                        </a:spcBef>
                        <a:spcAft>
                          <a:spcPts val="0"/>
                        </a:spcAft>
                      </a:pPr>
                      <a:r>
                        <a:rPr lang="en-US" sz="1800" b="1" i="0" dirty="0">
                          <a:solidFill>
                            <a:srgbClr val="000000"/>
                          </a:solidFill>
                          <a:effectLst/>
                          <a:latin typeface="Courier New" panose="02070309020205020404" pitchFamily="49" charset="0"/>
                          <a:ea typeface="Arial"/>
                          <a:cs typeface="Courier New" panose="02070309020205020404" pitchFamily="49" charset="0"/>
                        </a:rPr>
                        <a:t>Bitwise NOT</a:t>
                      </a:r>
                    </a:p>
                  </a:txBody>
                  <a:tcPr marL="71950" marR="71950" marT="18144" marB="18144"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047534099"/>
                  </a:ext>
                </a:extLst>
              </a:tr>
            </a:tbl>
          </a:graphicData>
        </a:graphic>
      </p:graphicFrame>
      <p:sp>
        <p:nvSpPr>
          <p:cNvPr id="5" name="TextBox 4">
            <a:extLst>
              <a:ext uri="{FF2B5EF4-FFF2-40B4-BE49-F238E27FC236}">
                <a16:creationId xmlns:a16="http://schemas.microsoft.com/office/drawing/2014/main" id="{BD697150-021F-554C-A2A6-5993110CD797}"/>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7428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A10A-AB1F-B546-9B6B-97FC5E80203F}"/>
              </a:ext>
            </a:extLst>
          </p:cNvPr>
          <p:cNvSpPr>
            <a:spLocks noGrp="1"/>
          </p:cNvSpPr>
          <p:nvPr>
            <p:ph type="title"/>
          </p:nvPr>
        </p:nvSpPr>
        <p:spPr>
          <a:xfrm>
            <a:off x="545537" y="-2628"/>
            <a:ext cx="10515600" cy="603658"/>
          </a:xfrm>
        </p:spPr>
        <p:txBody>
          <a:bodyPr/>
          <a:lstStyle/>
          <a:p>
            <a:r>
              <a:rPr lang="en-US" dirty="0"/>
              <a:t>Bitwise Instructions</a:t>
            </a:r>
          </a:p>
        </p:txBody>
      </p:sp>
      <p:sp>
        <p:nvSpPr>
          <p:cNvPr id="3" name="Content Placeholder 2">
            <a:extLst>
              <a:ext uri="{FF2B5EF4-FFF2-40B4-BE49-F238E27FC236}">
                <a16:creationId xmlns:a16="http://schemas.microsoft.com/office/drawing/2014/main" id="{6A004166-69B8-C54C-89AD-C39CD6155CEB}"/>
              </a:ext>
            </a:extLst>
          </p:cNvPr>
          <p:cNvSpPr>
            <a:spLocks noGrp="1"/>
          </p:cNvSpPr>
          <p:nvPr>
            <p:ph sz="half" idx="1"/>
          </p:nvPr>
        </p:nvSpPr>
        <p:spPr>
          <a:xfrm>
            <a:off x="439145" y="2091189"/>
            <a:ext cx="11313710" cy="1518285"/>
          </a:xfrm>
          <a:solidFill>
            <a:schemeClr val="accent4">
              <a:lumMod val="20000"/>
              <a:lumOff val="80000"/>
            </a:schemeClr>
          </a:solidFill>
          <a:ln>
            <a:solidFill>
              <a:schemeClr val="tx2"/>
            </a:solidFill>
          </a:ln>
        </p:spPr>
        <p:txBody>
          <a:bodyPr/>
          <a:lstStyle/>
          <a:p>
            <a:pPr marL="0" indent="0">
              <a:buNone/>
            </a:pPr>
            <a:r>
              <a:rPr lang="en-US" sz="2000" b="1" dirty="0">
                <a:solidFill>
                  <a:schemeClr val="accent5"/>
                </a:solidFill>
                <a:latin typeface="Courier New" panose="02070309020205020404" pitchFamily="49" charset="0"/>
                <a:cs typeface="Courier New" panose="02070309020205020404" pitchFamily="49" charset="0"/>
              </a:rPr>
              <a:t>&lt;op&gt;</a:t>
            </a:r>
            <a:r>
              <a:rPr lang="en-US" sz="2000" b="1" dirty="0">
                <a:solidFill>
                  <a:srgbClr val="00B050"/>
                </a:solidFill>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Rd,  </a:t>
            </a:r>
            <a:r>
              <a:rPr lang="en-US" sz="2000" b="1" dirty="0">
                <a:solidFill>
                  <a:srgbClr val="F3753F"/>
                </a:solidFill>
                <a:latin typeface="Courier New" panose="02070309020205020404" pitchFamily="49" charset="0"/>
                <a:cs typeface="Courier New" panose="02070309020205020404" pitchFamily="49" charset="0"/>
              </a:rPr>
              <a:t>Rn, </a:t>
            </a:r>
            <a:r>
              <a:rPr lang="en-US" sz="2000" b="1" dirty="0">
                <a:solidFill>
                  <a:srgbClr val="0070C0"/>
                </a:solidFill>
                <a:latin typeface="Courier New" panose="02070309020205020404" pitchFamily="49" charset="0"/>
                <a:cs typeface="Courier New" panose="02070309020205020404" pitchFamily="49" charset="0"/>
              </a:rPr>
              <a:t>constant</a:t>
            </a:r>
            <a:r>
              <a:rPr lang="en-US" sz="2000" b="1" dirty="0">
                <a:latin typeface="Courier New" panose="02070309020205020404" pitchFamily="49" charset="0"/>
                <a:cs typeface="Courier New" panose="02070309020205020404" pitchFamily="49" charset="0"/>
              </a:rPr>
              <a:t>   </a:t>
            </a:r>
            <a:r>
              <a:rPr lang="en-US" sz="2000" b="1" dirty="0">
                <a:solidFill>
                  <a:srgbClr val="00B050"/>
                </a:solidFill>
                <a:latin typeface="Courier New" panose="02070309020205020404" pitchFamily="49" charset="0"/>
                <a:cs typeface="Courier New" panose="02070309020205020404" pitchFamily="49" charset="0"/>
              </a:rPr>
              <a:t>// Rd = Rn &lt;op&gt; constant</a:t>
            </a:r>
          </a:p>
          <a:p>
            <a:pPr marL="0" indent="0">
              <a:buNone/>
            </a:pPr>
            <a:r>
              <a:rPr lang="en-US" sz="2000" b="1" dirty="0">
                <a:solidFill>
                  <a:schemeClr val="accent5"/>
                </a:solidFill>
                <a:latin typeface="Courier New" panose="02070309020205020404" pitchFamily="49" charset="0"/>
                <a:cs typeface="Courier New" panose="02070309020205020404" pitchFamily="49" charset="0"/>
              </a:rPr>
              <a:t>&lt;op&gt;</a:t>
            </a:r>
            <a:r>
              <a:rPr lang="en-US" sz="2000" b="1" dirty="0">
                <a:solidFill>
                  <a:srgbClr val="00B050"/>
                </a:solidFill>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Rd, </a:t>
            </a:r>
            <a:r>
              <a:rPr lang="en-US" sz="2000" b="1" dirty="0">
                <a:solidFill>
                  <a:srgbClr val="F3753F"/>
                </a:solidFill>
                <a:latin typeface="Courier New" panose="02070309020205020404" pitchFamily="49" charset="0"/>
                <a:cs typeface="Courier New" panose="02070309020205020404" pitchFamily="49" charset="0"/>
              </a:rPr>
              <a:t> </a:t>
            </a:r>
            <a:r>
              <a:rPr lang="en-US" sz="2000" b="1" dirty="0">
                <a:solidFill>
                  <a:srgbClr val="0070C0"/>
                </a:solidFill>
                <a:latin typeface="Courier New" panose="02070309020205020404" pitchFamily="49" charset="0"/>
                <a:cs typeface="Courier New" panose="02070309020205020404" pitchFamily="49" charset="0"/>
              </a:rPr>
              <a:t>constant</a:t>
            </a:r>
            <a:r>
              <a:rPr lang="en-US" sz="2000" b="1" dirty="0">
                <a:latin typeface="Courier New" panose="02070309020205020404" pitchFamily="49" charset="0"/>
                <a:cs typeface="Courier New" panose="02070309020205020404" pitchFamily="49" charset="0"/>
              </a:rPr>
              <a:t>       </a:t>
            </a:r>
            <a:r>
              <a:rPr lang="en-US" sz="2000" b="1" dirty="0">
                <a:solidFill>
                  <a:srgbClr val="00B050"/>
                </a:solidFill>
                <a:latin typeface="Courier New" panose="02070309020205020404" pitchFamily="49" charset="0"/>
                <a:cs typeface="Courier New" panose="02070309020205020404" pitchFamily="49" charset="0"/>
              </a:rPr>
              <a:t>// Rd = Rd &lt;op&gt; constant</a:t>
            </a:r>
          </a:p>
          <a:p>
            <a:pPr marL="0" indent="0">
              <a:buNone/>
            </a:pPr>
            <a:r>
              <a:rPr lang="en-US" sz="2000" b="1" dirty="0">
                <a:solidFill>
                  <a:schemeClr val="accent5"/>
                </a:solidFill>
                <a:latin typeface="Courier New" panose="02070309020205020404" pitchFamily="49" charset="0"/>
                <a:cs typeface="Courier New" panose="02070309020205020404" pitchFamily="49" charset="0"/>
              </a:rPr>
              <a:t>&lt;op&gt;</a:t>
            </a:r>
            <a:r>
              <a:rPr lang="en-US" sz="2000" b="1" dirty="0">
                <a:solidFill>
                  <a:srgbClr val="00B050"/>
                </a:solidFill>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Rd,  </a:t>
            </a:r>
            <a:r>
              <a:rPr lang="en-US" sz="2000" b="1" dirty="0">
                <a:solidFill>
                  <a:srgbClr val="0070C0"/>
                </a:solidFill>
                <a:latin typeface="Courier New" panose="02070309020205020404" pitchFamily="49" charset="0"/>
                <a:cs typeface="Courier New" panose="02070309020205020404" pitchFamily="49" charset="0"/>
              </a:rPr>
              <a:t>Rn</a:t>
            </a:r>
            <a:r>
              <a:rPr lang="en-US" sz="2000" b="1" dirty="0">
                <a:solidFill>
                  <a:srgbClr val="F3753F"/>
                </a:solidFill>
                <a:latin typeface="Courier New" panose="02070309020205020404" pitchFamily="49" charset="0"/>
                <a:cs typeface="Courier New" panose="02070309020205020404" pitchFamily="49" charset="0"/>
              </a:rPr>
              <a:t>,  Rm        </a:t>
            </a:r>
            <a:r>
              <a:rPr lang="en-US" sz="2000" b="1" dirty="0">
                <a:solidFill>
                  <a:srgbClr val="00B050"/>
                </a:solidFill>
                <a:latin typeface="Courier New" panose="02070309020205020404" pitchFamily="49" charset="0"/>
                <a:cs typeface="Courier New" panose="02070309020205020404" pitchFamily="49" charset="0"/>
              </a:rPr>
              <a:t>// Rd = Rn &lt;op&gt; Rm</a:t>
            </a:r>
          </a:p>
        </p:txBody>
      </p:sp>
      <p:grpSp>
        <p:nvGrpSpPr>
          <p:cNvPr id="40" name="Group 39">
            <a:extLst>
              <a:ext uri="{FF2B5EF4-FFF2-40B4-BE49-F238E27FC236}">
                <a16:creationId xmlns:a16="http://schemas.microsoft.com/office/drawing/2014/main" id="{55CEAD13-71C7-AA41-9B17-0E5E3E063C52}"/>
              </a:ext>
            </a:extLst>
          </p:cNvPr>
          <p:cNvGrpSpPr/>
          <p:nvPr/>
        </p:nvGrpSpPr>
        <p:grpSpPr>
          <a:xfrm>
            <a:off x="464451" y="536088"/>
            <a:ext cx="5582408" cy="1343783"/>
            <a:chOff x="209950" y="457200"/>
            <a:chExt cx="5582408" cy="1343783"/>
          </a:xfrm>
        </p:grpSpPr>
        <p:sp>
          <p:nvSpPr>
            <p:cNvPr id="41" name="Rectangle 40">
              <a:extLst>
                <a:ext uri="{FF2B5EF4-FFF2-40B4-BE49-F238E27FC236}">
                  <a16:creationId xmlns:a16="http://schemas.microsoft.com/office/drawing/2014/main" id="{5371D108-E0AA-0848-860F-3E75D9FA65DD}"/>
                </a:ext>
              </a:extLst>
            </p:cNvPr>
            <p:cNvSpPr/>
            <p:nvPr/>
          </p:nvSpPr>
          <p:spPr>
            <a:xfrm>
              <a:off x="209950" y="457200"/>
              <a:ext cx="5582408" cy="134378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4FD77C54-05A5-744F-B9E9-544A67D5507B}"/>
                </a:ext>
              </a:extLst>
            </p:cNvPr>
            <p:cNvCxnSpPr>
              <a:cxnSpLocks/>
            </p:cNvCxnSpPr>
            <p:nvPr/>
          </p:nvCxnSpPr>
          <p:spPr bwMode="auto">
            <a:xfrm flipV="1">
              <a:off x="4232984" y="931054"/>
              <a:ext cx="1" cy="441121"/>
            </a:xfrm>
            <a:prstGeom prst="straightConnector1">
              <a:avLst/>
            </a:prstGeom>
            <a:noFill/>
            <a:ln w="63500" cap="flat" cmpd="sng" algn="ctr">
              <a:solidFill>
                <a:srgbClr val="0070C0"/>
              </a:solidFill>
              <a:prstDash val="solid"/>
              <a:round/>
              <a:headEnd type="none" w="med" len="med"/>
              <a:tailEnd type="triangle"/>
            </a:ln>
            <a:effectLst/>
          </p:spPr>
        </p:cxnSp>
        <p:sp>
          <p:nvSpPr>
            <p:cNvPr id="43" name="TextBox 42">
              <a:extLst>
                <a:ext uri="{FF2B5EF4-FFF2-40B4-BE49-F238E27FC236}">
                  <a16:creationId xmlns:a16="http://schemas.microsoft.com/office/drawing/2014/main" id="{FD21C892-7937-924F-9559-BD68A83B95F7}"/>
                </a:ext>
              </a:extLst>
            </p:cNvPr>
            <p:cNvSpPr txBox="1"/>
            <p:nvPr/>
          </p:nvSpPr>
          <p:spPr>
            <a:xfrm>
              <a:off x="3538876" y="1300444"/>
              <a:ext cx="2210862" cy="369332"/>
            </a:xfrm>
            <a:prstGeom prst="rect">
              <a:avLst/>
            </a:prstGeom>
            <a:solidFill>
              <a:schemeClr val="bg1"/>
            </a:solidFill>
            <a:ln w="25400">
              <a:solidFill>
                <a:srgbClr val="0070C0"/>
              </a:solidFill>
            </a:ln>
          </p:spPr>
          <p:txBody>
            <a:bodyPr wrap="none" rtlCol="0">
              <a:spAutoFit/>
            </a:bodyPr>
            <a:lstStyle/>
            <a:p>
              <a:r>
                <a:rPr lang="en-US" dirty="0">
                  <a:solidFill>
                    <a:srgbClr val="0070C0"/>
                  </a:solidFill>
                </a:rPr>
                <a:t>Operand 2 constant</a:t>
              </a:r>
            </a:p>
          </p:txBody>
        </p:sp>
        <p:cxnSp>
          <p:nvCxnSpPr>
            <p:cNvPr id="44" name="Straight Arrow Connector 43">
              <a:extLst>
                <a:ext uri="{FF2B5EF4-FFF2-40B4-BE49-F238E27FC236}">
                  <a16:creationId xmlns:a16="http://schemas.microsoft.com/office/drawing/2014/main" id="{B30B3D10-8B0D-8C41-A468-927BBDA30790}"/>
                </a:ext>
              </a:extLst>
            </p:cNvPr>
            <p:cNvCxnSpPr>
              <a:cxnSpLocks/>
            </p:cNvCxnSpPr>
            <p:nvPr/>
          </p:nvCxnSpPr>
          <p:spPr bwMode="auto">
            <a:xfrm flipV="1">
              <a:off x="1943482" y="982801"/>
              <a:ext cx="1" cy="372879"/>
            </a:xfrm>
            <a:prstGeom prst="straightConnector1">
              <a:avLst/>
            </a:prstGeom>
            <a:noFill/>
            <a:ln w="63500" cap="flat" cmpd="sng" algn="ctr">
              <a:solidFill>
                <a:srgbClr val="0070C0"/>
              </a:solidFill>
              <a:prstDash val="solid"/>
              <a:round/>
              <a:headEnd type="none" w="med" len="med"/>
              <a:tailEnd type="triangle"/>
            </a:ln>
            <a:effectLst/>
          </p:spPr>
        </p:cxnSp>
        <p:sp>
          <p:nvSpPr>
            <p:cNvPr id="45" name="TextBox 44">
              <a:extLst>
                <a:ext uri="{FF2B5EF4-FFF2-40B4-BE49-F238E27FC236}">
                  <a16:creationId xmlns:a16="http://schemas.microsoft.com/office/drawing/2014/main" id="{288FF6F6-4164-9A49-938D-A39E1A29C46C}"/>
                </a:ext>
              </a:extLst>
            </p:cNvPr>
            <p:cNvSpPr txBox="1"/>
            <p:nvPr/>
          </p:nvSpPr>
          <p:spPr>
            <a:xfrm>
              <a:off x="863352" y="1300444"/>
              <a:ext cx="1298885"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destination</a:t>
              </a:r>
            </a:p>
          </p:txBody>
        </p:sp>
        <p:sp>
          <p:nvSpPr>
            <p:cNvPr id="46" name="TextBox 45">
              <a:extLst>
                <a:ext uri="{FF2B5EF4-FFF2-40B4-BE49-F238E27FC236}">
                  <a16:creationId xmlns:a16="http://schemas.microsoft.com/office/drawing/2014/main" id="{BDE5BF2C-2629-C744-8B0D-78CF7823E491}"/>
                </a:ext>
              </a:extLst>
            </p:cNvPr>
            <p:cNvSpPr txBox="1"/>
            <p:nvPr/>
          </p:nvSpPr>
          <p:spPr>
            <a:xfrm>
              <a:off x="397336" y="572258"/>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&lt;op&gt;</a:t>
              </a:r>
            </a:p>
          </p:txBody>
        </p:sp>
        <p:sp>
          <p:nvSpPr>
            <p:cNvPr id="47" name="TextBox 46">
              <a:extLst>
                <a:ext uri="{FF2B5EF4-FFF2-40B4-BE49-F238E27FC236}">
                  <a16:creationId xmlns:a16="http://schemas.microsoft.com/office/drawing/2014/main" id="{BBB1A992-B4E5-E342-BDA8-AE16EC2AE411}"/>
                </a:ext>
              </a:extLst>
            </p:cNvPr>
            <p:cNvSpPr txBox="1"/>
            <p:nvPr/>
          </p:nvSpPr>
          <p:spPr>
            <a:xfrm>
              <a:off x="1679533" y="576753"/>
              <a:ext cx="836233"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Rd</a:t>
              </a:r>
            </a:p>
          </p:txBody>
        </p:sp>
      </p:grpSp>
      <p:sp>
        <p:nvSpPr>
          <p:cNvPr id="58" name="TextBox 57">
            <a:extLst>
              <a:ext uri="{FF2B5EF4-FFF2-40B4-BE49-F238E27FC236}">
                <a16:creationId xmlns:a16="http://schemas.microsoft.com/office/drawing/2014/main" id="{68C29FCD-938B-0642-8FE2-EA468EC551AE}"/>
              </a:ext>
            </a:extLst>
          </p:cNvPr>
          <p:cNvSpPr txBox="1"/>
          <p:nvPr/>
        </p:nvSpPr>
        <p:spPr>
          <a:xfrm>
            <a:off x="3599335" y="657338"/>
            <a:ext cx="668773" cy="400110"/>
          </a:xfrm>
          <a:prstGeom prst="rect">
            <a:avLst/>
          </a:prstGeom>
          <a:solidFill>
            <a:schemeClr val="accent5">
              <a:lumMod val="20000"/>
              <a:lumOff val="80000"/>
            </a:schemeClr>
          </a:solidFill>
          <a:ln w="31750">
            <a:solidFill>
              <a:schemeClr val="accent6"/>
            </a:solidFill>
          </a:ln>
        </p:spPr>
        <p:txBody>
          <a:bodyPr wrap="none" rtlCol="0">
            <a:spAutoFit/>
          </a:bodyPr>
          <a:lstStyle/>
          <a:p>
            <a:r>
              <a:rPr lang="en-US" sz="2000" b="1" dirty="0">
                <a:solidFill>
                  <a:schemeClr val="tx2"/>
                </a:solidFill>
              </a:rPr>
              <a:t>rot4</a:t>
            </a:r>
          </a:p>
        </p:txBody>
      </p:sp>
      <p:sp>
        <p:nvSpPr>
          <p:cNvPr id="59" name="TextBox 58">
            <a:extLst>
              <a:ext uri="{FF2B5EF4-FFF2-40B4-BE49-F238E27FC236}">
                <a16:creationId xmlns:a16="http://schemas.microsoft.com/office/drawing/2014/main" id="{AF681031-AD30-C54D-AB8A-D78530964807}"/>
              </a:ext>
            </a:extLst>
          </p:cNvPr>
          <p:cNvSpPr txBox="1"/>
          <p:nvPr/>
        </p:nvSpPr>
        <p:spPr>
          <a:xfrm>
            <a:off x="4263729" y="658478"/>
            <a:ext cx="853119" cy="400110"/>
          </a:xfrm>
          <a:prstGeom prst="rect">
            <a:avLst/>
          </a:prstGeom>
          <a:solidFill>
            <a:schemeClr val="accent5">
              <a:lumMod val="20000"/>
              <a:lumOff val="80000"/>
            </a:schemeClr>
          </a:solidFill>
          <a:ln w="31750">
            <a:solidFill>
              <a:schemeClr val="accent6"/>
            </a:solidFill>
          </a:ln>
        </p:spPr>
        <p:txBody>
          <a:bodyPr wrap="none" rtlCol="0">
            <a:spAutoFit/>
          </a:bodyPr>
          <a:lstStyle/>
          <a:p>
            <a:r>
              <a:rPr lang="en-US" sz="2000" b="1" dirty="0">
                <a:solidFill>
                  <a:schemeClr val="tx2"/>
                </a:solidFill>
              </a:rPr>
              <a:t>imm8</a:t>
            </a:r>
          </a:p>
        </p:txBody>
      </p:sp>
      <p:sp>
        <p:nvSpPr>
          <p:cNvPr id="60" name="TextBox 59">
            <a:extLst>
              <a:ext uri="{FF2B5EF4-FFF2-40B4-BE49-F238E27FC236}">
                <a16:creationId xmlns:a16="http://schemas.microsoft.com/office/drawing/2014/main" id="{FDC38710-D173-7840-8FBC-EDD4F1537E3C}"/>
              </a:ext>
            </a:extLst>
          </p:cNvPr>
          <p:cNvSpPr txBox="1"/>
          <p:nvPr/>
        </p:nvSpPr>
        <p:spPr>
          <a:xfrm>
            <a:off x="2770267" y="657365"/>
            <a:ext cx="838325"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Rn</a:t>
            </a:r>
          </a:p>
        </p:txBody>
      </p:sp>
      <p:cxnSp>
        <p:nvCxnSpPr>
          <p:cNvPr id="61" name="Straight Arrow Connector 60">
            <a:extLst>
              <a:ext uri="{FF2B5EF4-FFF2-40B4-BE49-F238E27FC236}">
                <a16:creationId xmlns:a16="http://schemas.microsoft.com/office/drawing/2014/main" id="{F26798A9-E40D-DF4F-AEB5-3FE580F41AF2}"/>
              </a:ext>
            </a:extLst>
          </p:cNvPr>
          <p:cNvCxnSpPr>
            <a:cxnSpLocks/>
          </p:cNvCxnSpPr>
          <p:nvPr/>
        </p:nvCxnSpPr>
        <p:spPr bwMode="auto">
          <a:xfrm flipV="1">
            <a:off x="3183055" y="1017055"/>
            <a:ext cx="1" cy="372879"/>
          </a:xfrm>
          <a:prstGeom prst="straightConnector1">
            <a:avLst/>
          </a:prstGeom>
          <a:noFill/>
          <a:ln w="63500" cap="flat" cmpd="sng" algn="ctr">
            <a:solidFill>
              <a:srgbClr val="0070C0"/>
            </a:solidFill>
            <a:prstDash val="solid"/>
            <a:round/>
            <a:headEnd type="none" w="med" len="med"/>
            <a:tailEnd type="triangle"/>
          </a:ln>
          <a:effectLst/>
        </p:spPr>
      </p:cxnSp>
      <p:sp>
        <p:nvSpPr>
          <p:cNvPr id="62" name="TextBox 61">
            <a:extLst>
              <a:ext uri="{FF2B5EF4-FFF2-40B4-BE49-F238E27FC236}">
                <a16:creationId xmlns:a16="http://schemas.microsoft.com/office/drawing/2014/main" id="{8ED82A35-85C8-DA4D-A85A-A8032624032B}"/>
              </a:ext>
            </a:extLst>
          </p:cNvPr>
          <p:cNvSpPr txBox="1"/>
          <p:nvPr/>
        </p:nvSpPr>
        <p:spPr>
          <a:xfrm>
            <a:off x="2491784" y="1384683"/>
            <a:ext cx="1251233"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operand 1</a:t>
            </a:r>
          </a:p>
        </p:txBody>
      </p:sp>
      <p:grpSp>
        <p:nvGrpSpPr>
          <p:cNvPr id="4" name="Group 3">
            <a:extLst>
              <a:ext uri="{FF2B5EF4-FFF2-40B4-BE49-F238E27FC236}">
                <a16:creationId xmlns:a16="http://schemas.microsoft.com/office/drawing/2014/main" id="{F0FE2860-2B2E-1C4F-8DFB-94A06BBE31DB}"/>
              </a:ext>
            </a:extLst>
          </p:cNvPr>
          <p:cNvGrpSpPr/>
          <p:nvPr/>
        </p:nvGrpSpPr>
        <p:grpSpPr>
          <a:xfrm>
            <a:off x="6773349" y="536088"/>
            <a:ext cx="5017598" cy="1343783"/>
            <a:chOff x="6773349" y="536088"/>
            <a:chExt cx="5017598" cy="1343783"/>
          </a:xfrm>
        </p:grpSpPr>
        <p:grpSp>
          <p:nvGrpSpPr>
            <p:cNvPr id="63" name="Group 62">
              <a:extLst>
                <a:ext uri="{FF2B5EF4-FFF2-40B4-BE49-F238E27FC236}">
                  <a16:creationId xmlns:a16="http://schemas.microsoft.com/office/drawing/2014/main" id="{587E1456-CE19-8E44-ACF0-B63B5158D0D6}"/>
                </a:ext>
              </a:extLst>
            </p:cNvPr>
            <p:cNvGrpSpPr/>
            <p:nvPr/>
          </p:nvGrpSpPr>
          <p:grpSpPr>
            <a:xfrm>
              <a:off x="6773349" y="536088"/>
              <a:ext cx="5017598" cy="1343783"/>
              <a:chOff x="209950" y="457200"/>
              <a:chExt cx="5017598" cy="1343783"/>
            </a:xfrm>
          </p:grpSpPr>
          <p:sp>
            <p:nvSpPr>
              <p:cNvPr id="64" name="Rectangle 63">
                <a:extLst>
                  <a:ext uri="{FF2B5EF4-FFF2-40B4-BE49-F238E27FC236}">
                    <a16:creationId xmlns:a16="http://schemas.microsoft.com/office/drawing/2014/main" id="{CD915F3D-A940-384A-A89D-829A31AC5808}"/>
                  </a:ext>
                </a:extLst>
              </p:cNvPr>
              <p:cNvSpPr/>
              <p:nvPr/>
            </p:nvSpPr>
            <p:spPr>
              <a:xfrm>
                <a:off x="209950" y="457200"/>
                <a:ext cx="5017598" cy="134378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a:extLst>
                  <a:ext uri="{FF2B5EF4-FFF2-40B4-BE49-F238E27FC236}">
                    <a16:creationId xmlns:a16="http://schemas.microsoft.com/office/drawing/2014/main" id="{5B1537C3-4AD2-DB4B-B388-5BB863A507F9}"/>
                  </a:ext>
                </a:extLst>
              </p:cNvPr>
              <p:cNvCxnSpPr>
                <a:cxnSpLocks/>
              </p:cNvCxnSpPr>
              <p:nvPr/>
            </p:nvCxnSpPr>
            <p:spPr bwMode="auto">
              <a:xfrm flipV="1">
                <a:off x="3818087" y="935537"/>
                <a:ext cx="1" cy="441121"/>
              </a:xfrm>
              <a:prstGeom prst="straightConnector1">
                <a:avLst/>
              </a:prstGeom>
              <a:noFill/>
              <a:ln w="63500" cap="flat" cmpd="sng" algn="ctr">
                <a:solidFill>
                  <a:srgbClr val="0070C0"/>
                </a:solidFill>
                <a:prstDash val="solid"/>
                <a:round/>
                <a:headEnd type="none" w="med" len="med"/>
                <a:tailEnd type="triangle"/>
              </a:ln>
              <a:effectLst/>
            </p:spPr>
          </p:cxnSp>
          <p:sp>
            <p:nvSpPr>
              <p:cNvPr id="66" name="TextBox 65">
                <a:extLst>
                  <a:ext uri="{FF2B5EF4-FFF2-40B4-BE49-F238E27FC236}">
                    <a16:creationId xmlns:a16="http://schemas.microsoft.com/office/drawing/2014/main" id="{7F961CBE-8960-5B44-ACB5-9462B10CC03B}"/>
                  </a:ext>
                </a:extLst>
              </p:cNvPr>
              <p:cNvSpPr txBox="1"/>
              <p:nvPr/>
            </p:nvSpPr>
            <p:spPr>
              <a:xfrm>
                <a:off x="3639858" y="1300600"/>
                <a:ext cx="1274708" cy="369332"/>
              </a:xfrm>
              <a:prstGeom prst="rect">
                <a:avLst/>
              </a:prstGeom>
              <a:solidFill>
                <a:schemeClr val="bg1"/>
              </a:solidFill>
              <a:ln w="25400">
                <a:solidFill>
                  <a:srgbClr val="0070C0"/>
                </a:solidFill>
              </a:ln>
            </p:spPr>
            <p:txBody>
              <a:bodyPr wrap="none" rtlCol="0">
                <a:spAutoFit/>
              </a:bodyPr>
              <a:lstStyle/>
              <a:p>
                <a:r>
                  <a:rPr lang="en-US" dirty="0">
                    <a:solidFill>
                      <a:srgbClr val="0070C0"/>
                    </a:solidFill>
                  </a:rPr>
                  <a:t>Operand 2</a:t>
                </a:r>
              </a:p>
            </p:txBody>
          </p:sp>
          <p:cxnSp>
            <p:nvCxnSpPr>
              <p:cNvPr id="67" name="Straight Arrow Connector 66">
                <a:extLst>
                  <a:ext uri="{FF2B5EF4-FFF2-40B4-BE49-F238E27FC236}">
                    <a16:creationId xmlns:a16="http://schemas.microsoft.com/office/drawing/2014/main" id="{657EA164-2CEB-B847-B347-7CE556623136}"/>
                  </a:ext>
                </a:extLst>
              </p:cNvPr>
              <p:cNvCxnSpPr>
                <a:cxnSpLocks/>
              </p:cNvCxnSpPr>
              <p:nvPr/>
            </p:nvCxnSpPr>
            <p:spPr bwMode="auto">
              <a:xfrm flipV="1">
                <a:off x="1943482" y="982801"/>
                <a:ext cx="1" cy="372879"/>
              </a:xfrm>
              <a:prstGeom prst="straightConnector1">
                <a:avLst/>
              </a:prstGeom>
              <a:noFill/>
              <a:ln w="63500" cap="flat" cmpd="sng" algn="ctr">
                <a:solidFill>
                  <a:srgbClr val="0070C0"/>
                </a:solidFill>
                <a:prstDash val="solid"/>
                <a:round/>
                <a:headEnd type="none" w="med" len="med"/>
                <a:tailEnd type="triangle"/>
              </a:ln>
              <a:effectLst/>
            </p:spPr>
          </p:cxnSp>
          <p:sp>
            <p:nvSpPr>
              <p:cNvPr id="68" name="TextBox 67">
                <a:extLst>
                  <a:ext uri="{FF2B5EF4-FFF2-40B4-BE49-F238E27FC236}">
                    <a16:creationId xmlns:a16="http://schemas.microsoft.com/office/drawing/2014/main" id="{F0C85C6A-7348-3B4F-BCCE-3CBC799DDF3B}"/>
                  </a:ext>
                </a:extLst>
              </p:cNvPr>
              <p:cNvSpPr txBox="1"/>
              <p:nvPr/>
            </p:nvSpPr>
            <p:spPr>
              <a:xfrm>
                <a:off x="896131" y="1304928"/>
                <a:ext cx="1332001"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destination</a:t>
                </a:r>
              </a:p>
            </p:txBody>
          </p:sp>
          <p:sp>
            <p:nvSpPr>
              <p:cNvPr id="69" name="TextBox 68">
                <a:extLst>
                  <a:ext uri="{FF2B5EF4-FFF2-40B4-BE49-F238E27FC236}">
                    <a16:creationId xmlns:a16="http://schemas.microsoft.com/office/drawing/2014/main" id="{A281571F-F8F0-6E47-A4C7-F02C9176B2C1}"/>
                  </a:ext>
                </a:extLst>
              </p:cNvPr>
              <p:cNvSpPr txBox="1"/>
              <p:nvPr/>
            </p:nvSpPr>
            <p:spPr>
              <a:xfrm>
                <a:off x="397336" y="572258"/>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&lt;op&gt;</a:t>
                </a:r>
              </a:p>
            </p:txBody>
          </p:sp>
          <p:sp>
            <p:nvSpPr>
              <p:cNvPr id="70" name="TextBox 69">
                <a:extLst>
                  <a:ext uri="{FF2B5EF4-FFF2-40B4-BE49-F238E27FC236}">
                    <a16:creationId xmlns:a16="http://schemas.microsoft.com/office/drawing/2014/main" id="{771EE205-B4DF-974F-9A33-AC5140B67A7F}"/>
                  </a:ext>
                </a:extLst>
              </p:cNvPr>
              <p:cNvSpPr txBox="1"/>
              <p:nvPr/>
            </p:nvSpPr>
            <p:spPr>
              <a:xfrm>
                <a:off x="1679533" y="576753"/>
                <a:ext cx="836233"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Rd</a:t>
                </a:r>
              </a:p>
            </p:txBody>
          </p:sp>
        </p:grpSp>
        <p:sp>
          <p:nvSpPr>
            <p:cNvPr id="73" name="TextBox 72">
              <a:extLst>
                <a:ext uri="{FF2B5EF4-FFF2-40B4-BE49-F238E27FC236}">
                  <a16:creationId xmlns:a16="http://schemas.microsoft.com/office/drawing/2014/main" id="{405E515E-D899-B54A-8D61-4735C4F44E08}"/>
                </a:ext>
              </a:extLst>
            </p:cNvPr>
            <p:cNvSpPr txBox="1"/>
            <p:nvPr/>
          </p:nvSpPr>
          <p:spPr>
            <a:xfrm>
              <a:off x="9079165" y="657365"/>
              <a:ext cx="838325"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Rn</a:t>
              </a:r>
            </a:p>
          </p:txBody>
        </p:sp>
        <p:cxnSp>
          <p:nvCxnSpPr>
            <p:cNvPr id="74" name="Straight Arrow Connector 73">
              <a:extLst>
                <a:ext uri="{FF2B5EF4-FFF2-40B4-BE49-F238E27FC236}">
                  <a16:creationId xmlns:a16="http://schemas.microsoft.com/office/drawing/2014/main" id="{15FE4A25-6005-DA48-A8D5-9E29D5B21A5A}"/>
                </a:ext>
              </a:extLst>
            </p:cNvPr>
            <p:cNvCxnSpPr>
              <a:cxnSpLocks/>
            </p:cNvCxnSpPr>
            <p:nvPr/>
          </p:nvCxnSpPr>
          <p:spPr bwMode="auto">
            <a:xfrm flipV="1">
              <a:off x="9502573" y="1042895"/>
              <a:ext cx="1" cy="372879"/>
            </a:xfrm>
            <a:prstGeom prst="straightConnector1">
              <a:avLst/>
            </a:prstGeom>
            <a:noFill/>
            <a:ln w="63500" cap="flat" cmpd="sng" algn="ctr">
              <a:solidFill>
                <a:srgbClr val="0070C0"/>
              </a:solidFill>
              <a:prstDash val="solid"/>
              <a:round/>
              <a:headEnd type="none" w="med" len="med"/>
              <a:tailEnd type="triangle"/>
            </a:ln>
            <a:effectLst/>
          </p:spPr>
        </p:cxnSp>
        <p:sp>
          <p:nvSpPr>
            <p:cNvPr id="75" name="TextBox 74">
              <a:extLst>
                <a:ext uri="{FF2B5EF4-FFF2-40B4-BE49-F238E27FC236}">
                  <a16:creationId xmlns:a16="http://schemas.microsoft.com/office/drawing/2014/main" id="{BE305E5F-DCFF-5B4A-A468-FA0B8D0F85E9}"/>
                </a:ext>
              </a:extLst>
            </p:cNvPr>
            <p:cNvSpPr txBox="1"/>
            <p:nvPr/>
          </p:nvSpPr>
          <p:spPr>
            <a:xfrm>
              <a:off x="8892252" y="1388758"/>
              <a:ext cx="1251233"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operand 1</a:t>
              </a:r>
            </a:p>
          </p:txBody>
        </p:sp>
        <p:sp>
          <p:nvSpPr>
            <p:cNvPr id="55" name="TextBox 54">
              <a:extLst>
                <a:ext uri="{FF2B5EF4-FFF2-40B4-BE49-F238E27FC236}">
                  <a16:creationId xmlns:a16="http://schemas.microsoft.com/office/drawing/2014/main" id="{07C04821-8F93-574E-B53E-475A9DD5091E}"/>
                </a:ext>
              </a:extLst>
            </p:cNvPr>
            <p:cNvSpPr txBox="1"/>
            <p:nvPr/>
          </p:nvSpPr>
          <p:spPr>
            <a:xfrm>
              <a:off x="9921672" y="666425"/>
              <a:ext cx="834347"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Rm</a:t>
              </a:r>
            </a:p>
          </p:txBody>
        </p:sp>
      </p:grpSp>
      <p:sp>
        <p:nvSpPr>
          <p:cNvPr id="76" name="TextBox 75">
            <a:extLst>
              <a:ext uri="{FF2B5EF4-FFF2-40B4-BE49-F238E27FC236}">
                <a16:creationId xmlns:a16="http://schemas.microsoft.com/office/drawing/2014/main" id="{7A3246FE-7D9B-8545-A186-80C065D41A8F}"/>
              </a:ext>
            </a:extLst>
          </p:cNvPr>
          <p:cNvSpPr txBox="1"/>
          <p:nvPr/>
        </p:nvSpPr>
        <p:spPr>
          <a:xfrm>
            <a:off x="8270246" y="2192824"/>
            <a:ext cx="3420815" cy="646331"/>
          </a:xfrm>
          <a:prstGeom prst="rect">
            <a:avLst/>
          </a:prstGeom>
          <a:solidFill>
            <a:schemeClr val="bg1"/>
          </a:solidFill>
          <a:ln w="25400">
            <a:solidFill>
              <a:schemeClr val="accent1"/>
            </a:solidFill>
          </a:ln>
        </p:spPr>
        <p:txBody>
          <a:bodyPr wrap="square" rtlCol="0">
            <a:spAutoFit/>
          </a:bodyPr>
          <a:lstStyle/>
          <a:p>
            <a:r>
              <a:rPr lang="en-US" b="1" dirty="0">
                <a:solidFill>
                  <a:srgbClr val="FF0000"/>
                </a:solidFill>
              </a:rPr>
              <a:t>Bytes</a:t>
            </a:r>
            <a:r>
              <a:rPr lang="en-US" dirty="0"/>
              <a:t>: 0 &lt;= </a:t>
            </a:r>
            <a:r>
              <a:rPr lang="en-US" dirty="0">
                <a:solidFill>
                  <a:srgbClr val="0070C0"/>
                </a:solidFill>
              </a:rPr>
              <a:t>imm8</a:t>
            </a:r>
            <a:r>
              <a:rPr lang="en-US" dirty="0"/>
              <a:t> </a:t>
            </a:r>
            <a:r>
              <a:rPr lang="en-US" dirty="0">
                <a:solidFill>
                  <a:schemeClr val="tx2"/>
                </a:solidFill>
              </a:rPr>
              <a:t>&lt;= 255  + values from "rotating" rot 4 bits</a:t>
            </a:r>
          </a:p>
        </p:txBody>
      </p:sp>
      <p:graphicFrame>
        <p:nvGraphicFramePr>
          <p:cNvPr id="32" name="Table 31">
            <a:extLst>
              <a:ext uri="{FF2B5EF4-FFF2-40B4-BE49-F238E27FC236}">
                <a16:creationId xmlns:a16="http://schemas.microsoft.com/office/drawing/2014/main" id="{90F4B079-DBE0-EB41-99A2-832495C34E9E}"/>
              </a:ext>
            </a:extLst>
          </p:cNvPr>
          <p:cNvGraphicFramePr>
            <a:graphicFrameLocks noGrp="1"/>
          </p:cNvGraphicFramePr>
          <p:nvPr/>
        </p:nvGraphicFramePr>
        <p:xfrm>
          <a:off x="311217" y="3928100"/>
          <a:ext cx="11479730" cy="2722246"/>
        </p:xfrm>
        <a:graphic>
          <a:graphicData uri="http://schemas.openxmlformats.org/drawingml/2006/table">
            <a:tbl>
              <a:tblPr firstRow="1" firstCol="1" lastRow="1" lastCol="1" bandRow="1" bandCol="1"/>
              <a:tblGrid>
                <a:gridCol w="5815263">
                  <a:extLst>
                    <a:ext uri="{9D8B030D-6E8A-4147-A177-3AD203B41FA5}">
                      <a16:colId xmlns:a16="http://schemas.microsoft.com/office/drawing/2014/main" val="20000"/>
                    </a:ext>
                  </a:extLst>
                </a:gridCol>
                <a:gridCol w="1155469">
                  <a:extLst>
                    <a:ext uri="{9D8B030D-6E8A-4147-A177-3AD203B41FA5}">
                      <a16:colId xmlns:a16="http://schemas.microsoft.com/office/drawing/2014/main" val="1138042311"/>
                    </a:ext>
                  </a:extLst>
                </a:gridCol>
                <a:gridCol w="2377440">
                  <a:extLst>
                    <a:ext uri="{9D8B030D-6E8A-4147-A177-3AD203B41FA5}">
                      <a16:colId xmlns:a16="http://schemas.microsoft.com/office/drawing/2014/main" val="20001"/>
                    </a:ext>
                  </a:extLst>
                </a:gridCol>
                <a:gridCol w="2131558">
                  <a:extLst>
                    <a:ext uri="{9D8B030D-6E8A-4147-A177-3AD203B41FA5}">
                      <a16:colId xmlns:a16="http://schemas.microsoft.com/office/drawing/2014/main" val="20002"/>
                    </a:ext>
                  </a:extLst>
                </a:gridCol>
              </a:tblGrid>
              <a:tr h="217068">
                <a:tc>
                  <a:txBody>
                    <a:bodyPr/>
                    <a:lstStyle/>
                    <a:p>
                      <a:pPr marL="0" marR="0" algn="ctr">
                        <a:lnSpc>
                          <a:spcPct val="115000"/>
                        </a:lnSpc>
                        <a:spcBef>
                          <a:spcPts val="0"/>
                        </a:spcBef>
                        <a:spcAft>
                          <a:spcPts val="0"/>
                        </a:spcAft>
                        <a:tabLst>
                          <a:tab pos="571500" algn="l"/>
                        </a:tabLst>
                      </a:pPr>
                      <a:r>
                        <a:rPr lang="en-US" sz="1800" b="1" i="1" dirty="0">
                          <a:solidFill>
                            <a:schemeClr val="bg1"/>
                          </a:solidFill>
                          <a:effectLst/>
                          <a:latin typeface="+mn-lt"/>
                          <a:ea typeface="Times New Roman"/>
                          <a:cs typeface="Calibri"/>
                        </a:rPr>
                        <a:t>Bitwise &lt;op&gt; description</a:t>
                      </a:r>
                      <a:endParaRPr lang="en-US" sz="1800" dirty="0">
                        <a:solidFill>
                          <a:schemeClr val="bg1"/>
                        </a:solidFill>
                        <a:effectLst/>
                        <a:latin typeface="+mn-lt"/>
                        <a:ea typeface="Arial"/>
                      </a:endParaRPr>
                    </a:p>
                  </a:txBody>
                  <a:tcPr marL="73025" marR="73025" marT="8890" marB="889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tabLst>
                          <a:tab pos="571500" algn="l"/>
                        </a:tabLst>
                      </a:pPr>
                      <a:r>
                        <a:rPr lang="en-US" sz="1800" dirty="0">
                          <a:solidFill>
                            <a:schemeClr val="bg1"/>
                          </a:solidFill>
                          <a:effectLst/>
                          <a:latin typeface="+mn-lt"/>
                          <a:ea typeface="Arial"/>
                        </a:rPr>
                        <a:t>C Syntax</a:t>
                      </a:r>
                    </a:p>
                  </a:txBody>
                  <a:tcPr marL="73025" marR="73025" marT="8890" marB="88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tabLst>
                          <a:tab pos="571500" algn="l"/>
                        </a:tabLst>
                      </a:pPr>
                      <a:r>
                        <a:rPr lang="en-US" sz="1800" b="1" i="1" dirty="0">
                          <a:solidFill>
                            <a:schemeClr val="bg1"/>
                          </a:solidFill>
                          <a:effectLst/>
                          <a:latin typeface="+mn-lt"/>
                          <a:ea typeface="Times New Roman"/>
                          <a:cs typeface="Calibri"/>
                        </a:rPr>
                        <a:t>Arm &lt;op&gt; Syntax</a:t>
                      </a:r>
                    </a:p>
                    <a:p>
                      <a:pPr marL="0" marR="0" algn="ctr">
                        <a:lnSpc>
                          <a:spcPct val="115000"/>
                        </a:lnSpc>
                        <a:spcBef>
                          <a:spcPts val="0"/>
                        </a:spcBef>
                        <a:spcAft>
                          <a:spcPts val="0"/>
                        </a:spcAft>
                        <a:tabLst>
                          <a:tab pos="571500" algn="l"/>
                        </a:tabLst>
                      </a:pPr>
                      <a:r>
                        <a:rPr lang="en-US" sz="1800" b="1" i="1" dirty="0">
                          <a:solidFill>
                            <a:schemeClr val="bg1"/>
                          </a:solidFill>
                          <a:effectLst/>
                          <a:latin typeface="+mn-lt"/>
                          <a:ea typeface="Arial"/>
                          <a:cs typeface="Calibri"/>
                        </a:rPr>
                        <a:t>Op2: either register or constant value</a:t>
                      </a:r>
                      <a:endParaRPr lang="en-US" sz="1800" dirty="0">
                        <a:solidFill>
                          <a:schemeClr val="bg1"/>
                        </a:solidFill>
                        <a:effectLst/>
                        <a:latin typeface="+mn-lt"/>
                        <a:ea typeface="Arial"/>
                      </a:endParaRPr>
                    </a:p>
                  </a:txBody>
                  <a:tcPr marL="73025" marR="73025" marT="8890" marB="88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1800" b="1" i="1" dirty="0">
                          <a:solidFill>
                            <a:schemeClr val="bg1"/>
                          </a:solidFill>
                          <a:effectLst/>
                          <a:latin typeface="+mn-lt"/>
                          <a:ea typeface="Times New Roman"/>
                          <a:cs typeface="Calibri"/>
                        </a:rPr>
                        <a:t>Operation</a:t>
                      </a:r>
                      <a:endParaRPr lang="en-US" sz="1800" dirty="0">
                        <a:solidFill>
                          <a:schemeClr val="bg1"/>
                        </a:solidFill>
                        <a:effectLst/>
                        <a:latin typeface="+mn-lt"/>
                        <a:ea typeface="Arial"/>
                      </a:endParaRPr>
                    </a:p>
                  </a:txBody>
                  <a:tcPr marL="73025" marR="73025" marT="8890" marB="88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274320">
                <a:tc>
                  <a:txBody>
                    <a:bodyPr/>
                    <a:lstStyle/>
                    <a:p>
                      <a:pPr marL="0" marR="0">
                        <a:lnSpc>
                          <a:spcPct val="115000"/>
                        </a:lnSpc>
                        <a:spcBef>
                          <a:spcPts val="0"/>
                        </a:spcBef>
                        <a:spcAft>
                          <a:spcPts val="0"/>
                        </a:spcAft>
                        <a:tabLst>
                          <a:tab pos="400050" algn="l"/>
                        </a:tabLst>
                      </a:pPr>
                      <a:r>
                        <a:rPr lang="en-US" sz="1800" dirty="0">
                          <a:solidFill>
                            <a:srgbClr val="000000"/>
                          </a:solidFill>
                          <a:effectLst/>
                          <a:latin typeface="+mn-lt"/>
                          <a:ea typeface="Times New Roman"/>
                          <a:cs typeface="Calibri"/>
                        </a:rPr>
                        <a:t>Bitwise </a:t>
                      </a:r>
                      <a:r>
                        <a:rPr lang="en-US" sz="1800" b="1" dirty="0">
                          <a:solidFill>
                            <a:srgbClr val="0070C0"/>
                          </a:solidFill>
                          <a:effectLst/>
                          <a:latin typeface="+mn-lt"/>
                          <a:ea typeface="Times New Roman"/>
                          <a:cs typeface="Calibri"/>
                        </a:rPr>
                        <a:t>AND</a:t>
                      </a:r>
                      <a:endParaRPr lang="en-US" sz="1800" b="1" dirty="0">
                        <a:solidFill>
                          <a:srgbClr val="0070C0"/>
                        </a:solidFill>
                        <a:effectLst/>
                        <a:latin typeface="+mn-lt"/>
                        <a:ea typeface="Arial"/>
                      </a:endParaRPr>
                    </a:p>
                  </a:txBody>
                  <a:tcPr marL="73025" marR="73025"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15000"/>
                        </a:lnSpc>
                        <a:spcBef>
                          <a:spcPts val="0"/>
                        </a:spcBef>
                        <a:spcAft>
                          <a:spcPts val="0"/>
                        </a:spcAft>
                        <a:tabLst>
                          <a:tab pos="657225" algn="l"/>
                        </a:tabLst>
                      </a:pPr>
                      <a:r>
                        <a:rPr lang="en-US" sz="1800" b="0" i="0" dirty="0">
                          <a:solidFill>
                            <a:srgbClr val="000000"/>
                          </a:solidFill>
                          <a:effectLst/>
                          <a:latin typeface="Consolas" panose="020B0609020204030204" pitchFamily="49" charset="0"/>
                          <a:ea typeface="Arial"/>
                          <a:cs typeface="Consolas" panose="020B0609020204030204" pitchFamily="49" charset="0"/>
                        </a:rPr>
                        <a:t>a &amp; b</a:t>
                      </a:r>
                    </a:p>
                  </a:txBody>
                  <a:tcPr marL="73025" marR="73025"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tabLst>
                          <a:tab pos="657225" algn="l"/>
                        </a:tabLst>
                      </a:pPr>
                      <a:r>
                        <a:rPr lang="en-US" sz="1800" b="0" i="0" dirty="0">
                          <a:solidFill>
                            <a:srgbClr val="0070C0"/>
                          </a:solidFill>
                          <a:effectLst/>
                          <a:latin typeface="Consolas" panose="020B0609020204030204" pitchFamily="49" charset="0"/>
                          <a:ea typeface="Times New Roman"/>
                          <a:cs typeface="Consolas" panose="020B0609020204030204" pitchFamily="49" charset="0"/>
                        </a:rPr>
                        <a:t>and</a:t>
                      </a:r>
                      <a:r>
                        <a:rPr lang="en-US" sz="1800" b="0" i="0" dirty="0">
                          <a:solidFill>
                            <a:srgbClr val="FF0000"/>
                          </a:solidFill>
                          <a:effectLst/>
                          <a:latin typeface="Consolas" panose="020B0609020204030204" pitchFamily="49" charset="0"/>
                          <a:ea typeface="Times New Roman"/>
                          <a:cs typeface="Consolas" panose="020B0609020204030204" pitchFamily="49" charset="0"/>
                        </a:rPr>
                        <a:t>	</a:t>
                      </a:r>
                      <a:r>
                        <a:rPr lang="en-US" sz="1800" b="0" i="0" dirty="0">
                          <a:solidFill>
                            <a:srgbClr val="000000"/>
                          </a:solidFill>
                          <a:effectLst/>
                          <a:latin typeface="Consolas" panose="020B0609020204030204" pitchFamily="49" charset="0"/>
                          <a:ea typeface="Times New Roman"/>
                          <a:cs typeface="Consolas" panose="020B0609020204030204" pitchFamily="49" charset="0"/>
                        </a:rPr>
                        <a:t>R</a:t>
                      </a:r>
                      <a:r>
                        <a:rPr lang="en-US" sz="1800" b="0" i="0" baseline="-25000" dirty="0">
                          <a:solidFill>
                            <a:srgbClr val="000000"/>
                          </a:solidFill>
                          <a:effectLst/>
                          <a:latin typeface="Consolas" panose="020B0609020204030204" pitchFamily="49" charset="0"/>
                          <a:ea typeface="Times New Roman"/>
                          <a:cs typeface="Consolas" panose="020B0609020204030204" pitchFamily="49" charset="0"/>
                        </a:rPr>
                        <a:t>d</a:t>
                      </a:r>
                      <a:r>
                        <a:rPr lang="en-US" sz="1800" b="0" i="0" dirty="0">
                          <a:solidFill>
                            <a:srgbClr val="000000"/>
                          </a:solidFill>
                          <a:effectLst/>
                          <a:latin typeface="Consolas" panose="020B0609020204030204" pitchFamily="49" charset="0"/>
                          <a:ea typeface="Times New Roman"/>
                          <a:cs typeface="Consolas" panose="020B0609020204030204" pitchFamily="49" charset="0"/>
                        </a:rPr>
                        <a:t>, R</a:t>
                      </a:r>
                      <a:r>
                        <a:rPr lang="en-US" sz="1800" b="0" i="0" baseline="-25000" dirty="0">
                          <a:solidFill>
                            <a:srgbClr val="000000"/>
                          </a:solidFill>
                          <a:effectLst/>
                          <a:latin typeface="Consolas" panose="020B0609020204030204" pitchFamily="49" charset="0"/>
                          <a:ea typeface="Times New Roman"/>
                          <a:cs typeface="Consolas" panose="020B0609020204030204" pitchFamily="49" charset="0"/>
                        </a:rPr>
                        <a:t>n</a:t>
                      </a:r>
                      <a:r>
                        <a:rPr lang="en-US" sz="1800" b="0" i="0" dirty="0">
                          <a:solidFill>
                            <a:srgbClr val="000000"/>
                          </a:solidFill>
                          <a:effectLst/>
                          <a:latin typeface="Consolas" panose="020B0609020204030204" pitchFamily="49" charset="0"/>
                          <a:ea typeface="Times New Roman"/>
                          <a:cs typeface="Consolas" panose="020B0609020204030204" pitchFamily="49" charset="0"/>
                        </a:rPr>
                        <a:t>, Op2</a:t>
                      </a:r>
                      <a:endParaRPr lang="en-US" sz="1800" b="0" i="0" dirty="0">
                        <a:solidFill>
                          <a:srgbClr val="000000"/>
                        </a:solidFill>
                        <a:effectLst/>
                        <a:latin typeface="Consolas" panose="020B0609020204030204" pitchFamily="49" charset="0"/>
                        <a:ea typeface="Arial"/>
                        <a:cs typeface="Consolas" panose="020B0609020204030204" pitchFamily="49" charset="0"/>
                      </a:endParaRPr>
                    </a:p>
                  </a:txBody>
                  <a:tcPr marL="73025" marR="73025"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1800" b="0" i="0" dirty="0">
                          <a:solidFill>
                            <a:srgbClr val="000000"/>
                          </a:solidFill>
                          <a:effectLst/>
                          <a:latin typeface="Consolas" panose="020B0609020204030204" pitchFamily="49" charset="0"/>
                          <a:ea typeface="Times New Roman"/>
                          <a:cs typeface="Consolas" panose="020B0609020204030204" pitchFamily="49" charset="0"/>
                        </a:rPr>
                        <a:t>R</a:t>
                      </a:r>
                      <a:r>
                        <a:rPr lang="en-US" sz="1800" b="0" i="0" baseline="-25000" dirty="0">
                          <a:solidFill>
                            <a:srgbClr val="000000"/>
                          </a:solidFill>
                          <a:effectLst/>
                          <a:latin typeface="Consolas" panose="020B0609020204030204" pitchFamily="49" charset="0"/>
                          <a:ea typeface="Times New Roman"/>
                          <a:cs typeface="Consolas" panose="020B0609020204030204" pitchFamily="49" charset="0"/>
                        </a:rPr>
                        <a:t>d</a:t>
                      </a:r>
                      <a:r>
                        <a:rPr lang="en-US" sz="1800" b="0" i="0" dirty="0">
                          <a:solidFill>
                            <a:srgbClr val="000000"/>
                          </a:solidFill>
                          <a:effectLst/>
                          <a:latin typeface="Consolas" panose="020B0609020204030204" pitchFamily="49" charset="0"/>
                          <a:ea typeface="Times New Roman"/>
                          <a:cs typeface="Consolas" panose="020B0609020204030204" pitchFamily="49" charset="0"/>
                        </a:rPr>
                        <a:t> </a:t>
                      </a:r>
                      <a:r>
                        <a:rPr lang="en-US" sz="1800" b="0" i="0" dirty="0">
                          <a:solidFill>
                            <a:srgbClr val="000000"/>
                          </a:solidFill>
                          <a:effectLst/>
                          <a:latin typeface="Consolas" panose="020B0609020204030204" pitchFamily="49" charset="0"/>
                          <a:ea typeface="Times New Roman"/>
                          <a:cs typeface="Consolas" panose="020B0609020204030204" pitchFamily="49" charset="0"/>
                          <a:sym typeface="Wingdings"/>
                        </a:rPr>
                        <a:t>=</a:t>
                      </a:r>
                      <a:r>
                        <a:rPr lang="en-US" sz="1800" b="0" i="0" dirty="0">
                          <a:solidFill>
                            <a:srgbClr val="000000"/>
                          </a:solidFill>
                          <a:effectLst/>
                          <a:latin typeface="Consolas" panose="020B0609020204030204" pitchFamily="49" charset="0"/>
                          <a:ea typeface="Times New Roman"/>
                          <a:cs typeface="Consolas" panose="020B0609020204030204" pitchFamily="49" charset="0"/>
                        </a:rPr>
                        <a:t> R</a:t>
                      </a:r>
                      <a:r>
                        <a:rPr lang="en-US" sz="1800" b="0" i="0" baseline="-25000" dirty="0">
                          <a:solidFill>
                            <a:srgbClr val="000000"/>
                          </a:solidFill>
                          <a:effectLst/>
                          <a:latin typeface="Consolas" panose="020B0609020204030204" pitchFamily="49" charset="0"/>
                          <a:ea typeface="Times New Roman"/>
                          <a:cs typeface="Consolas" panose="020B0609020204030204" pitchFamily="49" charset="0"/>
                        </a:rPr>
                        <a:t>n</a:t>
                      </a:r>
                      <a:r>
                        <a:rPr lang="en-US" sz="1800" b="0" i="0" dirty="0">
                          <a:solidFill>
                            <a:srgbClr val="000000"/>
                          </a:solidFill>
                          <a:effectLst/>
                          <a:latin typeface="Consolas" panose="020B0609020204030204" pitchFamily="49" charset="0"/>
                          <a:ea typeface="Times New Roman"/>
                          <a:cs typeface="Consolas" panose="020B0609020204030204" pitchFamily="49" charset="0"/>
                        </a:rPr>
                        <a:t> &amp; Op2</a:t>
                      </a:r>
                      <a:endParaRPr lang="en-US" sz="1800" b="0" i="0" dirty="0">
                        <a:solidFill>
                          <a:srgbClr val="000000"/>
                        </a:solidFill>
                        <a:effectLst/>
                        <a:latin typeface="Consolas" panose="020B0609020204030204" pitchFamily="49" charset="0"/>
                        <a:ea typeface="Arial"/>
                        <a:cs typeface="Consolas" panose="020B0609020204030204" pitchFamily="49" charset="0"/>
                      </a:endParaRPr>
                    </a:p>
                  </a:txBody>
                  <a:tcPr marL="73025" marR="73025"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1"/>
                  </a:ext>
                </a:extLst>
              </a:tr>
              <a:tr h="274320">
                <a:tc>
                  <a:txBody>
                    <a:bodyPr/>
                    <a:lstStyle/>
                    <a:p>
                      <a:pPr marL="0" marR="0">
                        <a:lnSpc>
                          <a:spcPct val="115000"/>
                        </a:lnSpc>
                        <a:spcBef>
                          <a:spcPts val="0"/>
                        </a:spcBef>
                        <a:spcAft>
                          <a:spcPts val="0"/>
                        </a:spcAft>
                        <a:tabLst>
                          <a:tab pos="400050" algn="l"/>
                        </a:tabLst>
                      </a:pPr>
                      <a:r>
                        <a:rPr lang="en-US" sz="1800" b="1" dirty="0">
                          <a:solidFill>
                            <a:srgbClr val="0070C0"/>
                          </a:solidFill>
                          <a:effectLst/>
                          <a:latin typeface="+mn-lt"/>
                          <a:ea typeface="Times New Roman"/>
                          <a:cs typeface="Calibri"/>
                        </a:rPr>
                        <a:t>Bit Clear </a:t>
                      </a:r>
                    </a:p>
                    <a:p>
                      <a:pPr marL="0" marR="0">
                        <a:lnSpc>
                          <a:spcPct val="115000"/>
                        </a:lnSpc>
                        <a:spcBef>
                          <a:spcPts val="0"/>
                        </a:spcBef>
                        <a:spcAft>
                          <a:spcPts val="0"/>
                        </a:spcAft>
                        <a:tabLst>
                          <a:tab pos="400050" algn="l"/>
                        </a:tabLst>
                      </a:pPr>
                      <a:r>
                        <a:rPr lang="en-US" sz="1800" dirty="0">
                          <a:solidFill>
                            <a:srgbClr val="000000"/>
                          </a:solidFill>
                          <a:effectLst/>
                          <a:latin typeface="+mn-lt"/>
                          <a:ea typeface="Times New Roman"/>
                          <a:cs typeface="Calibri"/>
                        </a:rPr>
                        <a:t>each bit in Op2 that is a 1, the same bit in R</a:t>
                      </a:r>
                      <a:r>
                        <a:rPr lang="en-US" sz="1800" baseline="-25000" dirty="0">
                          <a:solidFill>
                            <a:srgbClr val="000000"/>
                          </a:solidFill>
                          <a:effectLst/>
                          <a:latin typeface="+mn-lt"/>
                          <a:ea typeface="Times New Roman"/>
                          <a:cs typeface="Calibri"/>
                        </a:rPr>
                        <a:t>d</a:t>
                      </a:r>
                      <a:r>
                        <a:rPr lang="en-US" sz="1800" dirty="0">
                          <a:solidFill>
                            <a:srgbClr val="000000"/>
                          </a:solidFill>
                          <a:effectLst/>
                          <a:latin typeface="+mn-lt"/>
                          <a:ea typeface="Times New Roman"/>
                          <a:cs typeface="Calibri"/>
                        </a:rPr>
                        <a:t>, is cleared</a:t>
                      </a:r>
                      <a:endParaRPr lang="en-US" sz="1800" dirty="0">
                        <a:solidFill>
                          <a:srgbClr val="000000"/>
                        </a:solidFill>
                        <a:effectLst/>
                        <a:latin typeface="+mn-lt"/>
                        <a:ea typeface="Arial"/>
                      </a:endParaRPr>
                    </a:p>
                  </a:txBody>
                  <a:tcPr marL="73025" marR="73025"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indent="0" algn="ctr">
                        <a:buFont typeface="Arial" panose="020B0604020202020204" pitchFamily="34" charset="0"/>
                        <a:buNone/>
                      </a:pPr>
                      <a:r>
                        <a:rPr lang="en-US" sz="1800" dirty="0">
                          <a:solidFill>
                            <a:schemeClr val="accent6"/>
                          </a:solidFill>
                          <a:latin typeface="Consolas" panose="020B0609020204030204" pitchFamily="49" charset="0"/>
                          <a:cs typeface="Consolas" panose="020B0609020204030204" pitchFamily="49" charset="0"/>
                        </a:rPr>
                        <a:t>a &amp; ~b</a:t>
                      </a:r>
                    </a:p>
                  </a:txBody>
                  <a:tcPr marL="73025" marR="73025"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tabLst>
                          <a:tab pos="914400" algn="l"/>
                        </a:tabLst>
                      </a:pPr>
                      <a:r>
                        <a:rPr lang="en-US" sz="1800" b="0" i="0" dirty="0" err="1">
                          <a:solidFill>
                            <a:srgbClr val="0070C0"/>
                          </a:solidFill>
                          <a:effectLst/>
                          <a:latin typeface="Consolas" panose="020B0609020204030204" pitchFamily="49" charset="0"/>
                          <a:ea typeface="Times New Roman"/>
                          <a:cs typeface="Consolas" panose="020B0609020204030204" pitchFamily="49" charset="0"/>
                        </a:rPr>
                        <a:t>bic</a:t>
                      </a:r>
                      <a:r>
                        <a:rPr lang="en-US" sz="1800" b="0" i="0" dirty="0">
                          <a:solidFill>
                            <a:srgbClr val="FF0000"/>
                          </a:solidFill>
                          <a:effectLst/>
                          <a:latin typeface="Consolas" panose="020B0609020204030204" pitchFamily="49" charset="0"/>
                          <a:ea typeface="Times New Roman"/>
                          <a:cs typeface="Consolas" panose="020B0609020204030204" pitchFamily="49" charset="0"/>
                        </a:rPr>
                        <a:t>  </a:t>
                      </a:r>
                      <a:r>
                        <a:rPr lang="en-US" sz="1800" b="0" i="0" dirty="0">
                          <a:solidFill>
                            <a:srgbClr val="000000"/>
                          </a:solidFill>
                          <a:effectLst/>
                          <a:latin typeface="Consolas" panose="020B0609020204030204" pitchFamily="49" charset="0"/>
                          <a:ea typeface="Times New Roman"/>
                          <a:cs typeface="Consolas" panose="020B0609020204030204" pitchFamily="49" charset="0"/>
                        </a:rPr>
                        <a:t>R</a:t>
                      </a:r>
                      <a:r>
                        <a:rPr lang="en-US" sz="1800" b="0" i="0" baseline="-25000" dirty="0">
                          <a:solidFill>
                            <a:srgbClr val="000000"/>
                          </a:solidFill>
                          <a:effectLst/>
                          <a:latin typeface="Consolas" panose="020B0609020204030204" pitchFamily="49" charset="0"/>
                          <a:ea typeface="Times New Roman"/>
                          <a:cs typeface="Consolas" panose="020B0609020204030204" pitchFamily="49" charset="0"/>
                        </a:rPr>
                        <a:t>d</a:t>
                      </a:r>
                      <a:r>
                        <a:rPr lang="en-US" sz="1800" b="0" i="0" dirty="0">
                          <a:solidFill>
                            <a:srgbClr val="000000"/>
                          </a:solidFill>
                          <a:effectLst/>
                          <a:latin typeface="Consolas" panose="020B0609020204030204" pitchFamily="49" charset="0"/>
                          <a:ea typeface="Times New Roman"/>
                          <a:cs typeface="Consolas" panose="020B0609020204030204" pitchFamily="49" charset="0"/>
                        </a:rPr>
                        <a:t>, R</a:t>
                      </a:r>
                      <a:r>
                        <a:rPr lang="en-US" sz="1800" b="0" i="0" baseline="-25000" dirty="0">
                          <a:solidFill>
                            <a:srgbClr val="000000"/>
                          </a:solidFill>
                          <a:effectLst/>
                          <a:latin typeface="Consolas" panose="020B0609020204030204" pitchFamily="49" charset="0"/>
                          <a:ea typeface="Times New Roman"/>
                          <a:cs typeface="Consolas" panose="020B0609020204030204" pitchFamily="49" charset="0"/>
                        </a:rPr>
                        <a:t>n</a:t>
                      </a:r>
                      <a:r>
                        <a:rPr lang="en-US" sz="1800" b="0" i="0" dirty="0">
                          <a:solidFill>
                            <a:srgbClr val="000000"/>
                          </a:solidFill>
                          <a:effectLst/>
                          <a:latin typeface="Consolas" panose="020B0609020204030204" pitchFamily="49" charset="0"/>
                          <a:ea typeface="Times New Roman"/>
                          <a:cs typeface="Consolas" panose="020B0609020204030204" pitchFamily="49" charset="0"/>
                        </a:rPr>
                        <a:t>, Op2</a:t>
                      </a:r>
                      <a:endParaRPr lang="en-US" sz="1800" b="0" i="0" dirty="0">
                        <a:solidFill>
                          <a:srgbClr val="000000"/>
                        </a:solidFill>
                        <a:effectLst/>
                        <a:latin typeface="Consolas" panose="020B0609020204030204" pitchFamily="49" charset="0"/>
                        <a:ea typeface="Arial"/>
                        <a:cs typeface="Consolas" panose="020B0609020204030204" pitchFamily="49" charset="0"/>
                      </a:endParaRPr>
                    </a:p>
                  </a:txBody>
                  <a:tcPr marL="73025" marR="73025"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1800" b="0" i="0" dirty="0">
                          <a:solidFill>
                            <a:srgbClr val="000000"/>
                          </a:solidFill>
                          <a:effectLst/>
                          <a:latin typeface="Consolas" panose="020B0609020204030204" pitchFamily="49" charset="0"/>
                          <a:ea typeface="Times New Roman"/>
                          <a:cs typeface="Consolas" panose="020B0609020204030204" pitchFamily="49" charset="0"/>
                        </a:rPr>
                        <a:t>R</a:t>
                      </a:r>
                      <a:r>
                        <a:rPr lang="en-US" sz="1800" b="0" i="0" baseline="-25000" dirty="0">
                          <a:solidFill>
                            <a:srgbClr val="000000"/>
                          </a:solidFill>
                          <a:effectLst/>
                          <a:latin typeface="Consolas" panose="020B0609020204030204" pitchFamily="49" charset="0"/>
                          <a:ea typeface="Times New Roman"/>
                          <a:cs typeface="Consolas" panose="020B0609020204030204" pitchFamily="49" charset="0"/>
                        </a:rPr>
                        <a:t>d</a:t>
                      </a:r>
                      <a:r>
                        <a:rPr lang="en-US" sz="1800" b="0" i="0" dirty="0">
                          <a:solidFill>
                            <a:srgbClr val="000000"/>
                          </a:solidFill>
                          <a:effectLst/>
                          <a:latin typeface="Consolas" panose="020B0609020204030204" pitchFamily="49" charset="0"/>
                          <a:ea typeface="Times New Roman"/>
                          <a:cs typeface="Consolas" panose="020B0609020204030204" pitchFamily="49" charset="0"/>
                        </a:rPr>
                        <a:t> </a:t>
                      </a:r>
                      <a:r>
                        <a:rPr lang="en-US" sz="1800" b="0" i="0" dirty="0">
                          <a:solidFill>
                            <a:srgbClr val="000000"/>
                          </a:solidFill>
                          <a:effectLst/>
                          <a:latin typeface="Consolas" panose="020B0609020204030204" pitchFamily="49" charset="0"/>
                          <a:ea typeface="Times New Roman"/>
                          <a:cs typeface="Consolas" panose="020B0609020204030204" pitchFamily="49" charset="0"/>
                          <a:sym typeface="Wingdings"/>
                        </a:rPr>
                        <a:t>=</a:t>
                      </a:r>
                      <a:r>
                        <a:rPr lang="en-US" sz="1800" b="0" i="0" dirty="0">
                          <a:solidFill>
                            <a:srgbClr val="000000"/>
                          </a:solidFill>
                          <a:effectLst/>
                          <a:latin typeface="Consolas" panose="020B0609020204030204" pitchFamily="49" charset="0"/>
                          <a:ea typeface="Times New Roman"/>
                          <a:cs typeface="Consolas" panose="020B0609020204030204" pitchFamily="49" charset="0"/>
                        </a:rPr>
                        <a:t> R</a:t>
                      </a:r>
                      <a:r>
                        <a:rPr lang="en-US" sz="1800" b="0" i="0" baseline="-25000" dirty="0">
                          <a:solidFill>
                            <a:srgbClr val="000000"/>
                          </a:solidFill>
                          <a:effectLst/>
                          <a:latin typeface="Consolas" panose="020B0609020204030204" pitchFamily="49" charset="0"/>
                          <a:ea typeface="Times New Roman"/>
                          <a:cs typeface="Consolas" panose="020B0609020204030204" pitchFamily="49" charset="0"/>
                        </a:rPr>
                        <a:t>n</a:t>
                      </a:r>
                      <a:r>
                        <a:rPr lang="en-US" sz="1800" b="0" i="0" dirty="0">
                          <a:solidFill>
                            <a:srgbClr val="000000"/>
                          </a:solidFill>
                          <a:effectLst/>
                          <a:latin typeface="Consolas" panose="020B0609020204030204" pitchFamily="49" charset="0"/>
                          <a:ea typeface="Times New Roman"/>
                          <a:cs typeface="Consolas" panose="020B0609020204030204" pitchFamily="49" charset="0"/>
                        </a:rPr>
                        <a:t> &amp; ~Op2</a:t>
                      </a:r>
                      <a:endParaRPr lang="en-US" sz="1800" b="0" i="0" dirty="0">
                        <a:solidFill>
                          <a:srgbClr val="000000"/>
                        </a:solidFill>
                        <a:effectLst/>
                        <a:latin typeface="Consolas" panose="020B0609020204030204" pitchFamily="49" charset="0"/>
                        <a:ea typeface="Arial"/>
                        <a:cs typeface="Consolas" panose="020B0609020204030204" pitchFamily="49" charset="0"/>
                      </a:endParaRPr>
                    </a:p>
                  </a:txBody>
                  <a:tcPr marL="73025" marR="73025"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209069843"/>
                  </a:ext>
                </a:extLst>
              </a:tr>
              <a:tr h="274320">
                <a:tc>
                  <a:txBody>
                    <a:bodyPr/>
                    <a:lstStyle/>
                    <a:p>
                      <a:pPr marL="0" marR="0">
                        <a:lnSpc>
                          <a:spcPct val="115000"/>
                        </a:lnSpc>
                        <a:spcBef>
                          <a:spcPts val="0"/>
                        </a:spcBef>
                        <a:spcAft>
                          <a:spcPts val="0"/>
                        </a:spcAft>
                        <a:tabLst>
                          <a:tab pos="400050" algn="l"/>
                        </a:tabLst>
                      </a:pPr>
                      <a:r>
                        <a:rPr lang="en-US" sz="1800" dirty="0">
                          <a:solidFill>
                            <a:srgbClr val="000000"/>
                          </a:solidFill>
                          <a:effectLst/>
                          <a:latin typeface="+mn-lt"/>
                          <a:ea typeface="Times New Roman"/>
                          <a:cs typeface="Calibri"/>
                        </a:rPr>
                        <a:t>Bitwise </a:t>
                      </a:r>
                      <a:r>
                        <a:rPr lang="en-US" sz="1800" b="1" dirty="0">
                          <a:solidFill>
                            <a:srgbClr val="0070C0"/>
                          </a:solidFill>
                          <a:effectLst/>
                          <a:latin typeface="+mn-lt"/>
                          <a:ea typeface="Times New Roman"/>
                          <a:cs typeface="Calibri"/>
                        </a:rPr>
                        <a:t>OR</a:t>
                      </a:r>
                      <a:endParaRPr lang="en-US" sz="1800" b="1" dirty="0">
                        <a:solidFill>
                          <a:srgbClr val="0070C0"/>
                        </a:solidFill>
                        <a:effectLst/>
                        <a:latin typeface="+mn-lt"/>
                        <a:ea typeface="Arial"/>
                      </a:endParaRPr>
                    </a:p>
                  </a:txBody>
                  <a:tcPr marL="73025" marR="73025"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15000"/>
                        </a:lnSpc>
                        <a:spcBef>
                          <a:spcPts val="0"/>
                        </a:spcBef>
                        <a:spcAft>
                          <a:spcPts val="0"/>
                        </a:spcAft>
                        <a:tabLst>
                          <a:tab pos="657225" algn="l"/>
                        </a:tabLst>
                      </a:pPr>
                      <a:r>
                        <a:rPr lang="en-US" sz="1800" b="0" i="0" dirty="0">
                          <a:solidFill>
                            <a:srgbClr val="000000"/>
                          </a:solidFill>
                          <a:effectLst/>
                          <a:latin typeface="Consolas" panose="020B0609020204030204" pitchFamily="49" charset="0"/>
                          <a:ea typeface="Arial"/>
                          <a:cs typeface="Consolas" panose="020B0609020204030204" pitchFamily="49" charset="0"/>
                        </a:rPr>
                        <a:t>a | b</a:t>
                      </a:r>
                    </a:p>
                  </a:txBody>
                  <a:tcPr marL="73025" marR="73025"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tabLst>
                          <a:tab pos="657225" algn="l"/>
                        </a:tabLst>
                      </a:pPr>
                      <a:r>
                        <a:rPr lang="en-US" sz="1800" b="0" i="0" dirty="0" err="1">
                          <a:solidFill>
                            <a:srgbClr val="0070C0"/>
                          </a:solidFill>
                          <a:effectLst/>
                          <a:latin typeface="Consolas" panose="020B0609020204030204" pitchFamily="49" charset="0"/>
                          <a:ea typeface="Times New Roman"/>
                          <a:cs typeface="Consolas" panose="020B0609020204030204" pitchFamily="49" charset="0"/>
                        </a:rPr>
                        <a:t>orr</a:t>
                      </a:r>
                      <a:r>
                        <a:rPr lang="en-US" sz="1800" b="0" i="0" dirty="0">
                          <a:solidFill>
                            <a:srgbClr val="FF0000"/>
                          </a:solidFill>
                          <a:effectLst/>
                          <a:latin typeface="Consolas" panose="020B0609020204030204" pitchFamily="49" charset="0"/>
                          <a:ea typeface="Times New Roman"/>
                          <a:cs typeface="Consolas" panose="020B0609020204030204" pitchFamily="49" charset="0"/>
                        </a:rPr>
                        <a:t>	</a:t>
                      </a:r>
                      <a:r>
                        <a:rPr lang="en-US" sz="1800" b="0" i="0" dirty="0">
                          <a:solidFill>
                            <a:srgbClr val="000000"/>
                          </a:solidFill>
                          <a:effectLst/>
                          <a:latin typeface="Consolas" panose="020B0609020204030204" pitchFamily="49" charset="0"/>
                          <a:ea typeface="Times New Roman"/>
                          <a:cs typeface="Consolas" panose="020B0609020204030204" pitchFamily="49" charset="0"/>
                        </a:rPr>
                        <a:t>R</a:t>
                      </a:r>
                      <a:r>
                        <a:rPr lang="en-US" sz="1800" b="0" i="0" baseline="-25000" dirty="0">
                          <a:solidFill>
                            <a:srgbClr val="000000"/>
                          </a:solidFill>
                          <a:effectLst/>
                          <a:latin typeface="Consolas" panose="020B0609020204030204" pitchFamily="49" charset="0"/>
                          <a:ea typeface="Times New Roman"/>
                          <a:cs typeface="Consolas" panose="020B0609020204030204" pitchFamily="49" charset="0"/>
                        </a:rPr>
                        <a:t>d</a:t>
                      </a:r>
                      <a:r>
                        <a:rPr lang="en-US" sz="1800" b="0" i="0" dirty="0">
                          <a:solidFill>
                            <a:srgbClr val="000000"/>
                          </a:solidFill>
                          <a:effectLst/>
                          <a:latin typeface="Consolas" panose="020B0609020204030204" pitchFamily="49" charset="0"/>
                          <a:ea typeface="Times New Roman"/>
                          <a:cs typeface="Consolas" panose="020B0609020204030204" pitchFamily="49" charset="0"/>
                        </a:rPr>
                        <a:t>, R</a:t>
                      </a:r>
                      <a:r>
                        <a:rPr lang="en-US" sz="1800" b="0" i="0" baseline="-25000" dirty="0">
                          <a:solidFill>
                            <a:srgbClr val="000000"/>
                          </a:solidFill>
                          <a:effectLst/>
                          <a:latin typeface="Consolas" panose="020B0609020204030204" pitchFamily="49" charset="0"/>
                          <a:ea typeface="Times New Roman"/>
                          <a:cs typeface="Consolas" panose="020B0609020204030204" pitchFamily="49" charset="0"/>
                        </a:rPr>
                        <a:t>n</a:t>
                      </a:r>
                      <a:r>
                        <a:rPr lang="en-US" sz="1800" b="0" i="0" dirty="0">
                          <a:solidFill>
                            <a:srgbClr val="000000"/>
                          </a:solidFill>
                          <a:effectLst/>
                          <a:latin typeface="Consolas" panose="020B0609020204030204" pitchFamily="49" charset="0"/>
                          <a:ea typeface="Times New Roman"/>
                          <a:cs typeface="Consolas" panose="020B0609020204030204" pitchFamily="49" charset="0"/>
                        </a:rPr>
                        <a:t>, Op2</a:t>
                      </a:r>
                      <a:endParaRPr lang="en-US" sz="1800" b="0" i="0" dirty="0">
                        <a:solidFill>
                          <a:srgbClr val="000000"/>
                        </a:solidFill>
                        <a:effectLst/>
                        <a:latin typeface="Consolas" panose="020B0609020204030204" pitchFamily="49" charset="0"/>
                        <a:ea typeface="Arial"/>
                        <a:cs typeface="Consolas" panose="020B0609020204030204" pitchFamily="49" charset="0"/>
                      </a:endParaRPr>
                    </a:p>
                  </a:txBody>
                  <a:tcPr marL="73025" marR="73025"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1800" b="0" i="0" dirty="0">
                          <a:solidFill>
                            <a:srgbClr val="000000"/>
                          </a:solidFill>
                          <a:effectLst/>
                          <a:latin typeface="Consolas" panose="020B0609020204030204" pitchFamily="49" charset="0"/>
                          <a:ea typeface="Times New Roman"/>
                          <a:cs typeface="Consolas" panose="020B0609020204030204" pitchFamily="49" charset="0"/>
                        </a:rPr>
                        <a:t>R</a:t>
                      </a:r>
                      <a:r>
                        <a:rPr lang="en-US" sz="1800" b="0" i="0" baseline="-25000" dirty="0">
                          <a:solidFill>
                            <a:srgbClr val="000000"/>
                          </a:solidFill>
                          <a:effectLst/>
                          <a:latin typeface="Consolas" panose="020B0609020204030204" pitchFamily="49" charset="0"/>
                          <a:ea typeface="Times New Roman"/>
                          <a:cs typeface="Consolas" panose="020B0609020204030204" pitchFamily="49" charset="0"/>
                        </a:rPr>
                        <a:t>d</a:t>
                      </a:r>
                      <a:r>
                        <a:rPr lang="en-US" sz="1800" b="0" i="0" dirty="0">
                          <a:solidFill>
                            <a:srgbClr val="000000"/>
                          </a:solidFill>
                          <a:effectLst/>
                          <a:latin typeface="Consolas" panose="020B0609020204030204" pitchFamily="49" charset="0"/>
                          <a:ea typeface="Times New Roman"/>
                          <a:cs typeface="Consolas" panose="020B0609020204030204" pitchFamily="49" charset="0"/>
                        </a:rPr>
                        <a:t> </a:t>
                      </a:r>
                      <a:r>
                        <a:rPr lang="en-US" sz="1800" b="0" i="0" dirty="0">
                          <a:solidFill>
                            <a:srgbClr val="000000"/>
                          </a:solidFill>
                          <a:effectLst/>
                          <a:latin typeface="Consolas" panose="020B0609020204030204" pitchFamily="49" charset="0"/>
                          <a:ea typeface="Times New Roman"/>
                          <a:cs typeface="Consolas" panose="020B0609020204030204" pitchFamily="49" charset="0"/>
                          <a:sym typeface="Wingdings"/>
                        </a:rPr>
                        <a:t>=</a:t>
                      </a:r>
                      <a:r>
                        <a:rPr lang="en-US" sz="1800" b="0" i="0" dirty="0">
                          <a:solidFill>
                            <a:srgbClr val="000000"/>
                          </a:solidFill>
                          <a:effectLst/>
                          <a:latin typeface="Consolas" panose="020B0609020204030204" pitchFamily="49" charset="0"/>
                          <a:ea typeface="Times New Roman"/>
                          <a:cs typeface="Consolas" panose="020B0609020204030204" pitchFamily="49" charset="0"/>
                        </a:rPr>
                        <a:t> R</a:t>
                      </a:r>
                      <a:r>
                        <a:rPr lang="en-US" sz="1800" b="0" i="0" baseline="-25000" dirty="0">
                          <a:solidFill>
                            <a:srgbClr val="000000"/>
                          </a:solidFill>
                          <a:effectLst/>
                          <a:latin typeface="Consolas" panose="020B0609020204030204" pitchFamily="49" charset="0"/>
                          <a:ea typeface="Times New Roman"/>
                          <a:cs typeface="Consolas" panose="020B0609020204030204" pitchFamily="49" charset="0"/>
                        </a:rPr>
                        <a:t>n</a:t>
                      </a:r>
                      <a:r>
                        <a:rPr lang="en-US" sz="1800" b="0" i="0" dirty="0">
                          <a:solidFill>
                            <a:srgbClr val="000000"/>
                          </a:solidFill>
                          <a:effectLst/>
                          <a:latin typeface="Consolas" panose="020B0609020204030204" pitchFamily="49" charset="0"/>
                          <a:ea typeface="Times New Roman"/>
                          <a:cs typeface="Consolas" panose="020B0609020204030204" pitchFamily="49" charset="0"/>
                        </a:rPr>
                        <a:t> | Op2</a:t>
                      </a:r>
                      <a:endParaRPr lang="en-US" sz="1800" b="0" i="0" dirty="0">
                        <a:solidFill>
                          <a:srgbClr val="000000"/>
                        </a:solidFill>
                        <a:effectLst/>
                        <a:latin typeface="Consolas" panose="020B0609020204030204" pitchFamily="49" charset="0"/>
                        <a:ea typeface="Arial"/>
                        <a:cs typeface="Consolas" panose="020B0609020204030204" pitchFamily="49" charset="0"/>
                      </a:endParaRPr>
                    </a:p>
                  </a:txBody>
                  <a:tcPr marL="73025" marR="73025"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2"/>
                  </a:ext>
                </a:extLst>
              </a:tr>
              <a:tr h="274320">
                <a:tc>
                  <a:txBody>
                    <a:bodyPr/>
                    <a:lstStyle/>
                    <a:p>
                      <a:pPr marL="0" marR="0">
                        <a:lnSpc>
                          <a:spcPct val="115000"/>
                        </a:lnSpc>
                        <a:spcBef>
                          <a:spcPts val="0"/>
                        </a:spcBef>
                        <a:spcAft>
                          <a:spcPts val="0"/>
                        </a:spcAft>
                        <a:tabLst>
                          <a:tab pos="400050" algn="l"/>
                        </a:tabLst>
                      </a:pPr>
                      <a:r>
                        <a:rPr lang="en-US" sz="1800" dirty="0">
                          <a:solidFill>
                            <a:srgbClr val="000000"/>
                          </a:solidFill>
                          <a:effectLst/>
                          <a:latin typeface="+mn-lt"/>
                          <a:ea typeface="Times New Roman"/>
                          <a:cs typeface="Calibri"/>
                        </a:rPr>
                        <a:t>Exclusive </a:t>
                      </a:r>
                      <a:r>
                        <a:rPr lang="en-US" sz="1800" b="1" dirty="0">
                          <a:solidFill>
                            <a:srgbClr val="0070C0"/>
                          </a:solidFill>
                          <a:effectLst/>
                          <a:latin typeface="+mn-lt"/>
                          <a:ea typeface="Times New Roman"/>
                          <a:cs typeface="Calibri"/>
                        </a:rPr>
                        <a:t>OR</a:t>
                      </a:r>
                      <a:endParaRPr lang="en-US" sz="1800" b="1" dirty="0">
                        <a:solidFill>
                          <a:srgbClr val="0070C0"/>
                        </a:solidFill>
                        <a:effectLst/>
                        <a:latin typeface="+mn-lt"/>
                        <a:ea typeface="Arial"/>
                      </a:endParaRPr>
                    </a:p>
                  </a:txBody>
                  <a:tcPr marL="73025" marR="73025"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15000"/>
                        </a:lnSpc>
                        <a:spcBef>
                          <a:spcPts val="0"/>
                        </a:spcBef>
                        <a:spcAft>
                          <a:spcPts val="0"/>
                        </a:spcAft>
                        <a:tabLst>
                          <a:tab pos="657225" algn="l"/>
                        </a:tabLst>
                      </a:pPr>
                      <a:r>
                        <a:rPr lang="en-US" sz="1800" b="0" i="0" dirty="0">
                          <a:solidFill>
                            <a:srgbClr val="000000"/>
                          </a:solidFill>
                          <a:effectLst/>
                          <a:latin typeface="Consolas" panose="020B0609020204030204" pitchFamily="49" charset="0"/>
                          <a:ea typeface="Arial"/>
                          <a:cs typeface="Consolas" panose="020B0609020204030204" pitchFamily="49" charset="0"/>
                        </a:rPr>
                        <a:t>a ^ b</a:t>
                      </a:r>
                    </a:p>
                  </a:txBody>
                  <a:tcPr marL="73025" marR="73025"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tabLst>
                          <a:tab pos="657225" algn="l"/>
                        </a:tabLst>
                      </a:pPr>
                      <a:r>
                        <a:rPr lang="en-US" sz="1800" b="0" i="0" dirty="0" err="1">
                          <a:solidFill>
                            <a:srgbClr val="0070C0"/>
                          </a:solidFill>
                          <a:effectLst/>
                          <a:latin typeface="Consolas" panose="020B0609020204030204" pitchFamily="49" charset="0"/>
                          <a:ea typeface="Times New Roman"/>
                          <a:cs typeface="Consolas" panose="020B0609020204030204" pitchFamily="49" charset="0"/>
                        </a:rPr>
                        <a:t>eor</a:t>
                      </a:r>
                      <a:r>
                        <a:rPr lang="en-US" sz="1800" b="0" i="0" dirty="0">
                          <a:solidFill>
                            <a:srgbClr val="FF0000"/>
                          </a:solidFill>
                          <a:effectLst/>
                          <a:latin typeface="Consolas" panose="020B0609020204030204" pitchFamily="49" charset="0"/>
                          <a:ea typeface="Times New Roman"/>
                          <a:cs typeface="Consolas" panose="020B0609020204030204" pitchFamily="49" charset="0"/>
                        </a:rPr>
                        <a:t>	</a:t>
                      </a:r>
                      <a:r>
                        <a:rPr lang="en-US" sz="1800" b="0" i="0" dirty="0">
                          <a:solidFill>
                            <a:srgbClr val="000000"/>
                          </a:solidFill>
                          <a:effectLst/>
                          <a:latin typeface="Consolas" panose="020B0609020204030204" pitchFamily="49" charset="0"/>
                          <a:ea typeface="Times New Roman"/>
                          <a:cs typeface="Consolas" panose="020B0609020204030204" pitchFamily="49" charset="0"/>
                        </a:rPr>
                        <a:t>R</a:t>
                      </a:r>
                      <a:r>
                        <a:rPr lang="en-US" sz="1800" b="0" i="0" baseline="-25000" dirty="0">
                          <a:solidFill>
                            <a:srgbClr val="000000"/>
                          </a:solidFill>
                          <a:effectLst/>
                          <a:latin typeface="Consolas" panose="020B0609020204030204" pitchFamily="49" charset="0"/>
                          <a:ea typeface="Times New Roman"/>
                          <a:cs typeface="Consolas" panose="020B0609020204030204" pitchFamily="49" charset="0"/>
                        </a:rPr>
                        <a:t>d</a:t>
                      </a:r>
                      <a:r>
                        <a:rPr lang="en-US" sz="1800" b="0" i="0" dirty="0">
                          <a:solidFill>
                            <a:srgbClr val="000000"/>
                          </a:solidFill>
                          <a:effectLst/>
                          <a:latin typeface="Consolas" panose="020B0609020204030204" pitchFamily="49" charset="0"/>
                          <a:ea typeface="Times New Roman"/>
                          <a:cs typeface="Consolas" panose="020B0609020204030204" pitchFamily="49" charset="0"/>
                        </a:rPr>
                        <a:t>, R</a:t>
                      </a:r>
                      <a:r>
                        <a:rPr lang="en-US" sz="1800" b="0" i="0" baseline="-25000" dirty="0">
                          <a:solidFill>
                            <a:srgbClr val="000000"/>
                          </a:solidFill>
                          <a:effectLst/>
                          <a:latin typeface="Consolas" panose="020B0609020204030204" pitchFamily="49" charset="0"/>
                          <a:ea typeface="Times New Roman"/>
                          <a:cs typeface="Consolas" panose="020B0609020204030204" pitchFamily="49" charset="0"/>
                        </a:rPr>
                        <a:t>n</a:t>
                      </a:r>
                      <a:r>
                        <a:rPr lang="en-US" sz="1800" b="0" i="0" dirty="0">
                          <a:solidFill>
                            <a:srgbClr val="000000"/>
                          </a:solidFill>
                          <a:effectLst/>
                          <a:latin typeface="Consolas" panose="020B0609020204030204" pitchFamily="49" charset="0"/>
                          <a:ea typeface="Times New Roman"/>
                          <a:cs typeface="Consolas" panose="020B0609020204030204" pitchFamily="49" charset="0"/>
                        </a:rPr>
                        <a:t>, Op2</a:t>
                      </a:r>
                      <a:endParaRPr lang="en-US" sz="1800" b="0" i="0" dirty="0">
                        <a:solidFill>
                          <a:srgbClr val="000000"/>
                        </a:solidFill>
                        <a:effectLst/>
                        <a:latin typeface="Consolas" panose="020B0609020204030204" pitchFamily="49" charset="0"/>
                        <a:ea typeface="Arial"/>
                        <a:cs typeface="Consolas" panose="020B0609020204030204" pitchFamily="49" charset="0"/>
                      </a:endParaRPr>
                    </a:p>
                  </a:txBody>
                  <a:tcPr marL="73025" marR="73025"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1800" b="0" i="0" dirty="0">
                          <a:solidFill>
                            <a:srgbClr val="000000"/>
                          </a:solidFill>
                          <a:effectLst/>
                          <a:latin typeface="Consolas" panose="020B0609020204030204" pitchFamily="49" charset="0"/>
                          <a:ea typeface="Times New Roman"/>
                          <a:cs typeface="Consolas" panose="020B0609020204030204" pitchFamily="49" charset="0"/>
                        </a:rPr>
                        <a:t>R</a:t>
                      </a:r>
                      <a:r>
                        <a:rPr lang="en-US" sz="1800" b="0" i="0" baseline="-25000" dirty="0">
                          <a:solidFill>
                            <a:srgbClr val="000000"/>
                          </a:solidFill>
                          <a:effectLst/>
                          <a:latin typeface="Consolas" panose="020B0609020204030204" pitchFamily="49" charset="0"/>
                          <a:ea typeface="Times New Roman"/>
                          <a:cs typeface="Consolas" panose="020B0609020204030204" pitchFamily="49" charset="0"/>
                        </a:rPr>
                        <a:t>d</a:t>
                      </a:r>
                      <a:r>
                        <a:rPr lang="en-US" sz="1800" b="0" i="0" dirty="0">
                          <a:solidFill>
                            <a:srgbClr val="000000"/>
                          </a:solidFill>
                          <a:effectLst/>
                          <a:latin typeface="Consolas" panose="020B0609020204030204" pitchFamily="49" charset="0"/>
                          <a:ea typeface="Times New Roman"/>
                          <a:cs typeface="Consolas" panose="020B0609020204030204" pitchFamily="49" charset="0"/>
                        </a:rPr>
                        <a:t> </a:t>
                      </a:r>
                      <a:r>
                        <a:rPr lang="en-US" sz="1800" b="0" i="0" dirty="0">
                          <a:solidFill>
                            <a:srgbClr val="000000"/>
                          </a:solidFill>
                          <a:effectLst/>
                          <a:latin typeface="Consolas" panose="020B0609020204030204" pitchFamily="49" charset="0"/>
                          <a:ea typeface="Times New Roman"/>
                          <a:cs typeface="Consolas" panose="020B0609020204030204" pitchFamily="49" charset="0"/>
                          <a:sym typeface="Wingdings"/>
                        </a:rPr>
                        <a:t>=</a:t>
                      </a:r>
                      <a:r>
                        <a:rPr lang="en-US" sz="1800" b="0" i="0" dirty="0">
                          <a:solidFill>
                            <a:srgbClr val="000000"/>
                          </a:solidFill>
                          <a:effectLst/>
                          <a:latin typeface="Consolas" panose="020B0609020204030204" pitchFamily="49" charset="0"/>
                          <a:ea typeface="Times New Roman"/>
                          <a:cs typeface="Consolas" panose="020B0609020204030204" pitchFamily="49" charset="0"/>
                        </a:rPr>
                        <a:t> R</a:t>
                      </a:r>
                      <a:r>
                        <a:rPr lang="en-US" sz="1800" b="0" i="0" baseline="-25000" dirty="0">
                          <a:solidFill>
                            <a:srgbClr val="000000"/>
                          </a:solidFill>
                          <a:effectLst/>
                          <a:latin typeface="Consolas" panose="020B0609020204030204" pitchFamily="49" charset="0"/>
                          <a:ea typeface="Times New Roman"/>
                          <a:cs typeface="Consolas" panose="020B0609020204030204" pitchFamily="49" charset="0"/>
                        </a:rPr>
                        <a:t>n</a:t>
                      </a:r>
                      <a:r>
                        <a:rPr lang="en-US" sz="1800" b="0" i="0" dirty="0">
                          <a:solidFill>
                            <a:srgbClr val="000000"/>
                          </a:solidFill>
                          <a:effectLst/>
                          <a:latin typeface="Consolas" panose="020B0609020204030204" pitchFamily="49" charset="0"/>
                          <a:ea typeface="Times New Roman"/>
                          <a:cs typeface="Consolas" panose="020B0609020204030204" pitchFamily="49" charset="0"/>
                        </a:rPr>
                        <a:t> ^ Op2</a:t>
                      </a:r>
                      <a:endParaRPr lang="en-US" sz="1800" b="0" i="0" dirty="0">
                        <a:solidFill>
                          <a:srgbClr val="000000"/>
                        </a:solidFill>
                        <a:effectLst/>
                        <a:latin typeface="Consolas" panose="020B0609020204030204" pitchFamily="49" charset="0"/>
                        <a:ea typeface="Arial"/>
                        <a:cs typeface="Consolas" panose="020B0609020204030204" pitchFamily="49" charset="0"/>
                      </a:endParaRPr>
                    </a:p>
                  </a:txBody>
                  <a:tcPr marL="73025" marR="73025"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19649437"/>
                  </a:ext>
                </a:extLst>
              </a:tr>
            </a:tbl>
          </a:graphicData>
        </a:graphic>
      </p:graphicFrame>
      <p:sp>
        <p:nvSpPr>
          <p:cNvPr id="31" name="TextBox 30">
            <a:extLst>
              <a:ext uri="{FF2B5EF4-FFF2-40B4-BE49-F238E27FC236}">
                <a16:creationId xmlns:a16="http://schemas.microsoft.com/office/drawing/2014/main" id="{6C8383E3-AECF-7745-A0C0-5DEBAEEE4E73}"/>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103412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76" grpId="0" animBg="1"/>
      <p:bldP spid="3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C5D18-CE63-D448-90DD-C6D5ABE2E8D4}"/>
              </a:ext>
            </a:extLst>
          </p:cNvPr>
          <p:cNvSpPr>
            <a:spLocks noGrp="1"/>
          </p:cNvSpPr>
          <p:nvPr>
            <p:ph type="title"/>
          </p:nvPr>
        </p:nvSpPr>
        <p:spPr>
          <a:xfrm>
            <a:off x="505421" y="119999"/>
            <a:ext cx="10515600" cy="556564"/>
          </a:xfrm>
        </p:spPr>
        <p:txBody>
          <a:bodyPr/>
          <a:lstStyle/>
          <a:p>
            <a:r>
              <a:rPr lang="en-US" dirty="0"/>
              <a:t>The act (operation) of </a:t>
            </a:r>
            <a:r>
              <a:rPr lang="en-US" i="1" dirty="0">
                <a:solidFill>
                  <a:schemeClr val="accent3"/>
                </a:solidFill>
              </a:rPr>
              <a:t>Masking</a:t>
            </a:r>
          </a:p>
        </p:txBody>
      </p:sp>
      <p:sp>
        <p:nvSpPr>
          <p:cNvPr id="5" name="Content Placeholder 4">
            <a:extLst>
              <a:ext uri="{FF2B5EF4-FFF2-40B4-BE49-F238E27FC236}">
                <a16:creationId xmlns:a16="http://schemas.microsoft.com/office/drawing/2014/main" id="{19249E87-0AB4-8C4B-96B4-E0747E3219A1}"/>
              </a:ext>
            </a:extLst>
          </p:cNvPr>
          <p:cNvSpPr>
            <a:spLocks noGrp="1"/>
          </p:cNvSpPr>
          <p:nvPr>
            <p:ph sz="quarter" idx="17"/>
          </p:nvPr>
        </p:nvSpPr>
        <p:spPr>
          <a:xfrm>
            <a:off x="1536969" y="682285"/>
            <a:ext cx="8828506" cy="5972841"/>
          </a:xfrm>
          <a:solidFill>
            <a:schemeClr val="accent4">
              <a:lumMod val="20000"/>
              <a:lumOff val="80000"/>
            </a:schemeClr>
          </a:solidFill>
          <a:ln>
            <a:solidFill>
              <a:srgbClr val="0070C0"/>
            </a:solidFill>
          </a:ln>
        </p:spPr>
        <p:txBody>
          <a:bodyPr/>
          <a:lstStyle/>
          <a:p>
            <a:pPr fontAlgn="base"/>
            <a:endParaRPr lang="en-US" sz="1400" dirty="0">
              <a:solidFill>
                <a:srgbClr val="0070C0"/>
              </a:solidFill>
            </a:endParaRPr>
          </a:p>
          <a:p>
            <a:pPr fontAlgn="base"/>
            <a:endParaRPr lang="en-US" sz="2000" dirty="0">
              <a:solidFill>
                <a:srgbClr val="0070C0"/>
              </a:solidFill>
            </a:endParaRPr>
          </a:p>
          <a:p>
            <a:pPr fontAlgn="base"/>
            <a:endParaRPr lang="en-US" sz="2000" dirty="0">
              <a:solidFill>
                <a:srgbClr val="0070C0"/>
              </a:solidFill>
            </a:endParaRPr>
          </a:p>
          <a:p>
            <a:pPr fontAlgn="base"/>
            <a:endParaRPr lang="en-US" sz="2000" dirty="0">
              <a:solidFill>
                <a:srgbClr val="0070C0"/>
              </a:solidFill>
            </a:endParaRPr>
          </a:p>
          <a:p>
            <a:pPr marL="0" indent="0" fontAlgn="base">
              <a:buNone/>
            </a:pPr>
            <a:endParaRPr lang="en-US" sz="2800" dirty="0">
              <a:solidFill>
                <a:srgbClr val="0070C0"/>
              </a:solidFill>
            </a:endParaRPr>
          </a:p>
          <a:p>
            <a:pPr fontAlgn="base"/>
            <a:endParaRPr lang="en-US" sz="2000" dirty="0">
              <a:solidFill>
                <a:srgbClr val="0070C0"/>
              </a:solidFill>
            </a:endParaRPr>
          </a:p>
          <a:p>
            <a:pPr fontAlgn="base"/>
            <a:r>
              <a:rPr lang="en-US" sz="2000" dirty="0">
                <a:solidFill>
                  <a:srgbClr val="0070C0"/>
                </a:solidFill>
              </a:rPr>
              <a:t>Bit masks access/modify specific bits in memory</a:t>
            </a:r>
          </a:p>
          <a:p>
            <a:pPr fontAlgn="base"/>
            <a:r>
              <a:rPr lang="en-US" sz="2000" dirty="0">
                <a:solidFill>
                  <a:srgbClr val="0070C0"/>
                </a:solidFill>
              </a:rPr>
              <a:t>Masking</a:t>
            </a:r>
            <a:r>
              <a:rPr lang="en-US" sz="2000" dirty="0"/>
              <a:t> act of </a:t>
            </a:r>
            <a:r>
              <a:rPr lang="en-US" sz="2000" dirty="0">
                <a:solidFill>
                  <a:srgbClr val="0070C0"/>
                </a:solidFill>
              </a:rPr>
              <a:t>applying a mask to a value with a specific op:</a:t>
            </a:r>
          </a:p>
          <a:p>
            <a:pPr fontAlgn="base"/>
            <a:r>
              <a:rPr lang="en-US" sz="2000" dirty="0" err="1">
                <a:solidFill>
                  <a:srgbClr val="C00000"/>
                </a:solidFill>
                <a:latin typeface="Consolas" panose="020B0609020204030204" pitchFamily="49" charset="0"/>
                <a:cs typeface="Consolas" panose="020B0609020204030204" pitchFamily="49" charset="0"/>
              </a:rPr>
              <a:t>orr</a:t>
            </a:r>
            <a:r>
              <a:rPr lang="en-US" sz="2000" dirty="0">
                <a:solidFill>
                  <a:srgbClr val="C00000"/>
                </a:solidFill>
                <a:latin typeface="Consolas" panose="020B0609020204030204" pitchFamily="49" charset="0"/>
                <a:cs typeface="Consolas" panose="020B0609020204030204" pitchFamily="49" charset="0"/>
              </a:rPr>
              <a:t>: </a:t>
            </a:r>
            <a:r>
              <a:rPr lang="en-US" sz="2000" dirty="0">
                <a:solidFill>
                  <a:schemeClr val="tx2"/>
                </a:solidFill>
                <a:cs typeface="Consolas" panose="020B0609020204030204" pitchFamily="49" charset="0"/>
              </a:rPr>
              <a:t>0 passes bit unchanged, 1 sets bit to 1      </a:t>
            </a:r>
            <a:r>
              <a:rPr lang="en-US" sz="2000" dirty="0">
                <a:solidFill>
                  <a:srgbClr val="00B050"/>
                </a:solidFill>
                <a:latin typeface="Consolas" panose="020B0609020204030204" pitchFamily="49" charset="0"/>
                <a:cs typeface="Consolas" panose="020B0609020204030204" pitchFamily="49" charset="0"/>
              </a:rPr>
              <a:t>(a = b | c; // in C)</a:t>
            </a:r>
          </a:p>
          <a:p>
            <a:pPr fontAlgn="base"/>
            <a:r>
              <a:rPr lang="en-US" sz="2000" dirty="0" err="1">
                <a:solidFill>
                  <a:srgbClr val="C00000"/>
                </a:solidFill>
                <a:latin typeface="Consolas" panose="020B0609020204030204" pitchFamily="49" charset="0"/>
                <a:cs typeface="Consolas" panose="020B0609020204030204" pitchFamily="49" charset="0"/>
              </a:rPr>
              <a:t>eor</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chemeClr val="tx2"/>
                </a:solidFill>
                <a:cs typeface="Consolas" panose="020B0609020204030204" pitchFamily="49" charset="0"/>
              </a:rPr>
              <a:t>0 passes bit unchanged, 1 inverts the bit   </a:t>
            </a:r>
            <a:r>
              <a:rPr lang="en-US" sz="2000" dirty="0">
                <a:solidFill>
                  <a:srgbClr val="00B050"/>
                </a:solidFill>
                <a:latin typeface="Consolas" panose="020B0609020204030204" pitchFamily="49" charset="0"/>
                <a:cs typeface="Consolas" panose="020B0609020204030204" pitchFamily="49" charset="0"/>
              </a:rPr>
              <a:t>(a = b ^ c; // in C)</a:t>
            </a:r>
            <a:endParaRPr lang="en-US" sz="2000" dirty="0">
              <a:solidFill>
                <a:schemeClr val="tx2"/>
              </a:solidFill>
              <a:cs typeface="Consolas" panose="020B0609020204030204" pitchFamily="49" charset="0"/>
            </a:endParaRPr>
          </a:p>
          <a:p>
            <a:pPr fontAlgn="base"/>
            <a:r>
              <a:rPr lang="en-US" sz="2000" dirty="0" err="1">
                <a:solidFill>
                  <a:srgbClr val="C00000"/>
                </a:solidFill>
                <a:latin typeface="Consolas" panose="020B0609020204030204" pitchFamily="49" charset="0"/>
                <a:cs typeface="Consolas" panose="020B0609020204030204" pitchFamily="49" charset="0"/>
              </a:rPr>
              <a:t>bic</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chemeClr val="tx2"/>
                </a:solidFill>
                <a:cs typeface="Consolas" panose="020B0609020204030204" pitchFamily="49" charset="0"/>
              </a:rPr>
              <a:t>0 passes bit unchanged, 1 clears it            (</a:t>
            </a:r>
            <a:r>
              <a:rPr lang="en-US" sz="2000" dirty="0">
                <a:solidFill>
                  <a:srgbClr val="00B050"/>
                </a:solidFill>
                <a:latin typeface="Consolas" panose="020B0609020204030204" pitchFamily="49" charset="0"/>
                <a:cs typeface="Consolas" panose="020B0609020204030204" pitchFamily="49" charset="0"/>
              </a:rPr>
              <a:t>a = b &amp; ~c; // in C)</a:t>
            </a:r>
            <a:endParaRPr lang="en-US" sz="2000" dirty="0">
              <a:solidFill>
                <a:schemeClr val="tx2"/>
              </a:solidFill>
              <a:cs typeface="Consolas" panose="020B0609020204030204" pitchFamily="49" charset="0"/>
            </a:endParaRPr>
          </a:p>
          <a:p>
            <a:pPr fontAlgn="base"/>
            <a:r>
              <a:rPr lang="en-US" sz="2000" dirty="0">
                <a:solidFill>
                  <a:srgbClr val="C00000"/>
                </a:solidFill>
                <a:latin typeface="Consolas" panose="020B0609020204030204" pitchFamily="49" charset="0"/>
                <a:cs typeface="Consolas" panose="020B0609020204030204" pitchFamily="49" charset="0"/>
              </a:rPr>
              <a:t>and</a:t>
            </a:r>
            <a:r>
              <a:rPr lang="en-US" sz="2000" dirty="0">
                <a:solidFill>
                  <a:srgbClr val="0070C0"/>
                </a:solidFill>
                <a:latin typeface="Consolas" panose="020B0609020204030204" pitchFamily="49" charset="0"/>
                <a:cs typeface="Consolas" panose="020B0609020204030204" pitchFamily="49" charset="0"/>
              </a:rPr>
              <a:t>:</a:t>
            </a:r>
            <a:r>
              <a:rPr lang="en-US" sz="2000" dirty="0">
                <a:solidFill>
                  <a:schemeClr val="tx2"/>
                </a:solidFill>
                <a:latin typeface="Consolas" panose="020B0609020204030204" pitchFamily="49" charset="0"/>
                <a:cs typeface="Consolas" panose="020B0609020204030204" pitchFamily="49" charset="0"/>
              </a:rPr>
              <a:t> </a:t>
            </a:r>
            <a:r>
              <a:rPr lang="en-US" sz="2000" dirty="0">
                <a:solidFill>
                  <a:schemeClr val="tx2"/>
                </a:solidFill>
                <a:cs typeface="Consolas" panose="020B0609020204030204" pitchFamily="49" charset="0"/>
              </a:rPr>
              <a:t>0 clears the bit, 1 passes bit unchanged   </a:t>
            </a:r>
            <a:r>
              <a:rPr lang="en-US" sz="2000" dirty="0">
                <a:solidFill>
                  <a:srgbClr val="00B050"/>
                </a:solidFill>
                <a:latin typeface="Consolas" panose="020B0609020204030204" pitchFamily="49" charset="0"/>
                <a:cs typeface="Consolas" panose="020B0609020204030204" pitchFamily="49" charset="0"/>
              </a:rPr>
              <a:t>(a = b &amp; c; // in C)</a:t>
            </a:r>
          </a:p>
        </p:txBody>
      </p:sp>
      <p:sp>
        <p:nvSpPr>
          <p:cNvPr id="12" name="TextBox 11">
            <a:extLst>
              <a:ext uri="{FF2B5EF4-FFF2-40B4-BE49-F238E27FC236}">
                <a16:creationId xmlns:a16="http://schemas.microsoft.com/office/drawing/2014/main" id="{6CC60E0A-8543-AD48-8965-5A4D66FACFE8}"/>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aphicFrame>
        <p:nvGraphicFramePr>
          <p:cNvPr id="8" name="Table 7">
            <a:extLst>
              <a:ext uri="{FF2B5EF4-FFF2-40B4-BE49-F238E27FC236}">
                <a16:creationId xmlns:a16="http://schemas.microsoft.com/office/drawing/2014/main" id="{671603D4-DC5C-EF40-8CE4-A6810AD190B8}"/>
              </a:ext>
            </a:extLst>
          </p:cNvPr>
          <p:cNvGraphicFramePr>
            <a:graphicFrameLocks noGrp="1"/>
          </p:cNvGraphicFramePr>
          <p:nvPr/>
        </p:nvGraphicFramePr>
        <p:xfrm>
          <a:off x="1303505" y="961380"/>
          <a:ext cx="7129979" cy="2554430"/>
        </p:xfrm>
        <a:graphic>
          <a:graphicData uri="http://schemas.openxmlformats.org/drawingml/2006/table">
            <a:tbl>
              <a:tblPr firstRow="1" firstCol="1" bandRow="1"/>
              <a:tblGrid>
                <a:gridCol w="1346093">
                  <a:extLst>
                    <a:ext uri="{9D8B030D-6E8A-4147-A177-3AD203B41FA5}">
                      <a16:colId xmlns:a16="http://schemas.microsoft.com/office/drawing/2014/main" val="2452404202"/>
                    </a:ext>
                  </a:extLst>
                </a:gridCol>
                <a:gridCol w="720812">
                  <a:extLst>
                    <a:ext uri="{9D8B030D-6E8A-4147-A177-3AD203B41FA5}">
                      <a16:colId xmlns:a16="http://schemas.microsoft.com/office/drawing/2014/main" val="3565367705"/>
                    </a:ext>
                  </a:extLst>
                </a:gridCol>
                <a:gridCol w="722555">
                  <a:extLst>
                    <a:ext uri="{9D8B030D-6E8A-4147-A177-3AD203B41FA5}">
                      <a16:colId xmlns:a16="http://schemas.microsoft.com/office/drawing/2014/main" val="2951595851"/>
                    </a:ext>
                  </a:extLst>
                </a:gridCol>
                <a:gridCol w="720812">
                  <a:extLst>
                    <a:ext uri="{9D8B030D-6E8A-4147-A177-3AD203B41FA5}">
                      <a16:colId xmlns:a16="http://schemas.microsoft.com/office/drawing/2014/main" val="2646633516"/>
                    </a:ext>
                  </a:extLst>
                </a:gridCol>
                <a:gridCol w="724288">
                  <a:extLst>
                    <a:ext uri="{9D8B030D-6E8A-4147-A177-3AD203B41FA5}">
                      <a16:colId xmlns:a16="http://schemas.microsoft.com/office/drawing/2014/main" val="2030632157"/>
                    </a:ext>
                  </a:extLst>
                </a:gridCol>
                <a:gridCol w="724288">
                  <a:extLst>
                    <a:ext uri="{9D8B030D-6E8A-4147-A177-3AD203B41FA5}">
                      <a16:colId xmlns:a16="http://schemas.microsoft.com/office/drawing/2014/main" val="194243522"/>
                    </a:ext>
                  </a:extLst>
                </a:gridCol>
                <a:gridCol w="722555">
                  <a:extLst>
                    <a:ext uri="{9D8B030D-6E8A-4147-A177-3AD203B41FA5}">
                      <a16:colId xmlns:a16="http://schemas.microsoft.com/office/drawing/2014/main" val="1165046985"/>
                    </a:ext>
                  </a:extLst>
                </a:gridCol>
                <a:gridCol w="724288">
                  <a:extLst>
                    <a:ext uri="{9D8B030D-6E8A-4147-A177-3AD203B41FA5}">
                      <a16:colId xmlns:a16="http://schemas.microsoft.com/office/drawing/2014/main" val="901581374"/>
                    </a:ext>
                  </a:extLst>
                </a:gridCol>
                <a:gridCol w="724288">
                  <a:extLst>
                    <a:ext uri="{9D8B030D-6E8A-4147-A177-3AD203B41FA5}">
                      <a16:colId xmlns:a16="http://schemas.microsoft.com/office/drawing/2014/main" val="213463203"/>
                    </a:ext>
                  </a:extLst>
                </a:gridCol>
              </a:tblGrid>
              <a:tr h="510886">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a:t>
                      </a: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a</a:t>
                      </a:r>
                      <a:r>
                        <a:rPr lang="en-US" sz="1800" baseline="-25000">
                          <a:effectLst/>
                          <a:latin typeface="Calibri" panose="020F0502020204030204" pitchFamily="34" charset="0"/>
                          <a:ea typeface="Calibri" panose="020F0502020204030204" pitchFamily="34" charset="0"/>
                          <a:cs typeface="Times New Roman" panose="02020603050405020304" pitchFamily="18" charset="0"/>
                        </a:rPr>
                        <a:t>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a</a:t>
                      </a:r>
                      <a:r>
                        <a:rPr lang="en-US" sz="1800" baseline="-25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338099583"/>
                  </a:ext>
                </a:extLst>
              </a:tr>
              <a:tr h="510886">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6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&lt;op&gt;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&lt;op&gt;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&lt;op&gt;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&lt;op&gt;</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&lt;op&gt;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&lt;op&gt;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&lt;op&gt;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&lt;op&gt;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7401634"/>
                  </a:ext>
                </a:extLst>
              </a:tr>
              <a:tr h="510886">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 =</a:t>
                      </a: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b</a:t>
                      </a:r>
                      <a:r>
                        <a:rPr lang="en-US" sz="1800" baseline="-25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336807101"/>
                  </a:ext>
                </a:extLst>
              </a:tr>
              <a:tr h="510886">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069400"/>
                  </a:ext>
                </a:extLst>
              </a:tr>
              <a:tr h="510886">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result =</a:t>
                      </a: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c</a:t>
                      </a:r>
                      <a:r>
                        <a:rPr lang="en-US" sz="1800" baseline="-250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26574299"/>
                  </a:ext>
                </a:extLst>
              </a:tr>
            </a:tbl>
          </a:graphicData>
        </a:graphic>
      </p:graphicFrame>
    </p:spTree>
    <p:extLst>
      <p:ext uri="{BB962C8B-B14F-4D97-AF65-F5344CB8AC3E}">
        <p14:creationId xmlns:p14="http://schemas.microsoft.com/office/powerpoint/2010/main" val="313485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C5D18-CE63-D448-90DD-C6D5ABE2E8D4}"/>
              </a:ext>
            </a:extLst>
          </p:cNvPr>
          <p:cNvSpPr>
            <a:spLocks noGrp="1"/>
          </p:cNvSpPr>
          <p:nvPr>
            <p:ph type="title"/>
          </p:nvPr>
        </p:nvSpPr>
        <p:spPr>
          <a:xfrm>
            <a:off x="509750" y="212738"/>
            <a:ext cx="11049203" cy="519098"/>
          </a:xfrm>
        </p:spPr>
        <p:txBody>
          <a:bodyPr/>
          <a:lstStyle/>
          <a:p>
            <a:r>
              <a:rPr lang="en-US" dirty="0"/>
              <a:t>Extracting (Isolate) a Field of Bits with a mask</a:t>
            </a:r>
          </a:p>
        </p:txBody>
      </p:sp>
      <p:sp>
        <p:nvSpPr>
          <p:cNvPr id="13" name="TextBox 12">
            <a:extLst>
              <a:ext uri="{FF2B5EF4-FFF2-40B4-BE49-F238E27FC236}">
                <a16:creationId xmlns:a16="http://schemas.microsoft.com/office/drawing/2014/main" id="{EE0215AA-1EB7-D342-9049-9A663E369227}"/>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22" name="Content Placeholder 2">
            <a:extLst>
              <a:ext uri="{FF2B5EF4-FFF2-40B4-BE49-F238E27FC236}">
                <a16:creationId xmlns:a16="http://schemas.microsoft.com/office/drawing/2014/main" id="{B194EA53-77FE-010A-389A-64D7BBC6F41C}"/>
              </a:ext>
            </a:extLst>
          </p:cNvPr>
          <p:cNvSpPr txBox="1">
            <a:spLocks/>
          </p:cNvSpPr>
          <p:nvPr/>
        </p:nvSpPr>
        <p:spPr>
          <a:xfrm>
            <a:off x="551864" y="1228122"/>
            <a:ext cx="5482487" cy="1846586"/>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8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24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20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dirty="0">
                <a:solidFill>
                  <a:srgbClr val="0070C0"/>
                </a:solidFill>
                <a:cs typeface="Courier New" panose="02070309020205020404" pitchFamily="49" charset="0"/>
              </a:rPr>
              <a:t>extract top 8 bits </a:t>
            </a:r>
            <a:r>
              <a:rPr lang="en-US" sz="2200" dirty="0">
                <a:cs typeface="Courier New" panose="02070309020205020404" pitchFamily="49" charset="0"/>
              </a:rPr>
              <a:t>of r2 into r1</a:t>
            </a:r>
          </a:p>
          <a:p>
            <a:pPr lvl="1"/>
            <a:r>
              <a:rPr lang="en-US" sz="2200" dirty="0">
                <a:cs typeface="Consolas" panose="020B0609020204030204" pitchFamily="49" charset="0"/>
              </a:rPr>
              <a:t>0 to </a:t>
            </a:r>
            <a:r>
              <a:rPr lang="en-US" sz="2200" b="1" dirty="0">
                <a:solidFill>
                  <a:srgbClr val="0070C0"/>
                </a:solidFill>
                <a:cs typeface="Consolas" panose="020B0609020204030204" pitchFamily="49" charset="0"/>
              </a:rPr>
              <a:t>set a bit to 0       </a:t>
            </a:r>
            <a:r>
              <a:rPr lang="en-US" sz="2200" dirty="0">
                <a:solidFill>
                  <a:srgbClr val="0070C0"/>
                </a:solidFill>
                <a:cs typeface="Consolas" panose="020B0609020204030204" pitchFamily="49" charset="0"/>
              </a:rPr>
              <a:t>("clears the bit")</a:t>
            </a:r>
          </a:p>
          <a:p>
            <a:pPr lvl="1"/>
            <a:r>
              <a:rPr lang="en-US" sz="2200" dirty="0">
                <a:solidFill>
                  <a:srgbClr val="0070C0"/>
                </a:solidFill>
                <a:cs typeface="Consolas" panose="020B0609020204030204" pitchFamily="49" charset="0"/>
              </a:rPr>
              <a:t>1 to let a </a:t>
            </a:r>
            <a:r>
              <a:rPr lang="en-US" sz="2200" b="1" dirty="0">
                <a:solidFill>
                  <a:srgbClr val="0070C0"/>
                </a:solidFill>
                <a:cs typeface="Consolas" panose="020B0609020204030204" pitchFamily="49" charset="0"/>
              </a:rPr>
              <a:t>bit through unchanged</a:t>
            </a:r>
            <a:endParaRPr lang="en-US" sz="2200" dirty="0">
              <a:cs typeface="Courier New" panose="02070309020205020404" pitchFamily="49" charset="0"/>
            </a:endParaRPr>
          </a:p>
          <a:p>
            <a:pPr marL="0" indent="0">
              <a:buFont typeface="Arial" panose="020B0604020202020204" pitchFamily="34" charset="0"/>
              <a:buNone/>
            </a:pPr>
            <a:r>
              <a:rPr lang="en-US" sz="2200" dirty="0">
                <a:solidFill>
                  <a:srgbClr val="FF0000"/>
                </a:solidFill>
                <a:latin typeface="Consolas" panose="020B0609020204030204" pitchFamily="49" charset="0"/>
                <a:cs typeface="Consolas" panose="020B0609020204030204" pitchFamily="49" charset="0"/>
              </a:rPr>
              <a:t>	and</a:t>
            </a:r>
            <a:r>
              <a:rPr lang="en-US" sz="2200" dirty="0">
                <a:solidFill>
                  <a:schemeClr val="accent5"/>
                </a:solidFill>
                <a:latin typeface="Consolas" panose="020B0609020204030204" pitchFamily="49" charset="0"/>
                <a:cs typeface="Consolas" panose="020B0609020204030204" pitchFamily="49" charset="0"/>
              </a:rPr>
              <a:t>  r1, r2, r3</a:t>
            </a:r>
          </a:p>
        </p:txBody>
      </p:sp>
      <p:grpSp>
        <p:nvGrpSpPr>
          <p:cNvPr id="41" name="Group 40">
            <a:extLst>
              <a:ext uri="{FF2B5EF4-FFF2-40B4-BE49-F238E27FC236}">
                <a16:creationId xmlns:a16="http://schemas.microsoft.com/office/drawing/2014/main" id="{DC311709-9B1A-78F3-2215-C80C758A1157}"/>
              </a:ext>
            </a:extLst>
          </p:cNvPr>
          <p:cNvGrpSpPr/>
          <p:nvPr/>
        </p:nvGrpSpPr>
        <p:grpSpPr>
          <a:xfrm>
            <a:off x="769231" y="3290838"/>
            <a:ext cx="4632115" cy="2577947"/>
            <a:chOff x="6698194" y="2222576"/>
            <a:chExt cx="4632115" cy="2577947"/>
          </a:xfrm>
        </p:grpSpPr>
        <p:sp>
          <p:nvSpPr>
            <p:cNvPr id="5" name="Content Placeholder 2">
              <a:extLst>
                <a:ext uri="{FF2B5EF4-FFF2-40B4-BE49-F238E27FC236}">
                  <a16:creationId xmlns:a16="http://schemas.microsoft.com/office/drawing/2014/main" id="{A51A1824-DEDD-4E0B-363A-41A45AB4C3E9}"/>
                </a:ext>
              </a:extLst>
            </p:cNvPr>
            <p:cNvSpPr txBox="1">
              <a:spLocks/>
            </p:cNvSpPr>
            <p:nvPr/>
          </p:nvSpPr>
          <p:spPr>
            <a:xfrm>
              <a:off x="6698194" y="2222576"/>
              <a:ext cx="4632115" cy="2577947"/>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8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24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20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tx2"/>
                  </a:solidFill>
                  <a:latin typeface="Consolas" panose="020B0609020204030204" pitchFamily="49" charset="0"/>
                  <a:cs typeface="Consolas" panose="020B0609020204030204" pitchFamily="49" charset="0"/>
                </a:rPr>
                <a:t>DATA: </a:t>
              </a:r>
              <a:r>
                <a:rPr lang="en-US" sz="2000" dirty="0">
                  <a:solidFill>
                    <a:schemeClr val="accent5"/>
                  </a:solidFill>
                  <a:latin typeface="Consolas" panose="020B0609020204030204" pitchFamily="49" charset="0"/>
                  <a:cs typeface="Consolas" panose="020B0609020204030204" pitchFamily="49" charset="0"/>
                </a:rPr>
                <a:t>r2</a:t>
              </a:r>
              <a:r>
                <a:rPr lang="en-US" sz="2000" dirty="0">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0xab</a:t>
              </a:r>
              <a:r>
                <a:rPr lang="en-US" sz="2000" dirty="0">
                  <a:latin typeface="Consolas" panose="020B0609020204030204" pitchFamily="49" charset="0"/>
                  <a:cs typeface="Consolas" panose="020B0609020204030204" pitchFamily="49" charset="0"/>
                </a:rPr>
                <a:t> ab ab </a:t>
              </a:r>
              <a:r>
                <a:rPr lang="en-US" sz="2000" dirty="0">
                  <a:solidFill>
                    <a:schemeClr val="tx2"/>
                  </a:solidFill>
                  <a:latin typeface="Consolas" panose="020B0609020204030204" pitchFamily="49" charset="0"/>
                  <a:cs typeface="Consolas" panose="020B0609020204030204" pitchFamily="49" charset="0"/>
                </a:rPr>
                <a:t>77</a:t>
              </a:r>
            </a:p>
            <a:p>
              <a:pPr marL="0" indent="0">
                <a:buNone/>
              </a:pPr>
              <a:r>
                <a:rPr lang="en-US" sz="2000" dirty="0">
                  <a:solidFill>
                    <a:srgbClr val="FF0000"/>
                  </a:solidFill>
                  <a:latin typeface="Consolas" panose="020B0609020204030204" pitchFamily="49" charset="0"/>
                  <a:cs typeface="Consolas" panose="020B0609020204030204" pitchFamily="49" charset="0"/>
                </a:rPr>
                <a:t>and</a:t>
              </a:r>
            </a:p>
            <a:p>
              <a:pPr marL="0" indent="0">
                <a:buNone/>
              </a:pPr>
              <a:r>
                <a:rPr lang="en-US" sz="2000" dirty="0">
                  <a:solidFill>
                    <a:schemeClr val="tx2"/>
                  </a:solidFill>
                  <a:latin typeface="Consolas" panose="020B0609020204030204" pitchFamily="49" charset="0"/>
                  <a:cs typeface="Consolas" panose="020B0609020204030204" pitchFamily="49" charset="0"/>
                </a:rPr>
                <a:t>MASK: </a:t>
              </a:r>
              <a:r>
                <a:rPr lang="en-US" sz="2000" dirty="0">
                  <a:solidFill>
                    <a:schemeClr val="accent5"/>
                  </a:solidFill>
                  <a:latin typeface="Consolas" panose="020B0609020204030204" pitchFamily="49" charset="0"/>
                  <a:cs typeface="Consolas" panose="020B0609020204030204" pitchFamily="49" charset="0"/>
                </a:rPr>
                <a:t>r3</a:t>
              </a:r>
              <a:r>
                <a:rPr lang="en-US" sz="2000" dirty="0">
                  <a:latin typeface="Consolas" panose="020B0609020204030204" pitchFamily="49" charset="0"/>
                  <a:cs typeface="Consolas" panose="020B0609020204030204" pitchFamily="49" charset="0"/>
                </a:rPr>
                <a:t> </a:t>
              </a:r>
              <a:r>
                <a:rPr lang="en-US" sz="2000" dirty="0">
                  <a:solidFill>
                    <a:schemeClr val="tx2"/>
                  </a:solidFill>
                  <a:latin typeface="Consolas" panose="020B0609020204030204" pitchFamily="49" charset="0"/>
                  <a:cs typeface="Consolas" panose="020B0609020204030204" pitchFamily="49" charset="0"/>
                </a:rPr>
                <a:t>0x</a:t>
              </a:r>
              <a:r>
                <a:rPr lang="en-US" sz="2000" dirty="0">
                  <a:solidFill>
                    <a:schemeClr val="accent5"/>
                  </a:solidFill>
                  <a:latin typeface="Consolas" panose="020B0609020204030204" pitchFamily="49" charset="0"/>
                  <a:cs typeface="Consolas" panose="020B0609020204030204" pitchFamily="49" charset="0"/>
                </a:rPr>
                <a:t>ff</a:t>
              </a:r>
              <a:r>
                <a:rPr lang="en-US" sz="2000" dirty="0">
                  <a:solidFill>
                    <a:schemeClr val="tx2"/>
                  </a:solidFill>
                  <a:latin typeface="Consolas" panose="020B0609020204030204" pitchFamily="49" charset="0"/>
                  <a:cs typeface="Consolas" panose="020B0609020204030204" pitchFamily="49" charset="0"/>
                </a:rPr>
                <a:t> 00 00 00 </a:t>
              </a:r>
            </a:p>
            <a:p>
              <a:pPr marL="0" indent="0">
                <a:buNone/>
              </a:pPr>
              <a:endParaRPr lang="en-US" sz="2000" dirty="0">
                <a:solidFill>
                  <a:schemeClr val="tx2"/>
                </a:solidFill>
                <a:latin typeface="Consolas" panose="020B0609020204030204" pitchFamily="49" charset="0"/>
                <a:cs typeface="Consolas" panose="020B0609020204030204" pitchFamily="49" charset="0"/>
              </a:endParaRPr>
            </a:p>
            <a:p>
              <a:pPr marL="0" indent="0">
                <a:buNone/>
              </a:pPr>
              <a:r>
                <a:rPr lang="en-US" sz="2000" dirty="0">
                  <a:solidFill>
                    <a:schemeClr val="tx2"/>
                  </a:solidFill>
                  <a:latin typeface="Consolas" panose="020B0609020204030204" pitchFamily="49" charset="0"/>
                  <a:cs typeface="Consolas" panose="020B0609020204030204" pitchFamily="49" charset="0"/>
                </a:rPr>
                <a:t>RSLT: </a:t>
              </a:r>
              <a:r>
                <a:rPr lang="en-US" sz="2000" dirty="0">
                  <a:solidFill>
                    <a:schemeClr val="accent5"/>
                  </a:solidFill>
                  <a:latin typeface="Consolas" panose="020B0609020204030204" pitchFamily="49" charset="0"/>
                  <a:cs typeface="Consolas" panose="020B0609020204030204" pitchFamily="49" charset="0"/>
                </a:rPr>
                <a:t>r1</a:t>
              </a:r>
              <a:r>
                <a:rPr lang="en-US" sz="2000" dirty="0">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0xab</a:t>
              </a:r>
              <a:r>
                <a:rPr lang="en-US" sz="2000" dirty="0">
                  <a:latin typeface="Consolas" panose="020B0609020204030204" pitchFamily="49" charset="0"/>
                  <a:cs typeface="Consolas" panose="020B0609020204030204" pitchFamily="49" charset="0"/>
                </a:rPr>
                <a:t> </a:t>
              </a:r>
              <a:r>
                <a:rPr lang="en-US" sz="2000" dirty="0">
                  <a:solidFill>
                    <a:schemeClr val="tx2"/>
                  </a:solidFill>
                  <a:latin typeface="Consolas" panose="020B0609020204030204" pitchFamily="49" charset="0"/>
                  <a:cs typeface="Consolas" panose="020B0609020204030204" pitchFamily="49" charset="0"/>
                </a:rPr>
                <a:t>00 00 00 </a:t>
              </a:r>
              <a:endParaRPr lang="en-US" sz="2000" dirty="0">
                <a:solidFill>
                  <a:srgbClr val="00B050"/>
                </a:solidFill>
                <a:latin typeface="Consolas" panose="020B0609020204030204" pitchFamily="49" charset="0"/>
                <a:cs typeface="Consolas" panose="020B0609020204030204" pitchFamily="49" charset="0"/>
              </a:endParaRPr>
            </a:p>
          </p:txBody>
        </p:sp>
        <p:cxnSp>
          <p:nvCxnSpPr>
            <p:cNvPr id="30" name="Straight Arrow Connector 29">
              <a:extLst>
                <a:ext uri="{FF2B5EF4-FFF2-40B4-BE49-F238E27FC236}">
                  <a16:creationId xmlns:a16="http://schemas.microsoft.com/office/drawing/2014/main" id="{946DEA6D-4E0E-5430-0BC7-DA8703F8E382}"/>
                </a:ext>
              </a:extLst>
            </p:cNvPr>
            <p:cNvCxnSpPr/>
            <p:nvPr/>
          </p:nvCxnSpPr>
          <p:spPr>
            <a:xfrm>
              <a:off x="9248987" y="3614074"/>
              <a:ext cx="0" cy="690663"/>
            </a:xfrm>
            <a:prstGeom prst="straightConnector1">
              <a:avLst/>
            </a:prstGeom>
            <a:ln w="3175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2403DA0-D6B8-E814-DF68-2C594E52BA55}"/>
                </a:ext>
              </a:extLst>
            </p:cNvPr>
            <p:cNvCxnSpPr/>
            <p:nvPr/>
          </p:nvCxnSpPr>
          <p:spPr>
            <a:xfrm>
              <a:off x="9625122" y="3584892"/>
              <a:ext cx="0" cy="690663"/>
            </a:xfrm>
            <a:prstGeom prst="straightConnector1">
              <a:avLst/>
            </a:prstGeom>
            <a:ln w="31750">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4C88785-33E4-FA6E-63AE-3CBC927654AD}"/>
                </a:ext>
              </a:extLst>
            </p:cNvPr>
            <p:cNvCxnSpPr/>
            <p:nvPr/>
          </p:nvCxnSpPr>
          <p:spPr>
            <a:xfrm>
              <a:off x="9248987" y="2638000"/>
              <a:ext cx="0" cy="690663"/>
            </a:xfrm>
            <a:prstGeom prst="straightConnector1">
              <a:avLst/>
            </a:prstGeom>
            <a:ln w="3175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68B9225-2181-96C7-1146-25EAAABD344C}"/>
                </a:ext>
              </a:extLst>
            </p:cNvPr>
            <p:cNvCxnSpPr/>
            <p:nvPr/>
          </p:nvCxnSpPr>
          <p:spPr>
            <a:xfrm>
              <a:off x="9625122" y="2608818"/>
              <a:ext cx="0" cy="690663"/>
            </a:xfrm>
            <a:prstGeom prst="straightConnector1">
              <a:avLst/>
            </a:prstGeom>
            <a:ln w="31750">
              <a:tailEnd type="triangle" w="lg"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1C13D8C-F68D-F692-9846-E0F31114260A}"/>
                </a:ext>
              </a:extLst>
            </p:cNvPr>
            <p:cNvSpPr txBox="1"/>
            <p:nvPr/>
          </p:nvSpPr>
          <p:spPr>
            <a:xfrm>
              <a:off x="9625122" y="3710112"/>
              <a:ext cx="1454244" cy="369332"/>
            </a:xfrm>
            <a:prstGeom prst="rect">
              <a:avLst/>
            </a:prstGeom>
            <a:noFill/>
          </p:spPr>
          <p:txBody>
            <a:bodyPr wrap="none" rtlCol="0">
              <a:spAutoFit/>
            </a:bodyPr>
            <a:lstStyle/>
            <a:p>
              <a:r>
                <a:rPr lang="en-US" dirty="0">
                  <a:solidFill>
                    <a:schemeClr val="accent1"/>
                  </a:solidFill>
                </a:rPr>
                <a:t>forces to a 0</a:t>
              </a:r>
            </a:p>
          </p:txBody>
        </p:sp>
        <p:cxnSp>
          <p:nvCxnSpPr>
            <p:cNvPr id="35" name="Straight Arrow Connector 34">
              <a:extLst>
                <a:ext uri="{FF2B5EF4-FFF2-40B4-BE49-F238E27FC236}">
                  <a16:creationId xmlns:a16="http://schemas.microsoft.com/office/drawing/2014/main" id="{9C34F63E-FA7C-2F6E-0863-955043BBE1E2}"/>
                </a:ext>
              </a:extLst>
            </p:cNvPr>
            <p:cNvCxnSpPr/>
            <p:nvPr/>
          </p:nvCxnSpPr>
          <p:spPr>
            <a:xfrm>
              <a:off x="8369888" y="3626979"/>
              <a:ext cx="0" cy="690663"/>
            </a:xfrm>
            <a:prstGeom prst="straightConnector1">
              <a:avLst/>
            </a:prstGeom>
            <a:ln w="317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056967F-DFCB-4F52-7830-3F8CBA404E25}"/>
                </a:ext>
              </a:extLst>
            </p:cNvPr>
            <p:cNvCxnSpPr/>
            <p:nvPr/>
          </p:nvCxnSpPr>
          <p:spPr>
            <a:xfrm>
              <a:off x="8746023" y="3597797"/>
              <a:ext cx="0" cy="690663"/>
            </a:xfrm>
            <a:prstGeom prst="straightConnector1">
              <a:avLst/>
            </a:prstGeom>
            <a:ln w="3175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DB37F60-CF0C-300F-901E-CD6C9F2B2115}"/>
                </a:ext>
              </a:extLst>
            </p:cNvPr>
            <p:cNvCxnSpPr/>
            <p:nvPr/>
          </p:nvCxnSpPr>
          <p:spPr>
            <a:xfrm>
              <a:off x="8369888" y="2650905"/>
              <a:ext cx="0" cy="690663"/>
            </a:xfrm>
            <a:prstGeom prst="straightConnector1">
              <a:avLst/>
            </a:prstGeom>
            <a:ln w="317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4F32634-717E-A1CD-26EC-56E7EFF7C99A}"/>
                </a:ext>
              </a:extLst>
            </p:cNvPr>
            <p:cNvCxnSpPr/>
            <p:nvPr/>
          </p:nvCxnSpPr>
          <p:spPr>
            <a:xfrm>
              <a:off x="8746023" y="2621723"/>
              <a:ext cx="0" cy="690663"/>
            </a:xfrm>
            <a:prstGeom prst="straightConnector1">
              <a:avLst/>
            </a:prstGeom>
            <a:ln w="3175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D1439FA-8270-49E9-3C15-5A63E1F8E4CD}"/>
                </a:ext>
              </a:extLst>
            </p:cNvPr>
            <p:cNvSpPr txBox="1"/>
            <p:nvPr/>
          </p:nvSpPr>
          <p:spPr>
            <a:xfrm>
              <a:off x="6915643" y="3758462"/>
              <a:ext cx="1326004" cy="369332"/>
            </a:xfrm>
            <a:prstGeom prst="rect">
              <a:avLst/>
            </a:prstGeom>
            <a:noFill/>
          </p:spPr>
          <p:txBody>
            <a:bodyPr wrap="none" rtlCol="0">
              <a:spAutoFit/>
            </a:bodyPr>
            <a:lstStyle/>
            <a:p>
              <a:r>
                <a:rPr lang="en-US" dirty="0">
                  <a:solidFill>
                    <a:schemeClr val="accent1"/>
                  </a:solidFill>
                </a:rPr>
                <a:t>unchanged</a:t>
              </a:r>
            </a:p>
          </p:txBody>
        </p:sp>
      </p:grpSp>
      <p:sp>
        <p:nvSpPr>
          <p:cNvPr id="3" name="Content Placeholder 2">
            <a:extLst>
              <a:ext uri="{FF2B5EF4-FFF2-40B4-BE49-F238E27FC236}">
                <a16:creationId xmlns:a16="http://schemas.microsoft.com/office/drawing/2014/main" id="{D69E56F8-CAAD-E9D9-F30D-EFA8CD4ABBBD}"/>
              </a:ext>
            </a:extLst>
          </p:cNvPr>
          <p:cNvSpPr txBox="1">
            <a:spLocks/>
          </p:cNvSpPr>
          <p:nvPr/>
        </p:nvSpPr>
        <p:spPr>
          <a:xfrm>
            <a:off x="6645221" y="2372999"/>
            <a:ext cx="4632115" cy="2514885"/>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8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24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20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rgbClr val="0070C0"/>
                </a:solidFill>
                <a:cs typeface="Courier New" panose="02070309020205020404" pitchFamily="49" charset="0"/>
              </a:rPr>
              <a:t>extract top 8 bits </a:t>
            </a:r>
            <a:r>
              <a:rPr lang="en-US" sz="2000" dirty="0">
                <a:cs typeface="Courier New" panose="02070309020205020404" pitchFamily="49" charset="0"/>
              </a:rPr>
              <a:t>of r2 into r1</a:t>
            </a:r>
          </a:p>
          <a:p>
            <a:pPr marL="0" indent="0">
              <a:buFont typeface="Arial" panose="020B0604020202020204" pitchFamily="34" charset="0"/>
              <a:buNone/>
            </a:pPr>
            <a:r>
              <a:rPr lang="en-US" sz="2000" dirty="0">
                <a:solidFill>
                  <a:schemeClr val="tx2"/>
                </a:solidFill>
                <a:latin typeface="Consolas" panose="020B0609020204030204" pitchFamily="49" charset="0"/>
                <a:cs typeface="Consolas" panose="020B0609020204030204" pitchFamily="49" charset="0"/>
              </a:rPr>
              <a:t>DATA: </a:t>
            </a:r>
            <a:r>
              <a:rPr lang="en-US" sz="2000" dirty="0">
                <a:solidFill>
                  <a:schemeClr val="accent5"/>
                </a:solidFill>
                <a:latin typeface="Consolas" panose="020B0609020204030204" pitchFamily="49" charset="0"/>
                <a:cs typeface="Consolas" panose="020B0609020204030204" pitchFamily="49" charset="0"/>
              </a:rPr>
              <a:t>r2</a:t>
            </a:r>
            <a:r>
              <a:rPr lang="en-US" sz="2000" dirty="0">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0xab</a:t>
            </a:r>
            <a:r>
              <a:rPr lang="en-US" sz="2000" dirty="0">
                <a:latin typeface="Consolas" panose="020B0609020204030204" pitchFamily="49" charset="0"/>
                <a:cs typeface="Consolas" panose="020B0609020204030204" pitchFamily="49" charset="0"/>
              </a:rPr>
              <a:t> ab ab </a:t>
            </a:r>
            <a:r>
              <a:rPr lang="en-US" sz="2000" dirty="0">
                <a:solidFill>
                  <a:schemeClr val="tx2"/>
                </a:solidFill>
                <a:latin typeface="Consolas" panose="020B0609020204030204" pitchFamily="49" charset="0"/>
                <a:cs typeface="Consolas" panose="020B0609020204030204" pitchFamily="49" charset="0"/>
              </a:rPr>
              <a:t>77</a:t>
            </a:r>
          </a:p>
          <a:p>
            <a:pPr marL="0" indent="0">
              <a:buNone/>
            </a:pPr>
            <a:r>
              <a:rPr lang="en-US" sz="2000" dirty="0">
                <a:solidFill>
                  <a:schemeClr val="tx2"/>
                </a:solidFill>
                <a:latin typeface="Consolas" panose="020B0609020204030204" pitchFamily="49" charset="0"/>
                <a:cs typeface="Consolas" panose="020B0609020204030204" pitchFamily="49" charset="0"/>
              </a:rPr>
              <a:t>and  r1, r2, 0xff000000</a:t>
            </a:r>
          </a:p>
          <a:p>
            <a:pPr marL="0" indent="0">
              <a:buNone/>
            </a:pPr>
            <a:r>
              <a:rPr lang="en-US" sz="2000" dirty="0">
                <a:solidFill>
                  <a:schemeClr val="tx2"/>
                </a:solidFill>
                <a:latin typeface="Consolas" panose="020B0609020204030204" pitchFamily="49" charset="0"/>
                <a:cs typeface="Consolas" panose="020B0609020204030204" pitchFamily="49" charset="0"/>
              </a:rPr>
              <a:t>RSLT: </a:t>
            </a:r>
            <a:r>
              <a:rPr lang="en-US" sz="2000" dirty="0">
                <a:solidFill>
                  <a:schemeClr val="accent5"/>
                </a:solidFill>
                <a:latin typeface="Consolas" panose="020B0609020204030204" pitchFamily="49" charset="0"/>
                <a:cs typeface="Consolas" panose="020B0609020204030204" pitchFamily="49" charset="0"/>
              </a:rPr>
              <a:t>r1</a:t>
            </a:r>
            <a:r>
              <a:rPr lang="en-US" sz="2000" dirty="0">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0xab</a:t>
            </a:r>
            <a:r>
              <a:rPr lang="en-US" sz="2000" dirty="0">
                <a:latin typeface="Consolas" panose="020B0609020204030204" pitchFamily="49" charset="0"/>
                <a:cs typeface="Consolas" panose="020B0609020204030204" pitchFamily="49" charset="0"/>
              </a:rPr>
              <a:t> </a:t>
            </a:r>
            <a:r>
              <a:rPr lang="en-US" sz="2000" dirty="0">
                <a:solidFill>
                  <a:schemeClr val="tx2"/>
                </a:solidFill>
                <a:latin typeface="Consolas" panose="020B0609020204030204" pitchFamily="49" charset="0"/>
                <a:cs typeface="Consolas" panose="020B0609020204030204" pitchFamily="49" charset="0"/>
              </a:rPr>
              <a:t>00 00 00</a:t>
            </a:r>
          </a:p>
          <a:p>
            <a:pPr marL="0" indent="0">
              <a:buNone/>
            </a:pPr>
            <a:r>
              <a:rPr lang="en-US" sz="2000" dirty="0">
                <a:solidFill>
                  <a:srgbClr val="00B050"/>
                </a:solidFill>
                <a:latin typeface="Consolas" panose="020B0609020204030204" pitchFamily="49" charset="0"/>
                <a:cs typeface="Consolas" panose="020B0609020204030204" pitchFamily="49" charset="0"/>
              </a:rPr>
              <a:t>r1 = r2 &amp; 0xff000000;  // in C</a:t>
            </a:r>
          </a:p>
          <a:p>
            <a:pPr marL="0" indent="0">
              <a:buNone/>
            </a:pPr>
            <a:r>
              <a:rPr lang="en-US" sz="2000" dirty="0">
                <a:solidFill>
                  <a:schemeClr val="tx2"/>
                </a:solidFill>
                <a:latin typeface="Consolas" panose="020B0609020204030204" pitchFamily="49" charset="0"/>
                <a:cs typeface="Consolas" panose="020B0609020204030204" pitchFamily="49" charset="0"/>
              </a:rPr>
              <a:t> </a:t>
            </a:r>
            <a:endParaRPr lang="en-US" sz="2000" dirty="0">
              <a:solidFill>
                <a:srgbClr val="00B05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856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C5D18-CE63-D448-90DD-C6D5ABE2E8D4}"/>
              </a:ext>
            </a:extLst>
          </p:cNvPr>
          <p:cNvSpPr>
            <a:spLocks noGrp="1"/>
          </p:cNvSpPr>
          <p:nvPr>
            <p:ph type="title"/>
          </p:nvPr>
        </p:nvSpPr>
        <p:spPr>
          <a:xfrm>
            <a:off x="401667" y="100338"/>
            <a:ext cx="7905754" cy="527700"/>
          </a:xfrm>
        </p:spPr>
        <p:txBody>
          <a:bodyPr/>
          <a:lstStyle/>
          <a:p>
            <a:r>
              <a:rPr lang="en-US" dirty="0"/>
              <a:t>MOD %&lt;power of 2&gt;</a:t>
            </a:r>
          </a:p>
        </p:txBody>
      </p:sp>
      <p:sp>
        <p:nvSpPr>
          <p:cNvPr id="18" name="Content Placeholder 2">
            <a:extLst>
              <a:ext uri="{FF2B5EF4-FFF2-40B4-BE49-F238E27FC236}">
                <a16:creationId xmlns:a16="http://schemas.microsoft.com/office/drawing/2014/main" id="{4B9EBB15-3438-3947-A9A7-7D52224835D2}"/>
              </a:ext>
            </a:extLst>
          </p:cNvPr>
          <p:cNvSpPr txBox="1">
            <a:spLocks/>
          </p:cNvSpPr>
          <p:nvPr/>
        </p:nvSpPr>
        <p:spPr>
          <a:xfrm>
            <a:off x="264222" y="2213273"/>
            <a:ext cx="5993330" cy="1366132"/>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8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24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20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0070C0"/>
                </a:solidFill>
                <a:cs typeface="Courier New" panose="02070309020205020404" pitchFamily="49" charset="0"/>
              </a:rPr>
              <a:t>remainder (mod): </a:t>
            </a:r>
            <a:r>
              <a:rPr lang="en-US" sz="1800" b="1" dirty="0">
                <a:solidFill>
                  <a:schemeClr val="accent5"/>
                </a:solidFill>
                <a:cs typeface="Courier New" panose="02070309020205020404" pitchFamily="49" charset="0"/>
              </a:rPr>
              <a:t>num % d </a:t>
            </a:r>
            <a:r>
              <a:rPr lang="en-US" sz="1800" dirty="0">
                <a:cs typeface="Courier New" panose="02070309020205020404" pitchFamily="49" charset="0"/>
              </a:rPr>
              <a:t>where </a:t>
            </a:r>
            <a:r>
              <a:rPr lang="en-US" sz="1800" dirty="0"/>
              <a:t>num ≥ 0 and d = 2</a:t>
            </a:r>
            <a:r>
              <a:rPr lang="en-US" sz="1800" baseline="30000" dirty="0"/>
              <a:t>k</a:t>
            </a:r>
            <a:r>
              <a:rPr lang="en-US" sz="1800" dirty="0">
                <a:cs typeface="Courier New" panose="02070309020205020404" pitchFamily="49" charset="0"/>
              </a:rPr>
              <a:t> </a:t>
            </a:r>
          </a:p>
          <a:p>
            <a:pPr marL="0" indent="0">
              <a:buNone/>
            </a:pPr>
            <a:r>
              <a:rPr lang="en-US" sz="1800" dirty="0">
                <a:solidFill>
                  <a:srgbClr val="0070C0"/>
                </a:solidFill>
                <a:latin typeface="Consolas" panose="020B0609020204030204" pitchFamily="49" charset="0"/>
                <a:cs typeface="Consolas" panose="020B0609020204030204" pitchFamily="49" charset="0"/>
              </a:rPr>
              <a:t>mask</a:t>
            </a:r>
            <a:r>
              <a:rPr lang="en-US" sz="1800" dirty="0">
                <a:latin typeface="Consolas" panose="020B0609020204030204" pitchFamily="49" charset="0"/>
                <a:cs typeface="Consolas" panose="020B0609020204030204" pitchFamily="49" charset="0"/>
              </a:rPr>
              <a:t> = 2</a:t>
            </a:r>
            <a:r>
              <a:rPr lang="en-US" sz="1800" baseline="30000" dirty="0">
                <a:latin typeface="Consolas" panose="020B0609020204030204" pitchFamily="49" charset="0"/>
                <a:cs typeface="Consolas" panose="020B0609020204030204" pitchFamily="49" charset="0"/>
              </a:rPr>
              <a:t>k</a:t>
            </a:r>
            <a:r>
              <a:rPr lang="en-US" sz="1800" dirty="0">
                <a:latin typeface="Consolas" panose="020B0609020204030204" pitchFamily="49" charset="0"/>
                <a:cs typeface="Consolas" panose="020B0609020204030204" pitchFamily="49" charset="0"/>
              </a:rPr>
              <a:t> -1 so for mod 16, mask = 16 -1 = 15</a:t>
            </a:r>
          </a:p>
          <a:p>
            <a:pPr marL="0" indent="0">
              <a:buNone/>
            </a:pPr>
            <a:r>
              <a:rPr lang="en-US" sz="1800" dirty="0">
                <a:solidFill>
                  <a:srgbClr val="FF0000"/>
                </a:solidFill>
                <a:latin typeface="Consolas" panose="020B0609020204030204" pitchFamily="49" charset="0"/>
                <a:cs typeface="Consolas" panose="020B0609020204030204" pitchFamily="49" charset="0"/>
              </a:rPr>
              <a:t>and</a:t>
            </a:r>
            <a:r>
              <a:rPr lang="en-US" sz="1800" dirty="0">
                <a:solidFill>
                  <a:schemeClr val="accent5"/>
                </a:solidFill>
                <a:latin typeface="Consolas" panose="020B0609020204030204" pitchFamily="49" charset="0"/>
                <a:cs typeface="Consolas" panose="020B0609020204030204" pitchFamily="49" charset="0"/>
              </a:rPr>
              <a:t>  r1, r2, r3  </a:t>
            </a:r>
          </a:p>
        </p:txBody>
      </p:sp>
      <p:sp>
        <p:nvSpPr>
          <p:cNvPr id="11" name="TextBox 10">
            <a:extLst>
              <a:ext uri="{FF2B5EF4-FFF2-40B4-BE49-F238E27FC236}">
                <a16:creationId xmlns:a16="http://schemas.microsoft.com/office/drawing/2014/main" id="{3F1DC13D-55E3-7848-A57A-500AE7985D73}"/>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49" name="Group 48">
            <a:extLst>
              <a:ext uri="{FF2B5EF4-FFF2-40B4-BE49-F238E27FC236}">
                <a16:creationId xmlns:a16="http://schemas.microsoft.com/office/drawing/2014/main" id="{9BFB0D03-C513-5CB3-B581-991D07661FB6}"/>
              </a:ext>
            </a:extLst>
          </p:cNvPr>
          <p:cNvGrpSpPr/>
          <p:nvPr/>
        </p:nvGrpSpPr>
        <p:grpSpPr>
          <a:xfrm>
            <a:off x="6411102" y="424910"/>
            <a:ext cx="5516676" cy="2776704"/>
            <a:chOff x="6527481" y="424910"/>
            <a:chExt cx="5516676" cy="2776704"/>
          </a:xfrm>
        </p:grpSpPr>
        <p:sp>
          <p:nvSpPr>
            <p:cNvPr id="4" name="Content Placeholder 2">
              <a:extLst>
                <a:ext uri="{FF2B5EF4-FFF2-40B4-BE49-F238E27FC236}">
                  <a16:creationId xmlns:a16="http://schemas.microsoft.com/office/drawing/2014/main" id="{45C52BFB-107F-238A-AB7C-36E84DE2BD3F}"/>
                </a:ext>
              </a:extLst>
            </p:cNvPr>
            <p:cNvSpPr txBox="1">
              <a:spLocks/>
            </p:cNvSpPr>
            <p:nvPr/>
          </p:nvSpPr>
          <p:spPr>
            <a:xfrm>
              <a:off x="6527481" y="424910"/>
              <a:ext cx="5516676" cy="2776704"/>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8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24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20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chemeClr val="tx2"/>
                  </a:solidFill>
                  <a:latin typeface="Consolas" panose="020B0609020204030204" pitchFamily="49" charset="0"/>
                  <a:cs typeface="Consolas" panose="020B0609020204030204" pitchFamily="49" charset="0"/>
                </a:rPr>
                <a:t>Example: %2</a:t>
              </a:r>
            </a:p>
            <a:p>
              <a:pPr marL="0" indent="0">
                <a:buFont typeface="Arial" panose="020B0604020202020204" pitchFamily="34" charset="0"/>
                <a:buNone/>
              </a:pPr>
              <a:r>
                <a:rPr lang="en-US" sz="1800" dirty="0">
                  <a:solidFill>
                    <a:schemeClr val="tx2"/>
                  </a:solidFill>
                  <a:latin typeface="Consolas" panose="020B0609020204030204" pitchFamily="49" charset="0"/>
                  <a:cs typeface="Consolas" panose="020B0609020204030204" pitchFamily="49" charset="0"/>
                </a:rPr>
                <a:t>DATA: </a:t>
              </a:r>
              <a:r>
                <a:rPr lang="en-US" sz="1800" dirty="0">
                  <a:solidFill>
                    <a:schemeClr val="accent5"/>
                  </a:solidFill>
                  <a:latin typeface="Consolas" panose="020B0609020204030204" pitchFamily="49" charset="0"/>
                  <a:cs typeface="Consolas" panose="020B0609020204030204" pitchFamily="49" charset="0"/>
                </a:rPr>
                <a:t>r2</a:t>
              </a:r>
              <a:r>
                <a:rPr lang="en-US" sz="1800" dirty="0">
                  <a:latin typeface="Consolas" panose="020B0609020204030204" pitchFamily="49" charset="0"/>
                  <a:cs typeface="Consolas" panose="020B0609020204030204" pitchFamily="49" charset="0"/>
                </a:rPr>
                <a:t> 0xab ab ab </a:t>
              </a:r>
              <a:r>
                <a:rPr lang="en-US" sz="1800" dirty="0">
                  <a:solidFill>
                    <a:schemeClr val="tx2"/>
                  </a:solidFill>
                  <a:latin typeface="Consolas" panose="020B0609020204030204" pitchFamily="49" charset="0"/>
                  <a:cs typeface="Consolas" panose="020B0609020204030204" pitchFamily="49" charset="0"/>
                </a:rPr>
                <a:t>77</a:t>
              </a:r>
            </a:p>
            <a:p>
              <a:pPr marL="0" indent="0">
                <a:buFont typeface="Arial" panose="020B0604020202020204" pitchFamily="34" charset="0"/>
                <a:buNone/>
              </a:pPr>
              <a:r>
                <a:rPr lang="en-US" sz="1800" dirty="0">
                  <a:solidFill>
                    <a:srgbClr val="FF0000"/>
                  </a:solidFill>
                  <a:latin typeface="Consolas" panose="020B0609020204030204" pitchFamily="49" charset="0"/>
                  <a:cs typeface="Consolas" panose="020B0609020204030204" pitchFamily="49" charset="0"/>
                </a:rPr>
                <a:t>and</a:t>
              </a:r>
            </a:p>
            <a:p>
              <a:pPr marL="0" indent="0">
                <a:buNone/>
              </a:pPr>
              <a:r>
                <a:rPr lang="en-US" sz="1800" dirty="0">
                  <a:solidFill>
                    <a:schemeClr val="tx2"/>
                  </a:solidFill>
                  <a:latin typeface="Consolas" panose="020B0609020204030204" pitchFamily="49" charset="0"/>
                  <a:cs typeface="Consolas" panose="020B0609020204030204" pitchFamily="49" charset="0"/>
                </a:rPr>
                <a:t>MASK: </a:t>
              </a:r>
              <a:r>
                <a:rPr lang="en-US" sz="1800" dirty="0">
                  <a:solidFill>
                    <a:schemeClr val="accent5"/>
                  </a:solidFill>
                  <a:latin typeface="Consolas" panose="020B0609020204030204" pitchFamily="49" charset="0"/>
                  <a:cs typeface="Consolas" panose="020B0609020204030204" pitchFamily="49" charset="0"/>
                </a:rPr>
                <a:t>r3</a:t>
              </a:r>
              <a:r>
                <a:rPr lang="en-US" sz="1800" dirty="0">
                  <a:latin typeface="Consolas" panose="020B0609020204030204" pitchFamily="49" charset="0"/>
                  <a:cs typeface="Consolas" panose="020B0609020204030204" pitchFamily="49" charset="0"/>
                </a:rPr>
                <a:t> </a:t>
              </a:r>
              <a:r>
                <a:rPr lang="en-US" sz="1800" dirty="0">
                  <a:solidFill>
                    <a:schemeClr val="tx2"/>
                  </a:solidFill>
                  <a:latin typeface="Consolas" panose="020B0609020204030204" pitchFamily="49" charset="0"/>
                  <a:cs typeface="Consolas" panose="020B0609020204030204" pitchFamily="49" charset="0"/>
                </a:rPr>
                <a:t>0x00 00 00 01 </a:t>
              </a:r>
              <a:r>
                <a:rPr lang="en-US" sz="1800" dirty="0">
                  <a:solidFill>
                    <a:srgbClr val="00B050"/>
                  </a:solidFill>
                  <a:latin typeface="Consolas" panose="020B0609020204030204" pitchFamily="49" charset="0"/>
                  <a:cs typeface="Consolas" panose="020B0609020204030204" pitchFamily="49" charset="0"/>
                </a:rPr>
                <a:t>(mod 2 even or odd)</a:t>
              </a:r>
            </a:p>
            <a:p>
              <a:pPr marL="0" indent="0">
                <a:buNone/>
              </a:pPr>
              <a:endParaRPr lang="en-US" sz="1800" dirty="0">
                <a:solidFill>
                  <a:srgbClr val="00B050"/>
                </a:solidFill>
                <a:latin typeface="Consolas" panose="020B0609020204030204" pitchFamily="49" charset="0"/>
                <a:cs typeface="Consolas" panose="020B0609020204030204" pitchFamily="49" charset="0"/>
              </a:endParaRPr>
            </a:p>
            <a:p>
              <a:pPr marL="0" indent="0">
                <a:buNone/>
              </a:pPr>
              <a:r>
                <a:rPr lang="en-US" sz="1800" dirty="0">
                  <a:solidFill>
                    <a:schemeClr val="tx2"/>
                  </a:solidFill>
                  <a:latin typeface="Consolas" panose="020B0609020204030204" pitchFamily="49" charset="0"/>
                  <a:cs typeface="Consolas" panose="020B0609020204030204" pitchFamily="49" charset="0"/>
                </a:rPr>
                <a:t>RSLT: </a:t>
              </a:r>
              <a:r>
                <a:rPr lang="en-US" sz="1800" dirty="0">
                  <a:solidFill>
                    <a:schemeClr val="accent5"/>
                  </a:solidFill>
                  <a:latin typeface="Consolas" panose="020B0609020204030204" pitchFamily="49" charset="0"/>
                  <a:cs typeface="Consolas" panose="020B0609020204030204" pitchFamily="49" charset="0"/>
                </a:rPr>
                <a:t>r1</a:t>
              </a:r>
              <a:r>
                <a:rPr lang="en-US" sz="1800" dirty="0">
                  <a:latin typeface="Consolas" panose="020B0609020204030204" pitchFamily="49" charset="0"/>
                  <a:cs typeface="Consolas" panose="020B0609020204030204" pitchFamily="49" charset="0"/>
                </a:rPr>
                <a:t> 0x00 </a:t>
              </a:r>
              <a:r>
                <a:rPr lang="en-US" sz="1800" dirty="0">
                  <a:solidFill>
                    <a:schemeClr val="tx2"/>
                  </a:solidFill>
                  <a:latin typeface="Consolas" panose="020B0609020204030204" pitchFamily="49" charset="0"/>
                  <a:cs typeface="Consolas" panose="020B0609020204030204" pitchFamily="49" charset="0"/>
                </a:rPr>
                <a:t>00 00 01 </a:t>
              </a:r>
              <a:r>
                <a:rPr lang="en-US" sz="1800" dirty="0">
                  <a:solidFill>
                    <a:srgbClr val="00B050"/>
                  </a:solidFill>
                  <a:latin typeface="Consolas" panose="020B0609020204030204" pitchFamily="49" charset="0"/>
                  <a:cs typeface="Consolas" panose="020B0609020204030204" pitchFamily="49" charset="0"/>
                </a:rPr>
                <a:t>(odd)</a:t>
              </a:r>
            </a:p>
          </p:txBody>
        </p:sp>
        <p:cxnSp>
          <p:nvCxnSpPr>
            <p:cNvPr id="26" name="Straight Arrow Connector 25">
              <a:extLst>
                <a:ext uri="{FF2B5EF4-FFF2-40B4-BE49-F238E27FC236}">
                  <a16:creationId xmlns:a16="http://schemas.microsoft.com/office/drawing/2014/main" id="{81B9EA73-37AA-AE35-F9A9-792581E8AACA}"/>
                </a:ext>
              </a:extLst>
            </p:cNvPr>
            <p:cNvCxnSpPr/>
            <p:nvPr/>
          </p:nvCxnSpPr>
          <p:spPr>
            <a:xfrm>
              <a:off x="8892855" y="2133236"/>
              <a:ext cx="0" cy="690663"/>
            </a:xfrm>
            <a:prstGeom prst="straightConnector1">
              <a:avLst/>
            </a:prstGeom>
            <a:ln w="3175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B7B932A-CB91-68C3-9DC6-C76FF0AFABFB}"/>
                </a:ext>
              </a:extLst>
            </p:cNvPr>
            <p:cNvCxnSpPr/>
            <p:nvPr/>
          </p:nvCxnSpPr>
          <p:spPr>
            <a:xfrm>
              <a:off x="9268990" y="2104054"/>
              <a:ext cx="0" cy="690663"/>
            </a:xfrm>
            <a:prstGeom prst="straightConnector1">
              <a:avLst/>
            </a:prstGeom>
            <a:ln w="31750">
              <a:solidFill>
                <a:schemeClr val="accent3"/>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7EC7CDA-E358-1504-CF35-4664AF0B4D2C}"/>
                </a:ext>
              </a:extLst>
            </p:cNvPr>
            <p:cNvCxnSpPr/>
            <p:nvPr/>
          </p:nvCxnSpPr>
          <p:spPr>
            <a:xfrm>
              <a:off x="8892855" y="1157162"/>
              <a:ext cx="0" cy="690663"/>
            </a:xfrm>
            <a:prstGeom prst="straightConnector1">
              <a:avLst/>
            </a:prstGeom>
            <a:ln w="3175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E07F51F-4CCD-27A5-53FE-5D3DEFEDA13E}"/>
                </a:ext>
              </a:extLst>
            </p:cNvPr>
            <p:cNvCxnSpPr/>
            <p:nvPr/>
          </p:nvCxnSpPr>
          <p:spPr>
            <a:xfrm>
              <a:off x="9268990" y="1127980"/>
              <a:ext cx="0" cy="690663"/>
            </a:xfrm>
            <a:prstGeom prst="straightConnector1">
              <a:avLst/>
            </a:prstGeom>
            <a:ln w="31750">
              <a:solidFill>
                <a:schemeClr val="accent3"/>
              </a:solidFill>
              <a:tailEnd type="triangl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C095F9E-0A78-366E-E81A-B9AE4F93C29B}"/>
                </a:ext>
              </a:extLst>
            </p:cNvPr>
            <p:cNvSpPr txBox="1"/>
            <p:nvPr/>
          </p:nvSpPr>
          <p:spPr>
            <a:xfrm>
              <a:off x="6641000" y="2213024"/>
              <a:ext cx="1454244" cy="369332"/>
            </a:xfrm>
            <a:prstGeom prst="rect">
              <a:avLst/>
            </a:prstGeom>
            <a:noFill/>
          </p:spPr>
          <p:txBody>
            <a:bodyPr wrap="none" rtlCol="0">
              <a:spAutoFit/>
            </a:bodyPr>
            <a:lstStyle/>
            <a:p>
              <a:r>
                <a:rPr lang="en-US" dirty="0">
                  <a:solidFill>
                    <a:schemeClr val="accent1"/>
                  </a:solidFill>
                </a:rPr>
                <a:t>forces to a 0</a:t>
              </a:r>
            </a:p>
          </p:txBody>
        </p:sp>
        <p:cxnSp>
          <p:nvCxnSpPr>
            <p:cNvPr id="31" name="Straight Arrow Connector 30">
              <a:extLst>
                <a:ext uri="{FF2B5EF4-FFF2-40B4-BE49-F238E27FC236}">
                  <a16:creationId xmlns:a16="http://schemas.microsoft.com/office/drawing/2014/main" id="{52BAFD81-9E32-964E-D41F-E14104F9A75E}"/>
                </a:ext>
              </a:extLst>
            </p:cNvPr>
            <p:cNvCxnSpPr/>
            <p:nvPr/>
          </p:nvCxnSpPr>
          <p:spPr>
            <a:xfrm>
              <a:off x="8130488" y="2133236"/>
              <a:ext cx="0" cy="690663"/>
            </a:xfrm>
            <a:prstGeom prst="straightConnector1">
              <a:avLst/>
            </a:prstGeom>
            <a:ln w="3175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6630D7-49DD-BF9F-8987-CD37A85F7981}"/>
                </a:ext>
              </a:extLst>
            </p:cNvPr>
            <p:cNvCxnSpPr/>
            <p:nvPr/>
          </p:nvCxnSpPr>
          <p:spPr>
            <a:xfrm>
              <a:off x="8526078" y="2104054"/>
              <a:ext cx="0" cy="690663"/>
            </a:xfrm>
            <a:prstGeom prst="straightConnector1">
              <a:avLst/>
            </a:prstGeom>
            <a:ln w="3175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BC3CBAC-D32E-74C0-FF5D-E604143E25C8}"/>
                </a:ext>
              </a:extLst>
            </p:cNvPr>
            <p:cNvCxnSpPr/>
            <p:nvPr/>
          </p:nvCxnSpPr>
          <p:spPr>
            <a:xfrm>
              <a:off x="8130488" y="1157162"/>
              <a:ext cx="0" cy="690663"/>
            </a:xfrm>
            <a:prstGeom prst="straightConnector1">
              <a:avLst/>
            </a:prstGeom>
            <a:ln w="3175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F3D7285-FAA5-F703-D557-F1979561FA6C}"/>
                </a:ext>
              </a:extLst>
            </p:cNvPr>
            <p:cNvCxnSpPr/>
            <p:nvPr/>
          </p:nvCxnSpPr>
          <p:spPr>
            <a:xfrm>
              <a:off x="8526078" y="1157162"/>
              <a:ext cx="0" cy="690663"/>
            </a:xfrm>
            <a:prstGeom prst="straightConnector1">
              <a:avLst/>
            </a:prstGeom>
            <a:ln w="3175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5498FCD-B521-8CF3-0886-EE4FCA3A89FE}"/>
                </a:ext>
              </a:extLst>
            </p:cNvPr>
            <p:cNvSpPr txBox="1"/>
            <p:nvPr/>
          </p:nvSpPr>
          <p:spPr>
            <a:xfrm>
              <a:off x="9612661" y="2213024"/>
              <a:ext cx="1326004" cy="369332"/>
            </a:xfrm>
            <a:prstGeom prst="rect">
              <a:avLst/>
            </a:prstGeom>
            <a:noFill/>
          </p:spPr>
          <p:txBody>
            <a:bodyPr wrap="none" rtlCol="0">
              <a:spAutoFit/>
            </a:bodyPr>
            <a:lstStyle/>
            <a:p>
              <a:r>
                <a:rPr lang="en-US" dirty="0">
                  <a:solidFill>
                    <a:schemeClr val="accent1"/>
                  </a:solidFill>
                </a:rPr>
                <a:t>unchanged</a:t>
              </a:r>
            </a:p>
          </p:txBody>
        </p:sp>
      </p:grpSp>
      <p:grpSp>
        <p:nvGrpSpPr>
          <p:cNvPr id="50" name="Group 49">
            <a:extLst>
              <a:ext uri="{FF2B5EF4-FFF2-40B4-BE49-F238E27FC236}">
                <a16:creationId xmlns:a16="http://schemas.microsoft.com/office/drawing/2014/main" id="{C87153EF-4F6C-FE21-AFD8-7659536852E7}"/>
              </a:ext>
            </a:extLst>
          </p:cNvPr>
          <p:cNvGrpSpPr/>
          <p:nvPr/>
        </p:nvGrpSpPr>
        <p:grpSpPr>
          <a:xfrm>
            <a:off x="6577769" y="3820872"/>
            <a:ext cx="5005820" cy="2741293"/>
            <a:chOff x="6411623" y="3157874"/>
            <a:chExt cx="5005820" cy="2741293"/>
          </a:xfrm>
        </p:grpSpPr>
        <p:sp>
          <p:nvSpPr>
            <p:cNvPr id="37" name="Content Placeholder 2">
              <a:extLst>
                <a:ext uri="{FF2B5EF4-FFF2-40B4-BE49-F238E27FC236}">
                  <a16:creationId xmlns:a16="http://schemas.microsoft.com/office/drawing/2014/main" id="{D01F3C55-F13C-9BC2-60EC-9D26B232E922}"/>
                </a:ext>
              </a:extLst>
            </p:cNvPr>
            <p:cNvSpPr txBox="1">
              <a:spLocks/>
            </p:cNvSpPr>
            <p:nvPr/>
          </p:nvSpPr>
          <p:spPr>
            <a:xfrm>
              <a:off x="6411623" y="3157874"/>
              <a:ext cx="5005820" cy="2741293"/>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8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24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20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chemeClr val="tx2"/>
                  </a:solidFill>
                  <a:latin typeface="Consolas" panose="020B0609020204030204" pitchFamily="49" charset="0"/>
                  <a:cs typeface="Consolas" panose="020B0609020204030204" pitchFamily="49" charset="0"/>
                </a:rPr>
                <a:t>Example: Mod 16</a:t>
              </a:r>
            </a:p>
            <a:p>
              <a:pPr marL="0" indent="0">
                <a:buFont typeface="Arial" panose="020B0604020202020204" pitchFamily="34" charset="0"/>
                <a:buNone/>
              </a:pPr>
              <a:r>
                <a:rPr lang="en-US" sz="1800" dirty="0">
                  <a:solidFill>
                    <a:schemeClr val="tx2"/>
                  </a:solidFill>
                  <a:latin typeface="Consolas" panose="020B0609020204030204" pitchFamily="49" charset="0"/>
                  <a:cs typeface="Consolas" panose="020B0609020204030204" pitchFamily="49" charset="0"/>
                </a:rPr>
                <a:t>DATA: </a:t>
              </a:r>
              <a:r>
                <a:rPr lang="en-US" sz="1800" dirty="0">
                  <a:solidFill>
                    <a:schemeClr val="accent5"/>
                  </a:solidFill>
                  <a:latin typeface="Consolas" panose="020B0609020204030204" pitchFamily="49" charset="0"/>
                  <a:cs typeface="Consolas" panose="020B0609020204030204" pitchFamily="49" charset="0"/>
                </a:rPr>
                <a:t>r2</a:t>
              </a:r>
              <a:r>
                <a:rPr lang="en-US" sz="1800" dirty="0">
                  <a:latin typeface="Consolas" panose="020B0609020204030204" pitchFamily="49" charset="0"/>
                  <a:cs typeface="Consolas" panose="020B0609020204030204" pitchFamily="49" charset="0"/>
                </a:rPr>
                <a:t> 0xab ab ab </a:t>
              </a:r>
              <a:r>
                <a:rPr lang="en-US" sz="1800" dirty="0">
                  <a:solidFill>
                    <a:schemeClr val="tx2"/>
                  </a:solidFill>
                  <a:latin typeface="Consolas" panose="020B0609020204030204" pitchFamily="49" charset="0"/>
                  <a:cs typeface="Consolas" panose="020B0609020204030204" pitchFamily="49" charset="0"/>
                </a:rPr>
                <a:t>77</a:t>
              </a:r>
            </a:p>
            <a:p>
              <a:pPr marL="0" indent="0">
                <a:buFont typeface="Arial" panose="020B0604020202020204" pitchFamily="34" charset="0"/>
                <a:buNone/>
              </a:pPr>
              <a:r>
                <a:rPr lang="en-US" sz="1800" dirty="0">
                  <a:solidFill>
                    <a:srgbClr val="FF0000"/>
                  </a:solidFill>
                  <a:latin typeface="Consolas" panose="020B0609020204030204" pitchFamily="49" charset="0"/>
                  <a:cs typeface="Consolas" panose="020B0609020204030204" pitchFamily="49" charset="0"/>
                </a:rPr>
                <a:t>and</a:t>
              </a:r>
            </a:p>
            <a:p>
              <a:pPr marL="0" indent="0">
                <a:buNone/>
              </a:pPr>
              <a:r>
                <a:rPr lang="en-US" sz="1800" dirty="0">
                  <a:solidFill>
                    <a:schemeClr val="tx2"/>
                  </a:solidFill>
                  <a:latin typeface="Consolas" panose="020B0609020204030204" pitchFamily="49" charset="0"/>
                  <a:cs typeface="Consolas" panose="020B0609020204030204" pitchFamily="49" charset="0"/>
                </a:rPr>
                <a:t>MASK: </a:t>
              </a:r>
              <a:r>
                <a:rPr lang="en-US" sz="1800" dirty="0">
                  <a:solidFill>
                    <a:schemeClr val="accent5"/>
                  </a:solidFill>
                  <a:latin typeface="Consolas" panose="020B0609020204030204" pitchFamily="49" charset="0"/>
                  <a:cs typeface="Consolas" panose="020B0609020204030204" pitchFamily="49" charset="0"/>
                </a:rPr>
                <a:t>r3</a:t>
              </a:r>
              <a:r>
                <a:rPr lang="en-US" sz="1800" dirty="0">
                  <a:latin typeface="Consolas" panose="020B0609020204030204" pitchFamily="49" charset="0"/>
                  <a:cs typeface="Consolas" panose="020B0609020204030204" pitchFamily="49" charset="0"/>
                </a:rPr>
                <a:t> </a:t>
              </a:r>
              <a:r>
                <a:rPr lang="en-US" sz="1800" dirty="0">
                  <a:solidFill>
                    <a:schemeClr val="tx2"/>
                  </a:solidFill>
                  <a:latin typeface="Consolas" panose="020B0609020204030204" pitchFamily="49" charset="0"/>
                  <a:cs typeface="Consolas" panose="020B0609020204030204" pitchFamily="49" charset="0"/>
                </a:rPr>
                <a:t>0x00 00 00 0f </a:t>
              </a:r>
              <a:r>
                <a:rPr lang="en-US" sz="1800" dirty="0">
                  <a:solidFill>
                    <a:srgbClr val="00B050"/>
                  </a:solidFill>
                  <a:latin typeface="Consolas" panose="020B0609020204030204" pitchFamily="49" charset="0"/>
                  <a:cs typeface="Consolas" panose="020B0609020204030204" pitchFamily="49" charset="0"/>
                </a:rPr>
                <a:t>(mod 16)</a:t>
              </a:r>
            </a:p>
            <a:p>
              <a:pPr marL="0" indent="0">
                <a:buNone/>
              </a:pPr>
              <a:endParaRPr lang="en-US" sz="1800" dirty="0">
                <a:solidFill>
                  <a:srgbClr val="00B050"/>
                </a:solidFill>
                <a:latin typeface="Consolas" panose="020B0609020204030204" pitchFamily="49" charset="0"/>
                <a:cs typeface="Consolas" panose="020B0609020204030204" pitchFamily="49" charset="0"/>
              </a:endParaRPr>
            </a:p>
            <a:p>
              <a:pPr marL="0" indent="0">
                <a:buNone/>
              </a:pPr>
              <a:r>
                <a:rPr lang="en-US" sz="1800" dirty="0">
                  <a:solidFill>
                    <a:schemeClr val="tx2"/>
                  </a:solidFill>
                  <a:latin typeface="Consolas" panose="020B0609020204030204" pitchFamily="49" charset="0"/>
                  <a:cs typeface="Consolas" panose="020B0609020204030204" pitchFamily="49" charset="0"/>
                </a:rPr>
                <a:t>RSLT: </a:t>
              </a:r>
              <a:r>
                <a:rPr lang="en-US" sz="1800" dirty="0">
                  <a:solidFill>
                    <a:schemeClr val="accent5"/>
                  </a:solidFill>
                  <a:latin typeface="Consolas" panose="020B0609020204030204" pitchFamily="49" charset="0"/>
                  <a:cs typeface="Consolas" panose="020B0609020204030204" pitchFamily="49" charset="0"/>
                </a:rPr>
                <a:t>r1</a:t>
              </a:r>
              <a:r>
                <a:rPr lang="en-US" sz="1800" dirty="0">
                  <a:latin typeface="Consolas" panose="020B0609020204030204" pitchFamily="49" charset="0"/>
                  <a:cs typeface="Consolas" panose="020B0609020204030204" pitchFamily="49" charset="0"/>
                </a:rPr>
                <a:t> 0x00 </a:t>
              </a:r>
              <a:r>
                <a:rPr lang="en-US" sz="1800" dirty="0">
                  <a:solidFill>
                    <a:schemeClr val="tx2"/>
                  </a:solidFill>
                  <a:latin typeface="Consolas" panose="020B0609020204030204" pitchFamily="49" charset="0"/>
                  <a:cs typeface="Consolas" panose="020B0609020204030204" pitchFamily="49" charset="0"/>
                </a:rPr>
                <a:t>00 00 07</a:t>
              </a:r>
              <a:endParaRPr lang="en-US" sz="1800" dirty="0">
                <a:solidFill>
                  <a:srgbClr val="00B050"/>
                </a:solidFill>
                <a:latin typeface="Consolas" panose="020B0609020204030204" pitchFamily="49" charset="0"/>
                <a:cs typeface="Consolas" panose="020B0609020204030204" pitchFamily="49" charset="0"/>
              </a:endParaRPr>
            </a:p>
          </p:txBody>
        </p:sp>
        <p:cxnSp>
          <p:nvCxnSpPr>
            <p:cNvPr id="39" name="Straight Arrow Connector 38">
              <a:extLst>
                <a:ext uri="{FF2B5EF4-FFF2-40B4-BE49-F238E27FC236}">
                  <a16:creationId xmlns:a16="http://schemas.microsoft.com/office/drawing/2014/main" id="{7BFE0A4C-B9D4-F0FD-A5BA-F0F5F7C54D1A}"/>
                </a:ext>
              </a:extLst>
            </p:cNvPr>
            <p:cNvCxnSpPr/>
            <p:nvPr/>
          </p:nvCxnSpPr>
          <p:spPr>
            <a:xfrm>
              <a:off x="8788329" y="4862013"/>
              <a:ext cx="0" cy="690663"/>
            </a:xfrm>
            <a:prstGeom prst="straightConnector1">
              <a:avLst/>
            </a:prstGeom>
            <a:ln w="3175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866F68C-E987-2EA8-9F0C-FB790A7C82AC}"/>
                </a:ext>
              </a:extLst>
            </p:cNvPr>
            <p:cNvCxnSpPr/>
            <p:nvPr/>
          </p:nvCxnSpPr>
          <p:spPr>
            <a:xfrm>
              <a:off x="9164464" y="4832831"/>
              <a:ext cx="0" cy="690663"/>
            </a:xfrm>
            <a:prstGeom prst="straightConnector1">
              <a:avLst/>
            </a:prstGeom>
            <a:ln w="31750">
              <a:solidFill>
                <a:schemeClr val="accent3"/>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DC6A28A-DB58-0B79-C1EB-CE60B7938C8D}"/>
                </a:ext>
              </a:extLst>
            </p:cNvPr>
            <p:cNvCxnSpPr/>
            <p:nvPr/>
          </p:nvCxnSpPr>
          <p:spPr>
            <a:xfrm>
              <a:off x="8788329" y="3885939"/>
              <a:ext cx="0" cy="690663"/>
            </a:xfrm>
            <a:prstGeom prst="straightConnector1">
              <a:avLst/>
            </a:prstGeom>
            <a:ln w="3175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CF420E6-AD3A-DEA5-912B-3F6A88882D42}"/>
                </a:ext>
              </a:extLst>
            </p:cNvPr>
            <p:cNvCxnSpPr/>
            <p:nvPr/>
          </p:nvCxnSpPr>
          <p:spPr>
            <a:xfrm>
              <a:off x="9164464" y="3856757"/>
              <a:ext cx="0" cy="690663"/>
            </a:xfrm>
            <a:prstGeom prst="straightConnector1">
              <a:avLst/>
            </a:prstGeom>
            <a:ln w="31750">
              <a:solidFill>
                <a:schemeClr val="accent3"/>
              </a:solidFill>
              <a:tailEnd type="triangle" w="lg"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D7DAED6-CA49-8394-C2A8-0CC557117273}"/>
                </a:ext>
              </a:extLst>
            </p:cNvPr>
            <p:cNvSpPr txBox="1"/>
            <p:nvPr/>
          </p:nvSpPr>
          <p:spPr>
            <a:xfrm>
              <a:off x="6456617" y="4941801"/>
              <a:ext cx="1454244" cy="369332"/>
            </a:xfrm>
            <a:prstGeom prst="rect">
              <a:avLst/>
            </a:prstGeom>
            <a:noFill/>
          </p:spPr>
          <p:txBody>
            <a:bodyPr wrap="none" rtlCol="0">
              <a:spAutoFit/>
            </a:bodyPr>
            <a:lstStyle/>
            <a:p>
              <a:r>
                <a:rPr lang="en-US" dirty="0">
                  <a:solidFill>
                    <a:schemeClr val="accent1"/>
                  </a:solidFill>
                </a:rPr>
                <a:t>forces to a 0</a:t>
              </a:r>
            </a:p>
          </p:txBody>
        </p:sp>
        <p:cxnSp>
          <p:nvCxnSpPr>
            <p:cNvPr id="44" name="Straight Arrow Connector 43">
              <a:extLst>
                <a:ext uri="{FF2B5EF4-FFF2-40B4-BE49-F238E27FC236}">
                  <a16:creationId xmlns:a16="http://schemas.microsoft.com/office/drawing/2014/main" id="{762FB1DC-EBD7-CEE4-67CE-C266F0D9EC16}"/>
                </a:ext>
              </a:extLst>
            </p:cNvPr>
            <p:cNvCxnSpPr/>
            <p:nvPr/>
          </p:nvCxnSpPr>
          <p:spPr>
            <a:xfrm>
              <a:off x="8025962" y="4862013"/>
              <a:ext cx="0" cy="690663"/>
            </a:xfrm>
            <a:prstGeom prst="straightConnector1">
              <a:avLst/>
            </a:prstGeom>
            <a:ln w="3175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8AD578C-FC02-1962-D9C0-07E160C4FC52}"/>
                </a:ext>
              </a:extLst>
            </p:cNvPr>
            <p:cNvCxnSpPr/>
            <p:nvPr/>
          </p:nvCxnSpPr>
          <p:spPr>
            <a:xfrm>
              <a:off x="8421552" y="4832831"/>
              <a:ext cx="0" cy="690663"/>
            </a:xfrm>
            <a:prstGeom prst="straightConnector1">
              <a:avLst/>
            </a:prstGeom>
            <a:ln w="3175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02361FE-5536-EFB9-B126-6F9454B8A8F4}"/>
                </a:ext>
              </a:extLst>
            </p:cNvPr>
            <p:cNvCxnSpPr/>
            <p:nvPr/>
          </p:nvCxnSpPr>
          <p:spPr>
            <a:xfrm>
              <a:off x="8025962" y="3885939"/>
              <a:ext cx="0" cy="690663"/>
            </a:xfrm>
            <a:prstGeom prst="straightConnector1">
              <a:avLst/>
            </a:prstGeom>
            <a:ln w="3175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47F4BAB-A456-3C8B-F4EF-4154FFD3D105}"/>
                </a:ext>
              </a:extLst>
            </p:cNvPr>
            <p:cNvCxnSpPr/>
            <p:nvPr/>
          </p:nvCxnSpPr>
          <p:spPr>
            <a:xfrm>
              <a:off x="8421552" y="3885939"/>
              <a:ext cx="0" cy="690663"/>
            </a:xfrm>
            <a:prstGeom prst="straightConnector1">
              <a:avLst/>
            </a:prstGeom>
            <a:ln w="31750">
              <a:solidFill>
                <a:schemeClr val="accent1"/>
              </a:solidFill>
              <a:tailEnd type="triangle" w="lg"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C739F41-B233-C131-980D-7647099832A2}"/>
                </a:ext>
              </a:extLst>
            </p:cNvPr>
            <p:cNvSpPr txBox="1"/>
            <p:nvPr/>
          </p:nvSpPr>
          <p:spPr>
            <a:xfrm>
              <a:off x="9508135" y="4941801"/>
              <a:ext cx="1326004" cy="369332"/>
            </a:xfrm>
            <a:prstGeom prst="rect">
              <a:avLst/>
            </a:prstGeom>
            <a:noFill/>
          </p:spPr>
          <p:txBody>
            <a:bodyPr wrap="none" rtlCol="0">
              <a:spAutoFit/>
            </a:bodyPr>
            <a:lstStyle/>
            <a:p>
              <a:r>
                <a:rPr lang="en-US" dirty="0">
                  <a:solidFill>
                    <a:schemeClr val="accent1"/>
                  </a:solidFill>
                </a:rPr>
                <a:t>unchanged</a:t>
              </a:r>
            </a:p>
          </p:txBody>
        </p:sp>
      </p:grpSp>
    </p:spTree>
    <p:extLst>
      <p:ext uri="{BB962C8B-B14F-4D97-AF65-F5344CB8AC3E}">
        <p14:creationId xmlns:p14="http://schemas.microsoft.com/office/powerpoint/2010/main" val="389458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C5D18-CE63-D448-90DD-C6D5ABE2E8D4}"/>
              </a:ext>
            </a:extLst>
          </p:cNvPr>
          <p:cNvSpPr>
            <a:spLocks noGrp="1"/>
          </p:cNvSpPr>
          <p:nvPr>
            <p:ph type="title"/>
          </p:nvPr>
        </p:nvSpPr>
        <p:spPr>
          <a:xfrm>
            <a:off x="548381" y="17221"/>
            <a:ext cx="5667436" cy="989514"/>
          </a:xfrm>
        </p:spPr>
        <p:txBody>
          <a:bodyPr/>
          <a:lstStyle/>
          <a:p>
            <a:r>
              <a:rPr lang="en-US" dirty="0"/>
              <a:t>Flipping bits: bit toggle</a:t>
            </a:r>
            <a:br>
              <a:rPr lang="en-US" dirty="0"/>
            </a:br>
            <a:r>
              <a:rPr lang="en-US" dirty="0">
                <a:solidFill>
                  <a:srgbClr val="FF0000"/>
                </a:solidFill>
              </a:rPr>
              <a:t>Used in PA8</a:t>
            </a:r>
          </a:p>
        </p:txBody>
      </p:sp>
      <p:sp>
        <p:nvSpPr>
          <p:cNvPr id="12" name="TextBox 11">
            <a:extLst>
              <a:ext uri="{FF2B5EF4-FFF2-40B4-BE49-F238E27FC236}">
                <a16:creationId xmlns:a16="http://schemas.microsoft.com/office/drawing/2014/main" id="{6CC60E0A-8543-AD48-8965-5A4D66FACFE8}"/>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7" name="Content Placeholder 2">
            <a:extLst>
              <a:ext uri="{FF2B5EF4-FFF2-40B4-BE49-F238E27FC236}">
                <a16:creationId xmlns:a16="http://schemas.microsoft.com/office/drawing/2014/main" id="{408E09E5-9AC4-CD4E-8C0C-46EF01EF3FFD}"/>
              </a:ext>
            </a:extLst>
          </p:cNvPr>
          <p:cNvSpPr txBox="1">
            <a:spLocks/>
          </p:cNvSpPr>
          <p:nvPr/>
        </p:nvSpPr>
        <p:spPr>
          <a:xfrm>
            <a:off x="292465" y="1035388"/>
            <a:ext cx="5499429" cy="2913157"/>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8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24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20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200" dirty="0">
                <a:cs typeface="Courier New" panose="02070309020205020404" pitchFamily="49" charset="0"/>
              </a:rPr>
              <a:t>invert (</a:t>
            </a:r>
            <a:r>
              <a:rPr lang="en-US" sz="2200" i="1" dirty="0">
                <a:solidFill>
                  <a:srgbClr val="7030A0"/>
                </a:solidFill>
                <a:cs typeface="Courier New" panose="02070309020205020404" pitchFamily="49" charset="0"/>
              </a:rPr>
              <a:t>flip</a:t>
            </a:r>
            <a:r>
              <a:rPr lang="en-US" sz="2200" dirty="0">
                <a:cs typeface="Courier New" panose="02070309020205020404" pitchFamily="49" charset="0"/>
              </a:rPr>
              <a:t>)  bits  "</a:t>
            </a:r>
            <a:r>
              <a:rPr lang="en-US" sz="2200" b="1" dirty="0">
                <a:solidFill>
                  <a:srgbClr val="0070C0"/>
                </a:solidFill>
                <a:cs typeface="Courier New" panose="02070309020205020404" pitchFamily="49" charset="0"/>
              </a:rPr>
              <a:t>bit toggle</a:t>
            </a:r>
            <a:r>
              <a:rPr lang="en-US" sz="2200" dirty="0">
                <a:solidFill>
                  <a:srgbClr val="0070C0"/>
                </a:solidFill>
                <a:cs typeface="Courier New" panose="02070309020205020404" pitchFamily="49" charset="0"/>
              </a:rPr>
              <a:t>" </a:t>
            </a:r>
            <a:r>
              <a:rPr lang="en-US" sz="2200" dirty="0">
                <a:cs typeface="Courier New" panose="02070309020205020404" pitchFamily="49" charset="0"/>
              </a:rPr>
              <a:t>operation</a:t>
            </a:r>
          </a:p>
          <a:p>
            <a:pPr lvl="1"/>
            <a:r>
              <a:rPr lang="en-US" sz="2200" dirty="0">
                <a:cs typeface="Consolas" panose="020B0609020204030204" pitchFamily="49" charset="0"/>
              </a:rPr>
              <a:t>1 </a:t>
            </a:r>
            <a:r>
              <a:rPr lang="en-US" sz="2200" b="1" dirty="0">
                <a:solidFill>
                  <a:srgbClr val="0070C0"/>
                </a:solidFill>
                <a:cs typeface="Consolas" panose="020B0609020204030204" pitchFamily="49" charset="0"/>
              </a:rPr>
              <a:t>will flip the bit</a:t>
            </a:r>
          </a:p>
          <a:p>
            <a:pPr lvl="1"/>
            <a:r>
              <a:rPr lang="en-US" sz="2200" dirty="0">
                <a:cs typeface="Consolas" panose="020B0609020204030204" pitchFamily="49" charset="0"/>
              </a:rPr>
              <a:t>0 to </a:t>
            </a:r>
            <a:r>
              <a:rPr lang="en-US" sz="2200" dirty="0">
                <a:solidFill>
                  <a:srgbClr val="0070C0"/>
                </a:solidFill>
                <a:cs typeface="Consolas" panose="020B0609020204030204" pitchFamily="49" charset="0"/>
              </a:rPr>
              <a:t>let a </a:t>
            </a:r>
            <a:r>
              <a:rPr lang="en-US" sz="2200" b="1" dirty="0">
                <a:solidFill>
                  <a:srgbClr val="0070C0"/>
                </a:solidFill>
                <a:cs typeface="Consolas" panose="020B0609020204030204" pitchFamily="49" charset="0"/>
              </a:rPr>
              <a:t>bit through</a:t>
            </a:r>
            <a:endParaRPr lang="en-US" sz="2200" dirty="0">
              <a:solidFill>
                <a:srgbClr val="FF0000"/>
              </a:solidFill>
              <a:latin typeface="Consolas" panose="020B0609020204030204" pitchFamily="49" charset="0"/>
              <a:cs typeface="Consolas" panose="020B0609020204030204" pitchFamily="49" charset="0"/>
            </a:endParaRPr>
          </a:p>
          <a:p>
            <a:pPr marL="0" indent="0">
              <a:lnSpc>
                <a:spcPct val="100000"/>
              </a:lnSpc>
              <a:buFont typeface="Arial" panose="020B0604020202020204" pitchFamily="34" charset="0"/>
              <a:buNone/>
            </a:pPr>
            <a:r>
              <a:rPr lang="en-US" sz="2200" dirty="0">
                <a:solidFill>
                  <a:srgbClr val="FF0000"/>
                </a:solidFill>
                <a:latin typeface="Consolas" panose="020B0609020204030204" pitchFamily="49" charset="0"/>
                <a:cs typeface="Consolas" panose="020B0609020204030204" pitchFamily="49" charset="0"/>
              </a:rPr>
              <a:t>	</a:t>
            </a:r>
            <a:r>
              <a:rPr lang="en-US" sz="2200" dirty="0" err="1">
                <a:solidFill>
                  <a:srgbClr val="FF0000"/>
                </a:solidFill>
                <a:latin typeface="Consolas" panose="020B0609020204030204" pitchFamily="49" charset="0"/>
                <a:cs typeface="Consolas" panose="020B0609020204030204" pitchFamily="49" charset="0"/>
              </a:rPr>
              <a:t>eor</a:t>
            </a:r>
            <a:r>
              <a:rPr lang="en-US" sz="2200" dirty="0">
                <a:solidFill>
                  <a:schemeClr val="accent5"/>
                </a:solidFill>
                <a:latin typeface="Consolas" panose="020B0609020204030204" pitchFamily="49" charset="0"/>
                <a:cs typeface="Consolas" panose="020B0609020204030204" pitchFamily="49" charset="0"/>
              </a:rPr>
              <a:t>  r1, r2, r3</a:t>
            </a:r>
          </a:p>
          <a:p>
            <a:pPr>
              <a:lnSpc>
                <a:spcPct val="100000"/>
              </a:lnSpc>
            </a:pPr>
            <a:r>
              <a:rPr lang="en-US" sz="2200" dirty="0">
                <a:solidFill>
                  <a:schemeClr val="tx2"/>
                </a:solidFill>
                <a:latin typeface="Calibri" panose="020F0502020204030204" pitchFamily="34" charset="0"/>
                <a:cs typeface="Calibri" panose="020F0502020204030204" pitchFamily="34" charset="0"/>
              </a:rPr>
              <a:t>Observation: When applied twice, it returns the original value (symmetric encoding)</a:t>
            </a:r>
          </a:p>
          <a:p>
            <a:pPr>
              <a:lnSpc>
                <a:spcPct val="100000"/>
              </a:lnSpc>
            </a:pPr>
            <a:r>
              <a:rPr lang="en-US" sz="2200" dirty="0">
                <a:solidFill>
                  <a:schemeClr val="tx2"/>
                </a:solidFill>
                <a:latin typeface="Calibri" panose="020F0502020204030204" pitchFamily="34" charset="0"/>
                <a:cs typeface="Calibri" panose="020F0502020204030204" pitchFamily="34" charset="0"/>
              </a:rPr>
              <a:t>With a mask of all 1's is a 1's compliment</a:t>
            </a:r>
          </a:p>
        </p:txBody>
      </p:sp>
      <p:grpSp>
        <p:nvGrpSpPr>
          <p:cNvPr id="40" name="Group 39">
            <a:extLst>
              <a:ext uri="{FF2B5EF4-FFF2-40B4-BE49-F238E27FC236}">
                <a16:creationId xmlns:a16="http://schemas.microsoft.com/office/drawing/2014/main" id="{1C8D7914-81C5-FB9B-7D7B-C7BB08BC90CA}"/>
              </a:ext>
            </a:extLst>
          </p:cNvPr>
          <p:cNvGrpSpPr/>
          <p:nvPr/>
        </p:nvGrpSpPr>
        <p:grpSpPr>
          <a:xfrm>
            <a:off x="6822136" y="324539"/>
            <a:ext cx="5204066" cy="2992240"/>
            <a:chOff x="7078457" y="-247141"/>
            <a:chExt cx="5204066" cy="2992240"/>
          </a:xfrm>
        </p:grpSpPr>
        <p:sp>
          <p:nvSpPr>
            <p:cNvPr id="21" name="Content Placeholder 2">
              <a:extLst>
                <a:ext uri="{FF2B5EF4-FFF2-40B4-BE49-F238E27FC236}">
                  <a16:creationId xmlns:a16="http://schemas.microsoft.com/office/drawing/2014/main" id="{5E0A7040-4A58-6867-801E-755236B8946D}"/>
                </a:ext>
              </a:extLst>
            </p:cNvPr>
            <p:cNvSpPr txBox="1">
              <a:spLocks/>
            </p:cNvSpPr>
            <p:nvPr/>
          </p:nvSpPr>
          <p:spPr>
            <a:xfrm>
              <a:off x="7078457" y="-247141"/>
              <a:ext cx="4487983" cy="2992240"/>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8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24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20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cs typeface="Courier New" panose="02070309020205020404" pitchFamily="49" charset="0"/>
                </a:rPr>
                <a:t>Example: invert (</a:t>
              </a:r>
              <a:r>
                <a:rPr lang="en-US" sz="2000" i="1" dirty="0">
                  <a:solidFill>
                    <a:srgbClr val="7030A0"/>
                  </a:solidFill>
                  <a:cs typeface="Courier New" panose="02070309020205020404" pitchFamily="49" charset="0"/>
                </a:rPr>
                <a:t>flip</a:t>
              </a:r>
              <a:r>
                <a:rPr lang="en-US" sz="2000" dirty="0">
                  <a:cs typeface="Courier New" panose="02070309020205020404" pitchFamily="49" charset="0"/>
                </a:rPr>
                <a:t>)  the lower 8-bits </a:t>
              </a:r>
            </a:p>
            <a:p>
              <a:pPr marL="0" indent="0">
                <a:buFont typeface="Arial" panose="020B0604020202020204" pitchFamily="34" charset="0"/>
                <a:buNone/>
              </a:pPr>
              <a:r>
                <a:rPr lang="en-US" sz="2000" dirty="0">
                  <a:solidFill>
                    <a:schemeClr val="tx2"/>
                  </a:solidFill>
                  <a:latin typeface="Consolas" panose="020B0609020204030204" pitchFamily="49" charset="0"/>
                  <a:cs typeface="Consolas" panose="020B0609020204030204" pitchFamily="49" charset="0"/>
                </a:rPr>
                <a:t>DATA: </a:t>
              </a:r>
              <a:r>
                <a:rPr lang="en-US" sz="2000" dirty="0">
                  <a:solidFill>
                    <a:schemeClr val="accent5"/>
                  </a:solidFill>
                  <a:latin typeface="Consolas" panose="020B0609020204030204" pitchFamily="49" charset="0"/>
                  <a:cs typeface="Consolas" panose="020B0609020204030204" pitchFamily="49" charset="0"/>
                </a:rPr>
                <a:t>r2</a:t>
              </a:r>
              <a:r>
                <a:rPr lang="en-US" sz="2000" dirty="0">
                  <a:latin typeface="Consolas" panose="020B0609020204030204" pitchFamily="49" charset="0"/>
                  <a:cs typeface="Consolas" panose="020B0609020204030204" pitchFamily="49" charset="0"/>
                </a:rPr>
                <a:t> 0xab ab ab </a:t>
              </a:r>
              <a:r>
                <a:rPr lang="en-US" sz="2000" dirty="0">
                  <a:solidFill>
                    <a:srgbClr val="FF0000"/>
                  </a:solidFill>
                  <a:latin typeface="Consolas" panose="020B0609020204030204" pitchFamily="49" charset="0"/>
                  <a:cs typeface="Consolas" panose="020B0609020204030204" pitchFamily="49" charset="0"/>
                </a:rPr>
                <a:t>77</a:t>
              </a:r>
            </a:p>
            <a:p>
              <a:pPr marL="0" indent="0">
                <a:buFont typeface="Arial" panose="020B0604020202020204" pitchFamily="34" charset="0"/>
                <a:buNone/>
              </a:pPr>
              <a:r>
                <a:rPr lang="en-US" sz="2000" dirty="0" err="1">
                  <a:solidFill>
                    <a:srgbClr val="FF0000"/>
                  </a:solidFill>
                  <a:latin typeface="Consolas" panose="020B0609020204030204" pitchFamily="49" charset="0"/>
                  <a:cs typeface="Consolas" panose="020B0609020204030204" pitchFamily="49" charset="0"/>
                </a:rPr>
                <a:t>eor</a:t>
              </a:r>
              <a:endParaRPr lang="en-US" sz="2000" dirty="0">
                <a:solidFill>
                  <a:srgbClr val="00B050"/>
                </a:solidFill>
                <a:latin typeface="Consolas" panose="020B0609020204030204" pitchFamily="49" charset="0"/>
                <a:cs typeface="Consolas" panose="020B0609020204030204" pitchFamily="49" charset="0"/>
              </a:endParaRPr>
            </a:p>
            <a:p>
              <a:pPr marL="0" indent="0">
                <a:buFont typeface="Arial" panose="020B0604020202020204" pitchFamily="34" charset="0"/>
                <a:buNone/>
              </a:pPr>
              <a:r>
                <a:rPr lang="en-US" sz="2000" dirty="0">
                  <a:solidFill>
                    <a:schemeClr val="tx2"/>
                  </a:solidFill>
                  <a:latin typeface="Consolas" panose="020B0609020204030204" pitchFamily="49" charset="0"/>
                  <a:cs typeface="Consolas" panose="020B0609020204030204" pitchFamily="49" charset="0"/>
                </a:rPr>
                <a:t>MASK: </a:t>
              </a:r>
              <a:r>
                <a:rPr lang="en-US" sz="2000" dirty="0">
                  <a:solidFill>
                    <a:schemeClr val="accent5"/>
                  </a:solidFill>
                  <a:latin typeface="Consolas" panose="020B0609020204030204" pitchFamily="49" charset="0"/>
                  <a:cs typeface="Consolas" panose="020B0609020204030204" pitchFamily="49" charset="0"/>
                </a:rPr>
                <a:t>r3</a:t>
              </a:r>
              <a:r>
                <a:rPr lang="en-US" sz="2000" dirty="0">
                  <a:latin typeface="Consolas" panose="020B0609020204030204" pitchFamily="49" charset="0"/>
                  <a:cs typeface="Consolas" panose="020B0609020204030204" pitchFamily="49" charset="0"/>
                </a:rPr>
                <a:t> </a:t>
              </a:r>
              <a:r>
                <a:rPr lang="en-US" sz="2000" dirty="0">
                  <a:solidFill>
                    <a:schemeClr val="tx2"/>
                  </a:solidFill>
                  <a:latin typeface="Consolas" panose="020B0609020204030204" pitchFamily="49" charset="0"/>
                  <a:cs typeface="Consolas" panose="020B0609020204030204" pitchFamily="49" charset="0"/>
                </a:rPr>
                <a:t>0x00 00 00 </a:t>
              </a:r>
              <a:r>
                <a:rPr lang="en-US" sz="2000" dirty="0">
                  <a:solidFill>
                    <a:schemeClr val="accent5"/>
                  </a:solidFill>
                  <a:latin typeface="Consolas" panose="020B0609020204030204" pitchFamily="49" charset="0"/>
                  <a:cs typeface="Consolas" panose="020B0609020204030204" pitchFamily="49" charset="0"/>
                </a:rPr>
                <a:t>ff</a:t>
              </a:r>
            </a:p>
            <a:p>
              <a:pPr marL="0" indent="0">
                <a:buFont typeface="Arial" panose="020B0604020202020204" pitchFamily="34" charset="0"/>
                <a:buNone/>
              </a:pPr>
              <a:endParaRPr lang="en-US" sz="2000" dirty="0">
                <a:latin typeface="Consolas" panose="020B0609020204030204" pitchFamily="49" charset="0"/>
                <a:cs typeface="Consolas" panose="020B0609020204030204" pitchFamily="49" charset="0"/>
              </a:endParaRPr>
            </a:p>
            <a:p>
              <a:pPr marL="0" indent="0">
                <a:buNone/>
              </a:pPr>
              <a:r>
                <a:rPr lang="en-US" sz="2000" dirty="0">
                  <a:solidFill>
                    <a:schemeClr val="tx2"/>
                  </a:solidFill>
                  <a:latin typeface="Consolas" panose="020B0609020204030204" pitchFamily="49" charset="0"/>
                  <a:cs typeface="Consolas" panose="020B0609020204030204" pitchFamily="49" charset="0"/>
                </a:rPr>
                <a:t>RSLT: </a:t>
              </a:r>
              <a:r>
                <a:rPr lang="en-US" sz="2000" dirty="0">
                  <a:solidFill>
                    <a:schemeClr val="accent5"/>
                  </a:solidFill>
                  <a:latin typeface="Consolas" panose="020B0609020204030204" pitchFamily="49" charset="0"/>
                  <a:cs typeface="Consolas" panose="020B0609020204030204" pitchFamily="49" charset="0"/>
                </a:rPr>
                <a:t>r1</a:t>
              </a:r>
              <a:r>
                <a:rPr lang="en-US" sz="2000" dirty="0">
                  <a:latin typeface="Consolas" panose="020B0609020204030204" pitchFamily="49" charset="0"/>
                  <a:cs typeface="Consolas" panose="020B0609020204030204" pitchFamily="49" charset="0"/>
                </a:rPr>
                <a:t> 0xab ab ab </a:t>
              </a:r>
              <a:r>
                <a:rPr lang="en-US" sz="2000" dirty="0">
                  <a:solidFill>
                    <a:srgbClr val="7030A0"/>
                  </a:solidFill>
                  <a:latin typeface="Consolas" panose="020B0609020204030204" pitchFamily="49" charset="0"/>
                  <a:cs typeface="Consolas" panose="020B0609020204030204" pitchFamily="49" charset="0"/>
                </a:rPr>
                <a:t>88</a:t>
              </a:r>
            </a:p>
          </p:txBody>
        </p:sp>
        <p:cxnSp>
          <p:nvCxnSpPr>
            <p:cNvPr id="6" name="Straight Arrow Connector 5">
              <a:extLst>
                <a:ext uri="{FF2B5EF4-FFF2-40B4-BE49-F238E27FC236}">
                  <a16:creationId xmlns:a16="http://schemas.microsoft.com/office/drawing/2014/main" id="{45F70D93-F240-38C3-B5A5-0732076F9F55}"/>
                </a:ext>
              </a:extLst>
            </p:cNvPr>
            <p:cNvCxnSpPr/>
            <p:nvPr/>
          </p:nvCxnSpPr>
          <p:spPr>
            <a:xfrm>
              <a:off x="9641904" y="1637478"/>
              <a:ext cx="0" cy="690663"/>
            </a:xfrm>
            <a:prstGeom prst="straightConnector1">
              <a:avLst/>
            </a:prstGeom>
            <a:ln w="317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7727DFB-1139-A7C6-1DF0-E72D33F22A59}"/>
                </a:ext>
              </a:extLst>
            </p:cNvPr>
            <p:cNvCxnSpPr/>
            <p:nvPr/>
          </p:nvCxnSpPr>
          <p:spPr>
            <a:xfrm>
              <a:off x="10018039" y="1608296"/>
              <a:ext cx="0" cy="690663"/>
            </a:xfrm>
            <a:prstGeom prst="straightConnector1">
              <a:avLst/>
            </a:prstGeom>
            <a:ln w="31750">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B5BFE21-7329-D784-883F-EB3CC27947CA}"/>
                </a:ext>
              </a:extLst>
            </p:cNvPr>
            <p:cNvCxnSpPr/>
            <p:nvPr/>
          </p:nvCxnSpPr>
          <p:spPr>
            <a:xfrm>
              <a:off x="9641904" y="661404"/>
              <a:ext cx="0" cy="690663"/>
            </a:xfrm>
            <a:prstGeom prst="straightConnector1">
              <a:avLst/>
            </a:prstGeom>
            <a:ln w="317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D988C4F-78E8-3F9C-E374-4E1A224DEB5B}"/>
                </a:ext>
              </a:extLst>
            </p:cNvPr>
            <p:cNvCxnSpPr/>
            <p:nvPr/>
          </p:nvCxnSpPr>
          <p:spPr>
            <a:xfrm>
              <a:off x="10018039" y="632222"/>
              <a:ext cx="0" cy="690663"/>
            </a:xfrm>
            <a:prstGeom prst="straightConnector1">
              <a:avLst/>
            </a:prstGeom>
            <a:ln w="31750">
              <a:tailEnd type="triangl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60F4701-A5DE-9DCA-2AC2-7AD7A4E37D6B}"/>
                </a:ext>
              </a:extLst>
            </p:cNvPr>
            <p:cNvSpPr txBox="1"/>
            <p:nvPr/>
          </p:nvSpPr>
          <p:spPr>
            <a:xfrm>
              <a:off x="10018039" y="1733516"/>
              <a:ext cx="1492716" cy="369332"/>
            </a:xfrm>
            <a:prstGeom prst="rect">
              <a:avLst/>
            </a:prstGeom>
            <a:noFill/>
          </p:spPr>
          <p:txBody>
            <a:bodyPr wrap="none" rtlCol="0">
              <a:spAutoFit/>
            </a:bodyPr>
            <a:lstStyle/>
            <a:p>
              <a:r>
                <a:rPr lang="en-US" dirty="0">
                  <a:solidFill>
                    <a:schemeClr val="accent1"/>
                  </a:solidFill>
                </a:rPr>
                <a:t>inverts (flips)</a:t>
              </a:r>
            </a:p>
          </p:txBody>
        </p:sp>
        <p:cxnSp>
          <p:nvCxnSpPr>
            <p:cNvPr id="24" name="Straight Arrow Connector 23">
              <a:extLst>
                <a:ext uri="{FF2B5EF4-FFF2-40B4-BE49-F238E27FC236}">
                  <a16:creationId xmlns:a16="http://schemas.microsoft.com/office/drawing/2014/main" id="{B1C2D775-13BD-0BD4-E467-4722D3FCF71C}"/>
                </a:ext>
              </a:extLst>
            </p:cNvPr>
            <p:cNvCxnSpPr/>
            <p:nvPr/>
          </p:nvCxnSpPr>
          <p:spPr>
            <a:xfrm>
              <a:off x="8762805" y="1650383"/>
              <a:ext cx="0" cy="690663"/>
            </a:xfrm>
            <a:prstGeom prst="straightConnector1">
              <a:avLst/>
            </a:prstGeom>
            <a:ln w="317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4409B3A-1932-4F7E-6D23-48F09789BD0A}"/>
                </a:ext>
              </a:extLst>
            </p:cNvPr>
            <p:cNvCxnSpPr/>
            <p:nvPr/>
          </p:nvCxnSpPr>
          <p:spPr>
            <a:xfrm>
              <a:off x="9138940" y="1621201"/>
              <a:ext cx="0" cy="690663"/>
            </a:xfrm>
            <a:prstGeom prst="straightConnector1">
              <a:avLst/>
            </a:prstGeom>
            <a:ln w="317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D364A7C-36FC-7582-7396-64989F12E3D8}"/>
                </a:ext>
              </a:extLst>
            </p:cNvPr>
            <p:cNvCxnSpPr/>
            <p:nvPr/>
          </p:nvCxnSpPr>
          <p:spPr>
            <a:xfrm>
              <a:off x="8762805" y="645127"/>
              <a:ext cx="0" cy="690663"/>
            </a:xfrm>
            <a:prstGeom prst="straightConnector1">
              <a:avLst/>
            </a:prstGeom>
            <a:ln w="317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336609C-94A4-2428-C3BB-1E080CFD8F5C}"/>
                </a:ext>
              </a:extLst>
            </p:cNvPr>
            <p:cNvCxnSpPr/>
            <p:nvPr/>
          </p:nvCxnSpPr>
          <p:spPr>
            <a:xfrm>
              <a:off x="9138940" y="645127"/>
              <a:ext cx="0" cy="690663"/>
            </a:xfrm>
            <a:prstGeom prst="straightConnector1">
              <a:avLst/>
            </a:prstGeom>
            <a:ln w="317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F7236E5-9193-C472-8714-D33EA61ED0AD}"/>
                </a:ext>
              </a:extLst>
            </p:cNvPr>
            <p:cNvSpPr txBox="1"/>
            <p:nvPr/>
          </p:nvSpPr>
          <p:spPr>
            <a:xfrm>
              <a:off x="7308560" y="1781866"/>
              <a:ext cx="1326004" cy="369332"/>
            </a:xfrm>
            <a:prstGeom prst="rect">
              <a:avLst/>
            </a:prstGeom>
            <a:noFill/>
          </p:spPr>
          <p:txBody>
            <a:bodyPr wrap="none" rtlCol="0">
              <a:spAutoFit/>
            </a:bodyPr>
            <a:lstStyle/>
            <a:p>
              <a:r>
                <a:rPr lang="en-US" dirty="0">
                  <a:solidFill>
                    <a:schemeClr val="accent1"/>
                  </a:solidFill>
                </a:rPr>
                <a:t>unchanged</a:t>
              </a:r>
            </a:p>
          </p:txBody>
        </p:sp>
        <p:sp>
          <p:nvSpPr>
            <p:cNvPr id="29" name="TextBox 28">
              <a:extLst>
                <a:ext uri="{FF2B5EF4-FFF2-40B4-BE49-F238E27FC236}">
                  <a16:creationId xmlns:a16="http://schemas.microsoft.com/office/drawing/2014/main" id="{C67F08ED-C114-C1AF-75FB-3F7746FDCF16}"/>
                </a:ext>
              </a:extLst>
            </p:cNvPr>
            <p:cNvSpPr txBox="1"/>
            <p:nvPr/>
          </p:nvSpPr>
          <p:spPr>
            <a:xfrm>
              <a:off x="10264022" y="2201925"/>
              <a:ext cx="2018501" cy="400110"/>
            </a:xfrm>
            <a:prstGeom prst="rect">
              <a:avLst/>
            </a:prstGeom>
            <a:solidFill>
              <a:schemeClr val="bg1"/>
            </a:solidFill>
            <a:ln>
              <a:solidFill>
                <a:schemeClr val="accent1"/>
              </a:solidFill>
            </a:ln>
          </p:spPr>
          <p:txBody>
            <a:bodyPr wrap="none" rtlCol="0">
              <a:spAutoFit/>
            </a:bodyPr>
            <a:lstStyle/>
            <a:p>
              <a:r>
                <a:rPr lang="en-US" sz="2000" dirty="0">
                  <a:solidFill>
                    <a:schemeClr val="accent1"/>
                  </a:solidFill>
                  <a:latin typeface="Consolas" panose="020B0609020204030204" pitchFamily="49" charset="0"/>
                  <a:cs typeface="Consolas" panose="020B0609020204030204" pitchFamily="49" charset="0"/>
                </a:rPr>
                <a:t>88: 1000 1000</a:t>
              </a:r>
            </a:p>
          </p:txBody>
        </p:sp>
      </p:grpSp>
      <p:grpSp>
        <p:nvGrpSpPr>
          <p:cNvPr id="39" name="Group 38">
            <a:extLst>
              <a:ext uri="{FF2B5EF4-FFF2-40B4-BE49-F238E27FC236}">
                <a16:creationId xmlns:a16="http://schemas.microsoft.com/office/drawing/2014/main" id="{60EABAD9-B8C3-6099-46F6-D2B7C70A4A03}"/>
              </a:ext>
            </a:extLst>
          </p:cNvPr>
          <p:cNvGrpSpPr/>
          <p:nvPr/>
        </p:nvGrpSpPr>
        <p:grpSpPr>
          <a:xfrm>
            <a:off x="6313593" y="3459807"/>
            <a:ext cx="5585942" cy="2487455"/>
            <a:chOff x="6215817" y="3952256"/>
            <a:chExt cx="5585942" cy="2487455"/>
          </a:xfrm>
        </p:grpSpPr>
        <p:sp>
          <p:nvSpPr>
            <p:cNvPr id="5" name="Content Placeholder 2">
              <a:extLst>
                <a:ext uri="{FF2B5EF4-FFF2-40B4-BE49-F238E27FC236}">
                  <a16:creationId xmlns:a16="http://schemas.microsoft.com/office/drawing/2014/main" id="{CF46DAD8-882D-FA1D-C2A9-998AE0AE4CD6}"/>
                </a:ext>
              </a:extLst>
            </p:cNvPr>
            <p:cNvSpPr txBox="1">
              <a:spLocks/>
            </p:cNvSpPr>
            <p:nvPr/>
          </p:nvSpPr>
          <p:spPr>
            <a:xfrm>
              <a:off x="6215817" y="3952256"/>
              <a:ext cx="5585942" cy="2487455"/>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8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24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20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tx2"/>
                  </a:solidFill>
                  <a:latin typeface="Consolas" panose="020B0609020204030204" pitchFamily="49" charset="0"/>
                  <a:cs typeface="Consolas" panose="020B0609020204030204" pitchFamily="49" charset="0"/>
                </a:rPr>
                <a:t>DATA: </a:t>
              </a:r>
              <a:r>
                <a:rPr lang="en-US" sz="2000" dirty="0">
                  <a:solidFill>
                    <a:schemeClr val="accent5"/>
                  </a:solidFill>
                  <a:latin typeface="Consolas" panose="020B0609020204030204" pitchFamily="49" charset="0"/>
                  <a:cs typeface="Consolas" panose="020B0609020204030204" pitchFamily="49" charset="0"/>
                </a:rPr>
                <a:t>r1</a:t>
              </a:r>
              <a:r>
                <a:rPr lang="en-US" sz="2000" dirty="0">
                  <a:latin typeface="Consolas" panose="020B0609020204030204" pitchFamily="49" charset="0"/>
                  <a:cs typeface="Consolas" panose="020B0609020204030204" pitchFamily="49" charset="0"/>
                </a:rPr>
                <a:t> 0xab ab ab </a:t>
              </a:r>
              <a:r>
                <a:rPr lang="en-US" sz="2000" dirty="0">
                  <a:solidFill>
                    <a:srgbClr val="7030A0"/>
                  </a:solidFill>
                  <a:latin typeface="Consolas" panose="020B0609020204030204" pitchFamily="49" charset="0"/>
                  <a:cs typeface="Consolas" panose="020B0609020204030204" pitchFamily="49" charset="0"/>
                </a:rPr>
                <a:t>88</a:t>
              </a:r>
            </a:p>
            <a:p>
              <a:pPr marL="0" indent="0">
                <a:buNone/>
              </a:pPr>
              <a:r>
                <a:rPr lang="en-US" sz="2000" dirty="0" err="1">
                  <a:solidFill>
                    <a:srgbClr val="FF0000"/>
                  </a:solidFill>
                  <a:latin typeface="Consolas" panose="020B0609020204030204" pitchFamily="49" charset="0"/>
                  <a:cs typeface="Consolas" panose="020B0609020204030204" pitchFamily="49" charset="0"/>
                </a:rPr>
                <a:t>eor</a:t>
              </a:r>
              <a:endParaRPr lang="en-US" sz="2000" dirty="0">
                <a:solidFill>
                  <a:srgbClr val="FF0000"/>
                </a:solidFill>
                <a:latin typeface="Consolas" panose="020B0609020204030204" pitchFamily="49" charset="0"/>
                <a:cs typeface="Consolas" panose="020B0609020204030204" pitchFamily="49" charset="0"/>
              </a:endParaRPr>
            </a:p>
            <a:p>
              <a:pPr marL="0" indent="0">
                <a:buNone/>
              </a:pPr>
              <a:r>
                <a:rPr lang="en-US" sz="2000" dirty="0">
                  <a:solidFill>
                    <a:schemeClr val="tx2"/>
                  </a:solidFill>
                  <a:latin typeface="Consolas" panose="020B0609020204030204" pitchFamily="49" charset="0"/>
                  <a:cs typeface="Consolas" panose="020B0609020204030204" pitchFamily="49" charset="0"/>
                </a:rPr>
                <a:t>MASK: </a:t>
              </a:r>
              <a:r>
                <a:rPr lang="en-US" sz="2000" dirty="0">
                  <a:solidFill>
                    <a:schemeClr val="accent5"/>
                  </a:solidFill>
                  <a:latin typeface="Consolas" panose="020B0609020204030204" pitchFamily="49" charset="0"/>
                  <a:cs typeface="Consolas" panose="020B0609020204030204" pitchFamily="49" charset="0"/>
                </a:rPr>
                <a:t>r3</a:t>
              </a:r>
              <a:r>
                <a:rPr lang="en-US" sz="2000" dirty="0">
                  <a:latin typeface="Consolas" panose="020B0609020204030204" pitchFamily="49" charset="0"/>
                  <a:cs typeface="Consolas" panose="020B0609020204030204" pitchFamily="49" charset="0"/>
                </a:rPr>
                <a:t> </a:t>
              </a:r>
              <a:r>
                <a:rPr lang="en-US" sz="2000" dirty="0">
                  <a:solidFill>
                    <a:schemeClr val="tx2"/>
                  </a:solidFill>
                  <a:latin typeface="Consolas" panose="020B0609020204030204" pitchFamily="49" charset="0"/>
                  <a:cs typeface="Consolas" panose="020B0609020204030204" pitchFamily="49" charset="0"/>
                </a:rPr>
                <a:t>0x00 00 00 </a:t>
              </a:r>
              <a:r>
                <a:rPr lang="en-US" sz="2000" dirty="0">
                  <a:solidFill>
                    <a:schemeClr val="accent5"/>
                  </a:solidFill>
                  <a:latin typeface="Consolas" panose="020B0609020204030204" pitchFamily="49" charset="0"/>
                  <a:cs typeface="Consolas" panose="020B0609020204030204" pitchFamily="49" charset="0"/>
                </a:rPr>
                <a:t>ff </a:t>
              </a:r>
              <a:r>
                <a:rPr lang="en-US" sz="2000" dirty="0">
                  <a:solidFill>
                    <a:srgbClr val="FF0000"/>
                  </a:solidFill>
                  <a:latin typeface="Consolas" panose="020B0609020204030204" pitchFamily="49" charset="0"/>
                  <a:cs typeface="Consolas" panose="020B0609020204030204" pitchFamily="49" charset="0"/>
                </a:rPr>
                <a:t>apply a 2</a:t>
              </a:r>
              <a:r>
                <a:rPr lang="en-US" sz="2000" baseline="30000" dirty="0">
                  <a:solidFill>
                    <a:srgbClr val="FF0000"/>
                  </a:solidFill>
                  <a:latin typeface="Consolas" panose="020B0609020204030204" pitchFamily="49" charset="0"/>
                  <a:cs typeface="Consolas" panose="020B0609020204030204" pitchFamily="49" charset="0"/>
                </a:rPr>
                <a:t>nd</a:t>
              </a:r>
              <a:r>
                <a:rPr lang="en-US" sz="2000" dirty="0">
                  <a:solidFill>
                    <a:srgbClr val="FF0000"/>
                  </a:solidFill>
                  <a:latin typeface="Consolas" panose="020B0609020204030204" pitchFamily="49" charset="0"/>
                  <a:cs typeface="Consolas" panose="020B0609020204030204" pitchFamily="49" charset="0"/>
                </a:rPr>
                <a:t> time</a:t>
              </a:r>
            </a:p>
            <a:p>
              <a:pPr marL="0" indent="0">
                <a:buNone/>
              </a:pPr>
              <a:endParaRPr lang="en-US" sz="2000" dirty="0">
                <a:solidFill>
                  <a:schemeClr val="tx2"/>
                </a:solidFill>
                <a:latin typeface="Consolas" panose="020B0609020204030204" pitchFamily="49" charset="0"/>
                <a:cs typeface="Consolas" panose="020B0609020204030204" pitchFamily="49" charset="0"/>
              </a:endParaRPr>
            </a:p>
            <a:p>
              <a:pPr marL="0" indent="0">
                <a:buNone/>
              </a:pPr>
              <a:r>
                <a:rPr lang="en-US" sz="2000" dirty="0">
                  <a:solidFill>
                    <a:schemeClr val="tx2"/>
                  </a:solidFill>
                  <a:latin typeface="Consolas" panose="020B0609020204030204" pitchFamily="49" charset="0"/>
                  <a:cs typeface="Consolas" panose="020B0609020204030204" pitchFamily="49" charset="0"/>
                </a:rPr>
                <a:t>RSLT: </a:t>
              </a:r>
              <a:r>
                <a:rPr lang="en-US" sz="2000" dirty="0">
                  <a:solidFill>
                    <a:schemeClr val="accent5"/>
                  </a:solidFill>
                  <a:latin typeface="Consolas" panose="020B0609020204030204" pitchFamily="49" charset="0"/>
                  <a:cs typeface="Consolas" panose="020B0609020204030204" pitchFamily="49" charset="0"/>
                </a:rPr>
                <a:t>r1</a:t>
              </a:r>
              <a:r>
                <a:rPr lang="en-US" sz="2000" dirty="0">
                  <a:latin typeface="Consolas" panose="020B0609020204030204" pitchFamily="49" charset="0"/>
                  <a:cs typeface="Consolas" panose="020B0609020204030204" pitchFamily="49" charset="0"/>
                </a:rPr>
                <a:t> 0xab ab ab </a:t>
              </a:r>
              <a:r>
                <a:rPr lang="en-US" sz="2000" dirty="0">
                  <a:solidFill>
                    <a:srgbClr val="FF0000"/>
                  </a:solidFill>
                  <a:latin typeface="Consolas" panose="020B0609020204030204" pitchFamily="49" charset="0"/>
                  <a:cs typeface="Consolas" panose="020B0609020204030204" pitchFamily="49" charset="0"/>
                </a:rPr>
                <a:t>77</a:t>
              </a:r>
              <a:r>
                <a:rPr lang="en-US" sz="2000" dirty="0">
                  <a:solidFill>
                    <a:srgbClr val="00B050"/>
                  </a:solidFill>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original value!</a:t>
              </a:r>
            </a:p>
          </p:txBody>
        </p:sp>
        <p:cxnSp>
          <p:nvCxnSpPr>
            <p:cNvPr id="30" name="Straight Arrow Connector 29">
              <a:extLst>
                <a:ext uri="{FF2B5EF4-FFF2-40B4-BE49-F238E27FC236}">
                  <a16:creationId xmlns:a16="http://schemas.microsoft.com/office/drawing/2014/main" id="{BB390509-7B77-75C9-2921-835951B1374A}"/>
                </a:ext>
              </a:extLst>
            </p:cNvPr>
            <p:cNvCxnSpPr/>
            <p:nvPr/>
          </p:nvCxnSpPr>
          <p:spPr>
            <a:xfrm>
              <a:off x="8895546" y="5331579"/>
              <a:ext cx="0" cy="690663"/>
            </a:xfrm>
            <a:prstGeom prst="straightConnector1">
              <a:avLst/>
            </a:prstGeom>
            <a:ln w="317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E64C1D9-9D15-4E4A-619A-ACBF5A49A006}"/>
                </a:ext>
              </a:extLst>
            </p:cNvPr>
            <p:cNvCxnSpPr/>
            <p:nvPr/>
          </p:nvCxnSpPr>
          <p:spPr>
            <a:xfrm>
              <a:off x="9271681" y="5302397"/>
              <a:ext cx="0" cy="690663"/>
            </a:xfrm>
            <a:prstGeom prst="straightConnector1">
              <a:avLst/>
            </a:prstGeom>
            <a:ln w="31750">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D278756-C9B3-9A61-8AA0-43C7DD815347}"/>
                </a:ext>
              </a:extLst>
            </p:cNvPr>
            <p:cNvCxnSpPr/>
            <p:nvPr/>
          </p:nvCxnSpPr>
          <p:spPr>
            <a:xfrm>
              <a:off x="8895546" y="4355505"/>
              <a:ext cx="0" cy="690663"/>
            </a:xfrm>
            <a:prstGeom prst="straightConnector1">
              <a:avLst/>
            </a:prstGeom>
            <a:ln w="317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BACE81C-6F51-AB67-3B52-D8F67F9FC86F}"/>
                </a:ext>
              </a:extLst>
            </p:cNvPr>
            <p:cNvCxnSpPr/>
            <p:nvPr/>
          </p:nvCxnSpPr>
          <p:spPr>
            <a:xfrm>
              <a:off x="9271681" y="4326323"/>
              <a:ext cx="0" cy="690663"/>
            </a:xfrm>
            <a:prstGeom prst="straightConnector1">
              <a:avLst/>
            </a:prstGeom>
            <a:ln w="31750">
              <a:tailEnd type="triangle" w="lg"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C48CAFD-F1B7-7FDA-D03F-935BE6CF2AC6}"/>
                </a:ext>
              </a:extLst>
            </p:cNvPr>
            <p:cNvSpPr txBox="1"/>
            <p:nvPr/>
          </p:nvSpPr>
          <p:spPr>
            <a:xfrm>
              <a:off x="9271681" y="5427617"/>
              <a:ext cx="1492716" cy="369332"/>
            </a:xfrm>
            <a:prstGeom prst="rect">
              <a:avLst/>
            </a:prstGeom>
            <a:noFill/>
          </p:spPr>
          <p:txBody>
            <a:bodyPr wrap="none" rtlCol="0">
              <a:spAutoFit/>
            </a:bodyPr>
            <a:lstStyle/>
            <a:p>
              <a:r>
                <a:rPr lang="en-US" dirty="0">
                  <a:solidFill>
                    <a:schemeClr val="accent1"/>
                  </a:solidFill>
                </a:rPr>
                <a:t>inverts (flips)</a:t>
              </a:r>
            </a:p>
          </p:txBody>
        </p:sp>
        <p:cxnSp>
          <p:nvCxnSpPr>
            <p:cNvPr id="35" name="Straight Arrow Connector 34">
              <a:extLst>
                <a:ext uri="{FF2B5EF4-FFF2-40B4-BE49-F238E27FC236}">
                  <a16:creationId xmlns:a16="http://schemas.microsoft.com/office/drawing/2014/main" id="{85AFDA1A-F5CF-8F63-22C1-53EC5448CE3F}"/>
                </a:ext>
              </a:extLst>
            </p:cNvPr>
            <p:cNvCxnSpPr/>
            <p:nvPr/>
          </p:nvCxnSpPr>
          <p:spPr>
            <a:xfrm>
              <a:off x="8016447" y="5344484"/>
              <a:ext cx="0" cy="690663"/>
            </a:xfrm>
            <a:prstGeom prst="straightConnector1">
              <a:avLst/>
            </a:prstGeom>
            <a:ln w="317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83AD405-20EA-CB06-53A7-32756500C69D}"/>
                </a:ext>
              </a:extLst>
            </p:cNvPr>
            <p:cNvCxnSpPr/>
            <p:nvPr/>
          </p:nvCxnSpPr>
          <p:spPr>
            <a:xfrm>
              <a:off x="8392582" y="5315302"/>
              <a:ext cx="0" cy="690663"/>
            </a:xfrm>
            <a:prstGeom prst="straightConnector1">
              <a:avLst/>
            </a:prstGeom>
            <a:ln w="317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B32E545-837F-86D8-D462-D91E6F65433D}"/>
                </a:ext>
              </a:extLst>
            </p:cNvPr>
            <p:cNvCxnSpPr/>
            <p:nvPr/>
          </p:nvCxnSpPr>
          <p:spPr>
            <a:xfrm>
              <a:off x="8016447" y="4339228"/>
              <a:ext cx="0" cy="690663"/>
            </a:xfrm>
            <a:prstGeom prst="straightConnector1">
              <a:avLst/>
            </a:prstGeom>
            <a:ln w="317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5127503-D696-84AD-9C5E-25C01CB4047D}"/>
                </a:ext>
              </a:extLst>
            </p:cNvPr>
            <p:cNvCxnSpPr/>
            <p:nvPr/>
          </p:nvCxnSpPr>
          <p:spPr>
            <a:xfrm>
              <a:off x="8392582" y="4339228"/>
              <a:ext cx="0" cy="690663"/>
            </a:xfrm>
            <a:prstGeom prst="straightConnector1">
              <a:avLst/>
            </a:prstGeom>
            <a:ln w="31750">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74B4F404-F29B-0A98-92B2-BBED7BE03D2D}"/>
              </a:ext>
            </a:extLst>
          </p:cNvPr>
          <p:cNvSpPr txBox="1"/>
          <p:nvPr/>
        </p:nvSpPr>
        <p:spPr>
          <a:xfrm>
            <a:off x="10007701" y="854252"/>
            <a:ext cx="2018501" cy="400110"/>
          </a:xfrm>
          <a:prstGeom prst="rect">
            <a:avLst/>
          </a:prstGeom>
          <a:solidFill>
            <a:schemeClr val="bg1"/>
          </a:solidFill>
          <a:ln>
            <a:solidFill>
              <a:schemeClr val="accent1"/>
            </a:solidFill>
          </a:ln>
        </p:spPr>
        <p:txBody>
          <a:bodyPr wrap="none" rtlCol="0">
            <a:spAutoFit/>
          </a:bodyPr>
          <a:lstStyle/>
          <a:p>
            <a:r>
              <a:rPr lang="en-US" sz="2000" dirty="0">
                <a:solidFill>
                  <a:schemeClr val="accent1"/>
                </a:solidFill>
                <a:latin typeface="Consolas" panose="020B0609020204030204" pitchFamily="49" charset="0"/>
                <a:cs typeface="Consolas" panose="020B0609020204030204" pitchFamily="49" charset="0"/>
              </a:rPr>
              <a:t>77: 0111 0111</a:t>
            </a:r>
          </a:p>
        </p:txBody>
      </p:sp>
      <p:sp>
        <p:nvSpPr>
          <p:cNvPr id="4" name="Content Placeholder 2">
            <a:extLst>
              <a:ext uri="{FF2B5EF4-FFF2-40B4-BE49-F238E27FC236}">
                <a16:creationId xmlns:a16="http://schemas.microsoft.com/office/drawing/2014/main" id="{DEA255BC-535E-4AD0-616A-412D26D42D12}"/>
              </a:ext>
            </a:extLst>
          </p:cNvPr>
          <p:cNvSpPr txBox="1">
            <a:spLocks/>
          </p:cNvSpPr>
          <p:nvPr/>
        </p:nvSpPr>
        <p:spPr>
          <a:xfrm>
            <a:off x="392368" y="4016027"/>
            <a:ext cx="4595268" cy="1004908"/>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8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24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20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solidFill>
                  <a:schemeClr val="tx2"/>
                </a:solidFill>
                <a:latin typeface="Consolas" panose="020B0609020204030204" pitchFamily="49" charset="0"/>
                <a:cs typeface="Consolas" panose="020B0609020204030204" pitchFamily="49" charset="0"/>
              </a:rPr>
              <a:t>Example: </a:t>
            </a:r>
            <a:r>
              <a:rPr lang="en-US" sz="2000" i="1" dirty="0">
                <a:solidFill>
                  <a:srgbClr val="7030A0"/>
                </a:solidFill>
                <a:latin typeface="Consolas" panose="020B0609020204030204" pitchFamily="49" charset="0"/>
                <a:cs typeface="Consolas" panose="020B0609020204030204" pitchFamily="49" charset="0"/>
              </a:rPr>
              <a:t>flip</a:t>
            </a:r>
            <a:r>
              <a:rPr lang="en-US" sz="2000" dirty="0">
                <a:latin typeface="Consolas" panose="020B0609020204030204" pitchFamily="49" charset="0"/>
                <a:cs typeface="Consolas" panose="020B0609020204030204" pitchFamily="49" charset="0"/>
              </a:rPr>
              <a:t> the lower 8-bits</a:t>
            </a:r>
          </a:p>
          <a:p>
            <a:pPr marL="0" indent="0">
              <a:buFont typeface="Arial" panose="020B0604020202020204" pitchFamily="34" charset="0"/>
              <a:buNone/>
            </a:pP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eor</a:t>
            </a:r>
            <a:r>
              <a:rPr lang="en-US" sz="2000" dirty="0">
                <a:latin typeface="Consolas" panose="020B0609020204030204" pitchFamily="49" charset="0"/>
                <a:cs typeface="Consolas" panose="020B0609020204030204" pitchFamily="49" charset="0"/>
              </a:rPr>
              <a:t>  r1, r2, 0xff </a:t>
            </a:r>
          </a:p>
          <a:p>
            <a:pPr marL="0" indent="0">
              <a:buFont typeface="Arial" panose="020B0604020202020204" pitchFamily="34" charset="0"/>
              <a:buNone/>
            </a:pPr>
            <a:endParaRPr lang="en-US" sz="2200" dirty="0">
              <a:solidFill>
                <a:schemeClr val="tx2"/>
              </a:solidFill>
              <a:latin typeface="Calibri" panose="020F0502020204030204" pitchFamily="34" charset="0"/>
              <a:cs typeface="Calibri" panose="020F0502020204030204" pitchFamily="34" charset="0"/>
            </a:endParaRPr>
          </a:p>
        </p:txBody>
      </p:sp>
      <p:sp>
        <p:nvSpPr>
          <p:cNvPr id="11" name="Content Placeholder 2">
            <a:extLst>
              <a:ext uri="{FF2B5EF4-FFF2-40B4-BE49-F238E27FC236}">
                <a16:creationId xmlns:a16="http://schemas.microsoft.com/office/drawing/2014/main" id="{60FD3806-6CAF-FA1F-061B-BCABE55F2B61}"/>
              </a:ext>
            </a:extLst>
          </p:cNvPr>
          <p:cNvSpPr txBox="1">
            <a:spLocks/>
          </p:cNvSpPr>
          <p:nvPr/>
        </p:nvSpPr>
        <p:spPr>
          <a:xfrm>
            <a:off x="728104" y="5184461"/>
            <a:ext cx="2998071" cy="1004907"/>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8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24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20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Consolas" panose="020B0609020204030204" pitchFamily="49" charset="0"/>
                <a:cs typeface="Consolas" panose="020B0609020204030204" pitchFamily="49" charset="0"/>
              </a:rPr>
              <a:t>unsigned int r1, r2;</a:t>
            </a:r>
          </a:p>
          <a:p>
            <a:pPr marL="0" indent="0">
              <a:buFont typeface="Arial" panose="020B0604020202020204" pitchFamily="34" charset="0"/>
              <a:buNone/>
            </a:pPr>
            <a:r>
              <a:rPr lang="en-US" sz="2000" dirty="0">
                <a:latin typeface="Consolas" panose="020B0609020204030204" pitchFamily="49" charset="0"/>
                <a:cs typeface="Consolas" panose="020B0609020204030204" pitchFamily="49" charset="0"/>
              </a:rPr>
              <a:t>r1 = r2 ^ 0xff;</a:t>
            </a:r>
          </a:p>
          <a:p>
            <a:pPr marL="0" indent="0">
              <a:buFont typeface="Arial" panose="020B0604020202020204" pitchFamily="34" charset="0"/>
              <a:buNone/>
            </a:pPr>
            <a:endParaRPr lang="en-US" sz="2200"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0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466B93E5-1175-7549-85AB-D8140C7D21D0}"/>
              </a:ext>
            </a:extLst>
          </p:cNvPr>
          <p:cNvGraphicFramePr>
            <a:graphicFrameLocks noGrp="1"/>
          </p:cNvGraphicFramePr>
          <p:nvPr/>
        </p:nvGraphicFramePr>
        <p:xfrm>
          <a:off x="2737678" y="734506"/>
          <a:ext cx="8183680" cy="1183552"/>
        </p:xfrm>
        <a:graphic>
          <a:graphicData uri="http://schemas.openxmlformats.org/drawingml/2006/table">
            <a:tbl>
              <a:tblPr firstRow="1" bandRow="1">
                <a:tableStyleId>{5C22544A-7EE6-4342-B048-85BDC9FD1C3A}</a:tableStyleId>
              </a:tblPr>
              <a:tblGrid>
                <a:gridCol w="255740">
                  <a:extLst>
                    <a:ext uri="{9D8B030D-6E8A-4147-A177-3AD203B41FA5}">
                      <a16:colId xmlns:a16="http://schemas.microsoft.com/office/drawing/2014/main" val="4144607392"/>
                    </a:ext>
                  </a:extLst>
                </a:gridCol>
                <a:gridCol w="255740">
                  <a:extLst>
                    <a:ext uri="{9D8B030D-6E8A-4147-A177-3AD203B41FA5}">
                      <a16:colId xmlns:a16="http://schemas.microsoft.com/office/drawing/2014/main" val="791723199"/>
                    </a:ext>
                  </a:extLst>
                </a:gridCol>
                <a:gridCol w="255740">
                  <a:extLst>
                    <a:ext uri="{9D8B030D-6E8A-4147-A177-3AD203B41FA5}">
                      <a16:colId xmlns:a16="http://schemas.microsoft.com/office/drawing/2014/main" val="1493197525"/>
                    </a:ext>
                  </a:extLst>
                </a:gridCol>
                <a:gridCol w="255740">
                  <a:extLst>
                    <a:ext uri="{9D8B030D-6E8A-4147-A177-3AD203B41FA5}">
                      <a16:colId xmlns:a16="http://schemas.microsoft.com/office/drawing/2014/main" val="3414607653"/>
                    </a:ext>
                  </a:extLst>
                </a:gridCol>
                <a:gridCol w="255740">
                  <a:extLst>
                    <a:ext uri="{9D8B030D-6E8A-4147-A177-3AD203B41FA5}">
                      <a16:colId xmlns:a16="http://schemas.microsoft.com/office/drawing/2014/main" val="3677281600"/>
                    </a:ext>
                  </a:extLst>
                </a:gridCol>
                <a:gridCol w="255740">
                  <a:extLst>
                    <a:ext uri="{9D8B030D-6E8A-4147-A177-3AD203B41FA5}">
                      <a16:colId xmlns:a16="http://schemas.microsoft.com/office/drawing/2014/main" val="1986688395"/>
                    </a:ext>
                  </a:extLst>
                </a:gridCol>
                <a:gridCol w="255740">
                  <a:extLst>
                    <a:ext uri="{9D8B030D-6E8A-4147-A177-3AD203B41FA5}">
                      <a16:colId xmlns:a16="http://schemas.microsoft.com/office/drawing/2014/main" val="87537964"/>
                    </a:ext>
                  </a:extLst>
                </a:gridCol>
                <a:gridCol w="255740">
                  <a:extLst>
                    <a:ext uri="{9D8B030D-6E8A-4147-A177-3AD203B41FA5}">
                      <a16:colId xmlns:a16="http://schemas.microsoft.com/office/drawing/2014/main" val="3670086493"/>
                    </a:ext>
                  </a:extLst>
                </a:gridCol>
                <a:gridCol w="255740">
                  <a:extLst>
                    <a:ext uri="{9D8B030D-6E8A-4147-A177-3AD203B41FA5}">
                      <a16:colId xmlns:a16="http://schemas.microsoft.com/office/drawing/2014/main" val="1707413119"/>
                    </a:ext>
                  </a:extLst>
                </a:gridCol>
                <a:gridCol w="255740">
                  <a:extLst>
                    <a:ext uri="{9D8B030D-6E8A-4147-A177-3AD203B41FA5}">
                      <a16:colId xmlns:a16="http://schemas.microsoft.com/office/drawing/2014/main" val="480863207"/>
                    </a:ext>
                  </a:extLst>
                </a:gridCol>
                <a:gridCol w="255740">
                  <a:extLst>
                    <a:ext uri="{9D8B030D-6E8A-4147-A177-3AD203B41FA5}">
                      <a16:colId xmlns:a16="http://schemas.microsoft.com/office/drawing/2014/main" val="532071678"/>
                    </a:ext>
                  </a:extLst>
                </a:gridCol>
                <a:gridCol w="255740">
                  <a:extLst>
                    <a:ext uri="{9D8B030D-6E8A-4147-A177-3AD203B41FA5}">
                      <a16:colId xmlns:a16="http://schemas.microsoft.com/office/drawing/2014/main" val="4003449268"/>
                    </a:ext>
                  </a:extLst>
                </a:gridCol>
                <a:gridCol w="255740">
                  <a:extLst>
                    <a:ext uri="{9D8B030D-6E8A-4147-A177-3AD203B41FA5}">
                      <a16:colId xmlns:a16="http://schemas.microsoft.com/office/drawing/2014/main" val="1623172075"/>
                    </a:ext>
                  </a:extLst>
                </a:gridCol>
                <a:gridCol w="255740">
                  <a:extLst>
                    <a:ext uri="{9D8B030D-6E8A-4147-A177-3AD203B41FA5}">
                      <a16:colId xmlns:a16="http://schemas.microsoft.com/office/drawing/2014/main" val="934328409"/>
                    </a:ext>
                  </a:extLst>
                </a:gridCol>
                <a:gridCol w="255740">
                  <a:extLst>
                    <a:ext uri="{9D8B030D-6E8A-4147-A177-3AD203B41FA5}">
                      <a16:colId xmlns:a16="http://schemas.microsoft.com/office/drawing/2014/main" val="1135133986"/>
                    </a:ext>
                  </a:extLst>
                </a:gridCol>
                <a:gridCol w="255740">
                  <a:extLst>
                    <a:ext uri="{9D8B030D-6E8A-4147-A177-3AD203B41FA5}">
                      <a16:colId xmlns:a16="http://schemas.microsoft.com/office/drawing/2014/main" val="1884945068"/>
                    </a:ext>
                  </a:extLst>
                </a:gridCol>
                <a:gridCol w="255740">
                  <a:extLst>
                    <a:ext uri="{9D8B030D-6E8A-4147-A177-3AD203B41FA5}">
                      <a16:colId xmlns:a16="http://schemas.microsoft.com/office/drawing/2014/main" val="4071565133"/>
                    </a:ext>
                  </a:extLst>
                </a:gridCol>
                <a:gridCol w="255740">
                  <a:extLst>
                    <a:ext uri="{9D8B030D-6E8A-4147-A177-3AD203B41FA5}">
                      <a16:colId xmlns:a16="http://schemas.microsoft.com/office/drawing/2014/main" val="632232962"/>
                    </a:ext>
                  </a:extLst>
                </a:gridCol>
                <a:gridCol w="255740">
                  <a:extLst>
                    <a:ext uri="{9D8B030D-6E8A-4147-A177-3AD203B41FA5}">
                      <a16:colId xmlns:a16="http://schemas.microsoft.com/office/drawing/2014/main" val="1205521216"/>
                    </a:ext>
                  </a:extLst>
                </a:gridCol>
                <a:gridCol w="255740">
                  <a:extLst>
                    <a:ext uri="{9D8B030D-6E8A-4147-A177-3AD203B41FA5}">
                      <a16:colId xmlns:a16="http://schemas.microsoft.com/office/drawing/2014/main" val="1755362950"/>
                    </a:ext>
                  </a:extLst>
                </a:gridCol>
                <a:gridCol w="255740">
                  <a:extLst>
                    <a:ext uri="{9D8B030D-6E8A-4147-A177-3AD203B41FA5}">
                      <a16:colId xmlns:a16="http://schemas.microsoft.com/office/drawing/2014/main" val="3825546327"/>
                    </a:ext>
                  </a:extLst>
                </a:gridCol>
                <a:gridCol w="255740">
                  <a:extLst>
                    <a:ext uri="{9D8B030D-6E8A-4147-A177-3AD203B41FA5}">
                      <a16:colId xmlns:a16="http://schemas.microsoft.com/office/drawing/2014/main" val="492626285"/>
                    </a:ext>
                  </a:extLst>
                </a:gridCol>
                <a:gridCol w="255740">
                  <a:extLst>
                    <a:ext uri="{9D8B030D-6E8A-4147-A177-3AD203B41FA5}">
                      <a16:colId xmlns:a16="http://schemas.microsoft.com/office/drawing/2014/main" val="1173449684"/>
                    </a:ext>
                  </a:extLst>
                </a:gridCol>
                <a:gridCol w="255740">
                  <a:extLst>
                    <a:ext uri="{9D8B030D-6E8A-4147-A177-3AD203B41FA5}">
                      <a16:colId xmlns:a16="http://schemas.microsoft.com/office/drawing/2014/main" val="2050751659"/>
                    </a:ext>
                  </a:extLst>
                </a:gridCol>
                <a:gridCol w="255740">
                  <a:extLst>
                    <a:ext uri="{9D8B030D-6E8A-4147-A177-3AD203B41FA5}">
                      <a16:colId xmlns:a16="http://schemas.microsoft.com/office/drawing/2014/main" val="1108837457"/>
                    </a:ext>
                  </a:extLst>
                </a:gridCol>
                <a:gridCol w="255740">
                  <a:extLst>
                    <a:ext uri="{9D8B030D-6E8A-4147-A177-3AD203B41FA5}">
                      <a16:colId xmlns:a16="http://schemas.microsoft.com/office/drawing/2014/main" val="2047648976"/>
                    </a:ext>
                  </a:extLst>
                </a:gridCol>
                <a:gridCol w="255740">
                  <a:extLst>
                    <a:ext uri="{9D8B030D-6E8A-4147-A177-3AD203B41FA5}">
                      <a16:colId xmlns:a16="http://schemas.microsoft.com/office/drawing/2014/main" val="1938679684"/>
                    </a:ext>
                  </a:extLst>
                </a:gridCol>
                <a:gridCol w="255740">
                  <a:extLst>
                    <a:ext uri="{9D8B030D-6E8A-4147-A177-3AD203B41FA5}">
                      <a16:colId xmlns:a16="http://schemas.microsoft.com/office/drawing/2014/main" val="3676798644"/>
                    </a:ext>
                  </a:extLst>
                </a:gridCol>
                <a:gridCol w="255740">
                  <a:extLst>
                    <a:ext uri="{9D8B030D-6E8A-4147-A177-3AD203B41FA5}">
                      <a16:colId xmlns:a16="http://schemas.microsoft.com/office/drawing/2014/main" val="3692018449"/>
                    </a:ext>
                  </a:extLst>
                </a:gridCol>
                <a:gridCol w="255740">
                  <a:extLst>
                    <a:ext uri="{9D8B030D-6E8A-4147-A177-3AD203B41FA5}">
                      <a16:colId xmlns:a16="http://schemas.microsoft.com/office/drawing/2014/main" val="2389628373"/>
                    </a:ext>
                  </a:extLst>
                </a:gridCol>
                <a:gridCol w="255740">
                  <a:extLst>
                    <a:ext uri="{9D8B030D-6E8A-4147-A177-3AD203B41FA5}">
                      <a16:colId xmlns:a16="http://schemas.microsoft.com/office/drawing/2014/main" val="1994078734"/>
                    </a:ext>
                  </a:extLst>
                </a:gridCol>
                <a:gridCol w="255740">
                  <a:extLst>
                    <a:ext uri="{9D8B030D-6E8A-4147-A177-3AD203B41FA5}">
                      <a16:colId xmlns:a16="http://schemas.microsoft.com/office/drawing/2014/main" val="4000855604"/>
                    </a:ext>
                  </a:extLst>
                </a:gridCol>
              </a:tblGrid>
              <a:tr h="700874">
                <a:tc>
                  <a:txBody>
                    <a:bodyPr/>
                    <a:lstStyle/>
                    <a:p>
                      <a:r>
                        <a:rPr lang="en-US" sz="2000" b="0" dirty="0">
                          <a:solidFill>
                            <a:schemeClr val="tx2"/>
                          </a:solidFill>
                          <a:latin typeface="Consolas" panose="020B0609020204030204" pitchFamily="49" charset="0"/>
                          <a:cs typeface="Consolas" panose="020B0609020204030204" pitchFamily="49" charset="0"/>
                        </a:rPr>
                        <a:t>31</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24</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23</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tx2"/>
                          </a:solidFill>
                          <a:latin typeface="Consolas" panose="020B0609020204030204" pitchFamily="49" charset="0"/>
                          <a:cs typeface="Consolas" panose="020B0609020204030204" pitchFamily="49" charset="0"/>
                        </a:rPr>
                        <a:t>16</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15</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8</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7</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645533"/>
                  </a:ext>
                </a:extLst>
              </a:tr>
              <a:tr h="482678">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6000"/>
                      </a:srgb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6000"/>
                      </a:srgbClr>
                    </a:solid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6000"/>
                      </a:srgbClr>
                    </a:solid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6000"/>
                      </a:srgbClr>
                    </a:solid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6000"/>
                      </a:srgbClr>
                    </a:solid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6000"/>
                      </a:srgbClr>
                    </a:solid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6000"/>
                      </a:srgb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36000"/>
                      </a:srgb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1</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1</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1</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1</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alpha val="7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alpha val="7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alpha val="7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alpha val="7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alpha val="7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alpha val="7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alpha val="7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alpha val="70000"/>
                      </a:schemeClr>
                    </a:solidFill>
                  </a:tcPr>
                </a:tc>
                <a:extLst>
                  <a:ext uri="{0D108BD9-81ED-4DB2-BD59-A6C34878D82A}">
                    <a16:rowId xmlns:a16="http://schemas.microsoft.com/office/drawing/2014/main" val="2685209534"/>
                  </a:ext>
                </a:extLst>
              </a:tr>
            </a:tbl>
          </a:graphicData>
        </a:graphic>
      </p:graphicFrame>
      <p:grpSp>
        <p:nvGrpSpPr>
          <p:cNvPr id="4" name="Group 3">
            <a:extLst>
              <a:ext uri="{FF2B5EF4-FFF2-40B4-BE49-F238E27FC236}">
                <a16:creationId xmlns:a16="http://schemas.microsoft.com/office/drawing/2014/main" id="{DC4AC508-FB51-E864-2D83-76B99C8473BC}"/>
              </a:ext>
            </a:extLst>
          </p:cNvPr>
          <p:cNvGrpSpPr/>
          <p:nvPr/>
        </p:nvGrpSpPr>
        <p:grpSpPr>
          <a:xfrm>
            <a:off x="2561402" y="1029983"/>
            <a:ext cx="8953325" cy="1384427"/>
            <a:chOff x="1827884" y="1632370"/>
            <a:chExt cx="8953325" cy="1384427"/>
          </a:xfrm>
        </p:grpSpPr>
        <p:cxnSp>
          <p:nvCxnSpPr>
            <p:cNvPr id="17" name="Straight Arrow Connector 16">
              <a:extLst>
                <a:ext uri="{FF2B5EF4-FFF2-40B4-BE49-F238E27FC236}">
                  <a16:creationId xmlns:a16="http://schemas.microsoft.com/office/drawing/2014/main" id="{DB7029DE-6303-5C49-B515-46939DE61DCF}"/>
                </a:ext>
              </a:extLst>
            </p:cNvPr>
            <p:cNvCxnSpPr>
              <a:cxnSpLocks/>
            </p:cNvCxnSpPr>
            <p:nvPr/>
          </p:nvCxnSpPr>
          <p:spPr>
            <a:xfrm flipV="1">
              <a:off x="2004160" y="2651126"/>
              <a:ext cx="2035563" cy="6157"/>
            </a:xfrm>
            <a:prstGeom prst="straightConnector1">
              <a:avLst/>
            </a:prstGeom>
            <a:ln w="25400">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E6451BC-D154-994C-A52B-7FDCA2C7A35F}"/>
                </a:ext>
              </a:extLst>
            </p:cNvPr>
            <p:cNvSpPr txBox="1"/>
            <p:nvPr/>
          </p:nvSpPr>
          <p:spPr>
            <a:xfrm>
              <a:off x="1827884" y="2678243"/>
              <a:ext cx="2388113" cy="338554"/>
            </a:xfrm>
            <a:prstGeom prst="rect">
              <a:avLst/>
            </a:prstGeom>
            <a:noFill/>
          </p:spPr>
          <p:txBody>
            <a:bodyPr wrap="square" rtlCol="0">
              <a:spAutoFit/>
            </a:bodyPr>
            <a:lstStyle/>
            <a:p>
              <a:pPr algn="ctr" defTabSz="685800"/>
              <a:r>
                <a:rPr lang="en-US" sz="1600" b="1" i="1" dirty="0">
                  <a:solidFill>
                    <a:srgbClr val="FF0000"/>
                  </a:solidFill>
                  <a:latin typeface="Consolas" panose="020B0609020204030204" pitchFamily="49" charset="0"/>
                  <a:cs typeface="Consolas" panose="020B0609020204030204" pitchFamily="49" charset="0"/>
                </a:rPr>
                <a:t>next shift left = 8</a:t>
              </a:r>
            </a:p>
          </p:txBody>
        </p:sp>
        <p:sp>
          <p:nvSpPr>
            <p:cNvPr id="25" name="TextBox 24">
              <a:extLst>
                <a:ext uri="{FF2B5EF4-FFF2-40B4-BE49-F238E27FC236}">
                  <a16:creationId xmlns:a16="http://schemas.microsoft.com/office/drawing/2014/main" id="{E0D73C2F-A35A-D545-A079-3419996C3C6F}"/>
                </a:ext>
              </a:extLst>
            </p:cNvPr>
            <p:cNvSpPr txBox="1"/>
            <p:nvPr/>
          </p:nvSpPr>
          <p:spPr>
            <a:xfrm>
              <a:off x="10226874" y="2120335"/>
              <a:ext cx="554335" cy="400110"/>
            </a:xfrm>
            <a:prstGeom prst="rect">
              <a:avLst/>
            </a:prstGeom>
            <a:noFill/>
          </p:spPr>
          <p:txBody>
            <a:bodyPr wrap="square" rtlCol="0">
              <a:spAutoFit/>
            </a:bodyPr>
            <a:lstStyle/>
            <a:p>
              <a:pPr defTabSz="685800"/>
              <a:r>
                <a:rPr lang="en-US" sz="2000" dirty="0">
                  <a:solidFill>
                    <a:prstClr val="black"/>
                  </a:solidFill>
                  <a:latin typeface="Consolas" panose="020B0609020204030204" pitchFamily="49" charset="0"/>
                </a:rPr>
                <a:t>r0</a:t>
              </a:r>
            </a:p>
          </p:txBody>
        </p:sp>
        <p:sp>
          <p:nvSpPr>
            <p:cNvPr id="28" name="TextBox 27">
              <a:extLst>
                <a:ext uri="{FF2B5EF4-FFF2-40B4-BE49-F238E27FC236}">
                  <a16:creationId xmlns:a16="http://schemas.microsoft.com/office/drawing/2014/main" id="{A1A7A5A7-F2ED-BF48-9D1B-24C69FF1AEB2}"/>
                </a:ext>
              </a:extLst>
            </p:cNvPr>
            <p:cNvSpPr txBox="1"/>
            <p:nvPr/>
          </p:nvSpPr>
          <p:spPr>
            <a:xfrm>
              <a:off x="8792722" y="1708586"/>
              <a:ext cx="944489"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0</a:t>
              </a:r>
            </a:p>
          </p:txBody>
        </p:sp>
        <p:sp>
          <p:nvSpPr>
            <p:cNvPr id="29" name="TextBox 28">
              <a:extLst>
                <a:ext uri="{FF2B5EF4-FFF2-40B4-BE49-F238E27FC236}">
                  <a16:creationId xmlns:a16="http://schemas.microsoft.com/office/drawing/2014/main" id="{7941904F-D187-A342-95A1-107400CDCE8D}"/>
                </a:ext>
              </a:extLst>
            </p:cNvPr>
            <p:cNvSpPr txBox="1"/>
            <p:nvPr/>
          </p:nvSpPr>
          <p:spPr>
            <a:xfrm>
              <a:off x="6660620" y="1700257"/>
              <a:ext cx="944489"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1</a:t>
              </a:r>
            </a:p>
          </p:txBody>
        </p:sp>
        <p:sp>
          <p:nvSpPr>
            <p:cNvPr id="30" name="TextBox 29">
              <a:extLst>
                <a:ext uri="{FF2B5EF4-FFF2-40B4-BE49-F238E27FC236}">
                  <a16:creationId xmlns:a16="http://schemas.microsoft.com/office/drawing/2014/main" id="{8A2FB8F7-271C-AA44-B3C6-E2CB61194883}"/>
                </a:ext>
              </a:extLst>
            </p:cNvPr>
            <p:cNvSpPr txBox="1"/>
            <p:nvPr/>
          </p:nvSpPr>
          <p:spPr>
            <a:xfrm>
              <a:off x="2685261" y="1632370"/>
              <a:ext cx="944489"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3</a:t>
              </a:r>
            </a:p>
          </p:txBody>
        </p:sp>
        <p:sp>
          <p:nvSpPr>
            <p:cNvPr id="31" name="TextBox 30">
              <a:extLst>
                <a:ext uri="{FF2B5EF4-FFF2-40B4-BE49-F238E27FC236}">
                  <a16:creationId xmlns:a16="http://schemas.microsoft.com/office/drawing/2014/main" id="{B3BB82D2-EA72-F441-9826-89EB2C7B3F46}"/>
                </a:ext>
              </a:extLst>
            </p:cNvPr>
            <p:cNvSpPr txBox="1"/>
            <p:nvPr/>
          </p:nvSpPr>
          <p:spPr>
            <a:xfrm>
              <a:off x="4668011" y="1633837"/>
              <a:ext cx="944489"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2</a:t>
              </a:r>
            </a:p>
          </p:txBody>
        </p:sp>
      </p:grpSp>
      <p:sp>
        <p:nvSpPr>
          <p:cNvPr id="32" name="Title 31">
            <a:extLst>
              <a:ext uri="{FF2B5EF4-FFF2-40B4-BE49-F238E27FC236}">
                <a16:creationId xmlns:a16="http://schemas.microsoft.com/office/drawing/2014/main" id="{AEB53DBA-6CF7-5D4B-B8EE-865B3BBC95EA}"/>
              </a:ext>
            </a:extLst>
          </p:cNvPr>
          <p:cNvSpPr>
            <a:spLocks noGrp="1"/>
          </p:cNvSpPr>
          <p:nvPr>
            <p:ph type="title"/>
          </p:nvPr>
        </p:nvSpPr>
        <p:spPr>
          <a:xfrm>
            <a:off x="302019" y="326574"/>
            <a:ext cx="10515600" cy="577834"/>
          </a:xfrm>
        </p:spPr>
        <p:txBody>
          <a:bodyPr/>
          <a:lstStyle/>
          <a:p>
            <a:r>
              <a:rPr lang="en-US" sz="3200" dirty="0"/>
              <a:t>Extracting/Isolating</a:t>
            </a:r>
            <a:br>
              <a:rPr lang="en-US" sz="3200" dirty="0"/>
            </a:br>
            <a:r>
              <a:rPr lang="en-US" sz="3200" dirty="0"/>
              <a:t> </a:t>
            </a:r>
            <a:r>
              <a:rPr lang="en-US" sz="3200" dirty="0">
                <a:solidFill>
                  <a:srgbClr val="FF0000"/>
                </a:solidFill>
              </a:rPr>
              <a:t>Unsigned</a:t>
            </a:r>
            <a:r>
              <a:rPr lang="en-US" sz="3200" dirty="0"/>
              <a:t> Bitfields</a:t>
            </a:r>
            <a:endParaRPr lang="en-US" dirty="0"/>
          </a:p>
        </p:txBody>
      </p:sp>
      <p:sp>
        <p:nvSpPr>
          <p:cNvPr id="33" name="Content Placeholder 32">
            <a:extLst>
              <a:ext uri="{FF2B5EF4-FFF2-40B4-BE49-F238E27FC236}">
                <a16:creationId xmlns:a16="http://schemas.microsoft.com/office/drawing/2014/main" id="{0899EF81-6C6E-7E48-8824-5B97BCF28EF0}"/>
              </a:ext>
            </a:extLst>
          </p:cNvPr>
          <p:cNvSpPr>
            <a:spLocks noGrp="1"/>
          </p:cNvSpPr>
          <p:nvPr>
            <p:ph sz="quarter" idx="17"/>
          </p:nvPr>
        </p:nvSpPr>
        <p:spPr>
          <a:xfrm>
            <a:off x="6317889" y="285353"/>
            <a:ext cx="4425374" cy="513543"/>
          </a:xfrm>
          <a:solidFill>
            <a:schemeClr val="accent4">
              <a:lumMod val="20000"/>
              <a:lumOff val="80000"/>
            </a:schemeClr>
          </a:solidFill>
          <a:ln>
            <a:solidFill>
              <a:srgbClr val="0070C0"/>
            </a:solidFill>
          </a:ln>
        </p:spPr>
        <p:txBody>
          <a:bodyPr/>
          <a:lstStyle/>
          <a:p>
            <a:r>
              <a:rPr lang="en-US" dirty="0"/>
              <a:t>Move byte 2 in r0 to byte 0 in r1</a:t>
            </a:r>
          </a:p>
        </p:txBody>
      </p:sp>
      <p:sp>
        <p:nvSpPr>
          <p:cNvPr id="34" name="TextBox 33">
            <a:extLst>
              <a:ext uri="{FF2B5EF4-FFF2-40B4-BE49-F238E27FC236}">
                <a16:creationId xmlns:a16="http://schemas.microsoft.com/office/drawing/2014/main" id="{E25AFE26-BAF6-E342-BA8E-86E75EF92295}"/>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aphicFrame>
        <p:nvGraphicFramePr>
          <p:cNvPr id="35" name="Table 34">
            <a:extLst>
              <a:ext uri="{FF2B5EF4-FFF2-40B4-BE49-F238E27FC236}">
                <a16:creationId xmlns:a16="http://schemas.microsoft.com/office/drawing/2014/main" id="{F3F5226E-B563-8350-DE6F-4A7EFE78C27A}"/>
              </a:ext>
            </a:extLst>
          </p:cNvPr>
          <p:cNvGraphicFramePr>
            <a:graphicFrameLocks noGrp="1"/>
          </p:cNvGraphicFramePr>
          <p:nvPr/>
        </p:nvGraphicFramePr>
        <p:xfrm>
          <a:off x="2737678" y="2565016"/>
          <a:ext cx="8183680" cy="1183552"/>
        </p:xfrm>
        <a:graphic>
          <a:graphicData uri="http://schemas.openxmlformats.org/drawingml/2006/table">
            <a:tbl>
              <a:tblPr firstRow="1" bandRow="1">
                <a:tableStyleId>{5C22544A-7EE6-4342-B048-85BDC9FD1C3A}</a:tableStyleId>
              </a:tblPr>
              <a:tblGrid>
                <a:gridCol w="255740">
                  <a:extLst>
                    <a:ext uri="{9D8B030D-6E8A-4147-A177-3AD203B41FA5}">
                      <a16:colId xmlns:a16="http://schemas.microsoft.com/office/drawing/2014/main" val="4144607392"/>
                    </a:ext>
                  </a:extLst>
                </a:gridCol>
                <a:gridCol w="255740">
                  <a:extLst>
                    <a:ext uri="{9D8B030D-6E8A-4147-A177-3AD203B41FA5}">
                      <a16:colId xmlns:a16="http://schemas.microsoft.com/office/drawing/2014/main" val="791723199"/>
                    </a:ext>
                  </a:extLst>
                </a:gridCol>
                <a:gridCol w="255740">
                  <a:extLst>
                    <a:ext uri="{9D8B030D-6E8A-4147-A177-3AD203B41FA5}">
                      <a16:colId xmlns:a16="http://schemas.microsoft.com/office/drawing/2014/main" val="1493197525"/>
                    </a:ext>
                  </a:extLst>
                </a:gridCol>
                <a:gridCol w="255740">
                  <a:extLst>
                    <a:ext uri="{9D8B030D-6E8A-4147-A177-3AD203B41FA5}">
                      <a16:colId xmlns:a16="http://schemas.microsoft.com/office/drawing/2014/main" val="3414607653"/>
                    </a:ext>
                  </a:extLst>
                </a:gridCol>
                <a:gridCol w="255740">
                  <a:extLst>
                    <a:ext uri="{9D8B030D-6E8A-4147-A177-3AD203B41FA5}">
                      <a16:colId xmlns:a16="http://schemas.microsoft.com/office/drawing/2014/main" val="3677281600"/>
                    </a:ext>
                  </a:extLst>
                </a:gridCol>
                <a:gridCol w="255740">
                  <a:extLst>
                    <a:ext uri="{9D8B030D-6E8A-4147-A177-3AD203B41FA5}">
                      <a16:colId xmlns:a16="http://schemas.microsoft.com/office/drawing/2014/main" val="1986688395"/>
                    </a:ext>
                  </a:extLst>
                </a:gridCol>
                <a:gridCol w="255740">
                  <a:extLst>
                    <a:ext uri="{9D8B030D-6E8A-4147-A177-3AD203B41FA5}">
                      <a16:colId xmlns:a16="http://schemas.microsoft.com/office/drawing/2014/main" val="87537964"/>
                    </a:ext>
                  </a:extLst>
                </a:gridCol>
                <a:gridCol w="255740">
                  <a:extLst>
                    <a:ext uri="{9D8B030D-6E8A-4147-A177-3AD203B41FA5}">
                      <a16:colId xmlns:a16="http://schemas.microsoft.com/office/drawing/2014/main" val="3670086493"/>
                    </a:ext>
                  </a:extLst>
                </a:gridCol>
                <a:gridCol w="255740">
                  <a:extLst>
                    <a:ext uri="{9D8B030D-6E8A-4147-A177-3AD203B41FA5}">
                      <a16:colId xmlns:a16="http://schemas.microsoft.com/office/drawing/2014/main" val="1707413119"/>
                    </a:ext>
                  </a:extLst>
                </a:gridCol>
                <a:gridCol w="255740">
                  <a:extLst>
                    <a:ext uri="{9D8B030D-6E8A-4147-A177-3AD203B41FA5}">
                      <a16:colId xmlns:a16="http://schemas.microsoft.com/office/drawing/2014/main" val="480863207"/>
                    </a:ext>
                  </a:extLst>
                </a:gridCol>
                <a:gridCol w="255740">
                  <a:extLst>
                    <a:ext uri="{9D8B030D-6E8A-4147-A177-3AD203B41FA5}">
                      <a16:colId xmlns:a16="http://schemas.microsoft.com/office/drawing/2014/main" val="532071678"/>
                    </a:ext>
                  </a:extLst>
                </a:gridCol>
                <a:gridCol w="255740">
                  <a:extLst>
                    <a:ext uri="{9D8B030D-6E8A-4147-A177-3AD203B41FA5}">
                      <a16:colId xmlns:a16="http://schemas.microsoft.com/office/drawing/2014/main" val="4003449268"/>
                    </a:ext>
                  </a:extLst>
                </a:gridCol>
                <a:gridCol w="255740">
                  <a:extLst>
                    <a:ext uri="{9D8B030D-6E8A-4147-A177-3AD203B41FA5}">
                      <a16:colId xmlns:a16="http://schemas.microsoft.com/office/drawing/2014/main" val="1623172075"/>
                    </a:ext>
                  </a:extLst>
                </a:gridCol>
                <a:gridCol w="255740">
                  <a:extLst>
                    <a:ext uri="{9D8B030D-6E8A-4147-A177-3AD203B41FA5}">
                      <a16:colId xmlns:a16="http://schemas.microsoft.com/office/drawing/2014/main" val="934328409"/>
                    </a:ext>
                  </a:extLst>
                </a:gridCol>
                <a:gridCol w="255740">
                  <a:extLst>
                    <a:ext uri="{9D8B030D-6E8A-4147-A177-3AD203B41FA5}">
                      <a16:colId xmlns:a16="http://schemas.microsoft.com/office/drawing/2014/main" val="1135133986"/>
                    </a:ext>
                  </a:extLst>
                </a:gridCol>
                <a:gridCol w="255740">
                  <a:extLst>
                    <a:ext uri="{9D8B030D-6E8A-4147-A177-3AD203B41FA5}">
                      <a16:colId xmlns:a16="http://schemas.microsoft.com/office/drawing/2014/main" val="1884945068"/>
                    </a:ext>
                  </a:extLst>
                </a:gridCol>
                <a:gridCol w="255740">
                  <a:extLst>
                    <a:ext uri="{9D8B030D-6E8A-4147-A177-3AD203B41FA5}">
                      <a16:colId xmlns:a16="http://schemas.microsoft.com/office/drawing/2014/main" val="4071565133"/>
                    </a:ext>
                  </a:extLst>
                </a:gridCol>
                <a:gridCol w="255740">
                  <a:extLst>
                    <a:ext uri="{9D8B030D-6E8A-4147-A177-3AD203B41FA5}">
                      <a16:colId xmlns:a16="http://schemas.microsoft.com/office/drawing/2014/main" val="632232962"/>
                    </a:ext>
                  </a:extLst>
                </a:gridCol>
                <a:gridCol w="255740">
                  <a:extLst>
                    <a:ext uri="{9D8B030D-6E8A-4147-A177-3AD203B41FA5}">
                      <a16:colId xmlns:a16="http://schemas.microsoft.com/office/drawing/2014/main" val="1205521216"/>
                    </a:ext>
                  </a:extLst>
                </a:gridCol>
                <a:gridCol w="255740">
                  <a:extLst>
                    <a:ext uri="{9D8B030D-6E8A-4147-A177-3AD203B41FA5}">
                      <a16:colId xmlns:a16="http://schemas.microsoft.com/office/drawing/2014/main" val="1755362950"/>
                    </a:ext>
                  </a:extLst>
                </a:gridCol>
                <a:gridCol w="255740">
                  <a:extLst>
                    <a:ext uri="{9D8B030D-6E8A-4147-A177-3AD203B41FA5}">
                      <a16:colId xmlns:a16="http://schemas.microsoft.com/office/drawing/2014/main" val="3825546327"/>
                    </a:ext>
                  </a:extLst>
                </a:gridCol>
                <a:gridCol w="255740">
                  <a:extLst>
                    <a:ext uri="{9D8B030D-6E8A-4147-A177-3AD203B41FA5}">
                      <a16:colId xmlns:a16="http://schemas.microsoft.com/office/drawing/2014/main" val="492626285"/>
                    </a:ext>
                  </a:extLst>
                </a:gridCol>
                <a:gridCol w="255740">
                  <a:extLst>
                    <a:ext uri="{9D8B030D-6E8A-4147-A177-3AD203B41FA5}">
                      <a16:colId xmlns:a16="http://schemas.microsoft.com/office/drawing/2014/main" val="1173449684"/>
                    </a:ext>
                  </a:extLst>
                </a:gridCol>
                <a:gridCol w="255740">
                  <a:extLst>
                    <a:ext uri="{9D8B030D-6E8A-4147-A177-3AD203B41FA5}">
                      <a16:colId xmlns:a16="http://schemas.microsoft.com/office/drawing/2014/main" val="2050751659"/>
                    </a:ext>
                  </a:extLst>
                </a:gridCol>
                <a:gridCol w="255740">
                  <a:extLst>
                    <a:ext uri="{9D8B030D-6E8A-4147-A177-3AD203B41FA5}">
                      <a16:colId xmlns:a16="http://schemas.microsoft.com/office/drawing/2014/main" val="1108837457"/>
                    </a:ext>
                  </a:extLst>
                </a:gridCol>
                <a:gridCol w="255740">
                  <a:extLst>
                    <a:ext uri="{9D8B030D-6E8A-4147-A177-3AD203B41FA5}">
                      <a16:colId xmlns:a16="http://schemas.microsoft.com/office/drawing/2014/main" val="2047648976"/>
                    </a:ext>
                  </a:extLst>
                </a:gridCol>
                <a:gridCol w="255740">
                  <a:extLst>
                    <a:ext uri="{9D8B030D-6E8A-4147-A177-3AD203B41FA5}">
                      <a16:colId xmlns:a16="http://schemas.microsoft.com/office/drawing/2014/main" val="1938679684"/>
                    </a:ext>
                  </a:extLst>
                </a:gridCol>
                <a:gridCol w="255740">
                  <a:extLst>
                    <a:ext uri="{9D8B030D-6E8A-4147-A177-3AD203B41FA5}">
                      <a16:colId xmlns:a16="http://schemas.microsoft.com/office/drawing/2014/main" val="3676798644"/>
                    </a:ext>
                  </a:extLst>
                </a:gridCol>
                <a:gridCol w="255740">
                  <a:extLst>
                    <a:ext uri="{9D8B030D-6E8A-4147-A177-3AD203B41FA5}">
                      <a16:colId xmlns:a16="http://schemas.microsoft.com/office/drawing/2014/main" val="3692018449"/>
                    </a:ext>
                  </a:extLst>
                </a:gridCol>
                <a:gridCol w="255740">
                  <a:extLst>
                    <a:ext uri="{9D8B030D-6E8A-4147-A177-3AD203B41FA5}">
                      <a16:colId xmlns:a16="http://schemas.microsoft.com/office/drawing/2014/main" val="2389628373"/>
                    </a:ext>
                  </a:extLst>
                </a:gridCol>
                <a:gridCol w="255740">
                  <a:extLst>
                    <a:ext uri="{9D8B030D-6E8A-4147-A177-3AD203B41FA5}">
                      <a16:colId xmlns:a16="http://schemas.microsoft.com/office/drawing/2014/main" val="1994078734"/>
                    </a:ext>
                  </a:extLst>
                </a:gridCol>
                <a:gridCol w="255740">
                  <a:extLst>
                    <a:ext uri="{9D8B030D-6E8A-4147-A177-3AD203B41FA5}">
                      <a16:colId xmlns:a16="http://schemas.microsoft.com/office/drawing/2014/main" val="4000855604"/>
                    </a:ext>
                  </a:extLst>
                </a:gridCol>
              </a:tblGrid>
              <a:tr h="700874">
                <a:tc>
                  <a:txBody>
                    <a:bodyPr/>
                    <a:lstStyle/>
                    <a:p>
                      <a:r>
                        <a:rPr lang="en-US" sz="2000" b="0" dirty="0">
                          <a:solidFill>
                            <a:schemeClr val="tx2"/>
                          </a:solidFill>
                          <a:latin typeface="Consolas" panose="020B0609020204030204" pitchFamily="49" charset="0"/>
                          <a:cs typeface="Consolas" panose="020B0609020204030204" pitchFamily="49" charset="0"/>
                        </a:rPr>
                        <a:t>31</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24</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23</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tx2"/>
                          </a:solidFill>
                          <a:latin typeface="Consolas" panose="020B0609020204030204" pitchFamily="49" charset="0"/>
                          <a:cs typeface="Consolas" panose="020B0609020204030204" pitchFamily="49" charset="0"/>
                        </a:rPr>
                        <a:t>16</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15</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8</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7</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645533"/>
                  </a:ext>
                </a:extLst>
              </a:tr>
              <a:tr h="482678">
                <a:tc>
                  <a:txBody>
                    <a:bodyPr/>
                    <a:lstStyle/>
                    <a:p>
                      <a:r>
                        <a:rPr lang="en-US" sz="2000" b="0" dirty="0">
                          <a:solidFill>
                            <a:schemeClr val="tx2"/>
                          </a:solidFill>
                          <a:latin typeface="Consolas" panose="020B0609020204030204" pitchFamily="49" charset="0"/>
                          <a:cs typeface="Consolas" panose="020B0609020204030204" pitchFamily="49" charset="0"/>
                        </a:rPr>
                        <a:t>1</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1</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1</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1</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7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7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7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7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7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7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7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alpha val="70000"/>
                      </a:schemeClr>
                    </a:solidFill>
                  </a:tcPr>
                </a:tc>
                <a:extLst>
                  <a:ext uri="{0D108BD9-81ED-4DB2-BD59-A6C34878D82A}">
                    <a16:rowId xmlns:a16="http://schemas.microsoft.com/office/drawing/2014/main" val="2685209534"/>
                  </a:ext>
                </a:extLst>
              </a:tr>
            </a:tbl>
          </a:graphicData>
        </a:graphic>
      </p:graphicFrame>
      <p:graphicFrame>
        <p:nvGraphicFramePr>
          <p:cNvPr id="46" name="Table 45">
            <a:extLst>
              <a:ext uri="{FF2B5EF4-FFF2-40B4-BE49-F238E27FC236}">
                <a16:creationId xmlns:a16="http://schemas.microsoft.com/office/drawing/2014/main" id="{4E49D001-75D0-C9B4-33D1-24FDC42BCBA8}"/>
              </a:ext>
            </a:extLst>
          </p:cNvPr>
          <p:cNvGraphicFramePr>
            <a:graphicFrameLocks noGrp="1"/>
          </p:cNvGraphicFramePr>
          <p:nvPr/>
        </p:nvGraphicFramePr>
        <p:xfrm>
          <a:off x="2737678" y="4697106"/>
          <a:ext cx="8183680" cy="1183552"/>
        </p:xfrm>
        <a:graphic>
          <a:graphicData uri="http://schemas.openxmlformats.org/drawingml/2006/table">
            <a:tbl>
              <a:tblPr firstRow="1" bandRow="1">
                <a:tableStyleId>{5C22544A-7EE6-4342-B048-85BDC9FD1C3A}</a:tableStyleId>
              </a:tblPr>
              <a:tblGrid>
                <a:gridCol w="255740">
                  <a:extLst>
                    <a:ext uri="{9D8B030D-6E8A-4147-A177-3AD203B41FA5}">
                      <a16:colId xmlns:a16="http://schemas.microsoft.com/office/drawing/2014/main" val="4144607392"/>
                    </a:ext>
                  </a:extLst>
                </a:gridCol>
                <a:gridCol w="255740">
                  <a:extLst>
                    <a:ext uri="{9D8B030D-6E8A-4147-A177-3AD203B41FA5}">
                      <a16:colId xmlns:a16="http://schemas.microsoft.com/office/drawing/2014/main" val="791723199"/>
                    </a:ext>
                  </a:extLst>
                </a:gridCol>
                <a:gridCol w="255740">
                  <a:extLst>
                    <a:ext uri="{9D8B030D-6E8A-4147-A177-3AD203B41FA5}">
                      <a16:colId xmlns:a16="http://schemas.microsoft.com/office/drawing/2014/main" val="1493197525"/>
                    </a:ext>
                  </a:extLst>
                </a:gridCol>
                <a:gridCol w="255740">
                  <a:extLst>
                    <a:ext uri="{9D8B030D-6E8A-4147-A177-3AD203B41FA5}">
                      <a16:colId xmlns:a16="http://schemas.microsoft.com/office/drawing/2014/main" val="3414607653"/>
                    </a:ext>
                  </a:extLst>
                </a:gridCol>
                <a:gridCol w="255740">
                  <a:extLst>
                    <a:ext uri="{9D8B030D-6E8A-4147-A177-3AD203B41FA5}">
                      <a16:colId xmlns:a16="http://schemas.microsoft.com/office/drawing/2014/main" val="3677281600"/>
                    </a:ext>
                  </a:extLst>
                </a:gridCol>
                <a:gridCol w="255740">
                  <a:extLst>
                    <a:ext uri="{9D8B030D-6E8A-4147-A177-3AD203B41FA5}">
                      <a16:colId xmlns:a16="http://schemas.microsoft.com/office/drawing/2014/main" val="1986688395"/>
                    </a:ext>
                  </a:extLst>
                </a:gridCol>
                <a:gridCol w="255740">
                  <a:extLst>
                    <a:ext uri="{9D8B030D-6E8A-4147-A177-3AD203B41FA5}">
                      <a16:colId xmlns:a16="http://schemas.microsoft.com/office/drawing/2014/main" val="87537964"/>
                    </a:ext>
                  </a:extLst>
                </a:gridCol>
                <a:gridCol w="255740">
                  <a:extLst>
                    <a:ext uri="{9D8B030D-6E8A-4147-A177-3AD203B41FA5}">
                      <a16:colId xmlns:a16="http://schemas.microsoft.com/office/drawing/2014/main" val="3670086493"/>
                    </a:ext>
                  </a:extLst>
                </a:gridCol>
                <a:gridCol w="255740">
                  <a:extLst>
                    <a:ext uri="{9D8B030D-6E8A-4147-A177-3AD203B41FA5}">
                      <a16:colId xmlns:a16="http://schemas.microsoft.com/office/drawing/2014/main" val="1707413119"/>
                    </a:ext>
                  </a:extLst>
                </a:gridCol>
                <a:gridCol w="255740">
                  <a:extLst>
                    <a:ext uri="{9D8B030D-6E8A-4147-A177-3AD203B41FA5}">
                      <a16:colId xmlns:a16="http://schemas.microsoft.com/office/drawing/2014/main" val="480863207"/>
                    </a:ext>
                  </a:extLst>
                </a:gridCol>
                <a:gridCol w="255740">
                  <a:extLst>
                    <a:ext uri="{9D8B030D-6E8A-4147-A177-3AD203B41FA5}">
                      <a16:colId xmlns:a16="http://schemas.microsoft.com/office/drawing/2014/main" val="532071678"/>
                    </a:ext>
                  </a:extLst>
                </a:gridCol>
                <a:gridCol w="255740">
                  <a:extLst>
                    <a:ext uri="{9D8B030D-6E8A-4147-A177-3AD203B41FA5}">
                      <a16:colId xmlns:a16="http://schemas.microsoft.com/office/drawing/2014/main" val="4003449268"/>
                    </a:ext>
                  </a:extLst>
                </a:gridCol>
                <a:gridCol w="255740">
                  <a:extLst>
                    <a:ext uri="{9D8B030D-6E8A-4147-A177-3AD203B41FA5}">
                      <a16:colId xmlns:a16="http://schemas.microsoft.com/office/drawing/2014/main" val="1623172075"/>
                    </a:ext>
                  </a:extLst>
                </a:gridCol>
                <a:gridCol w="255740">
                  <a:extLst>
                    <a:ext uri="{9D8B030D-6E8A-4147-A177-3AD203B41FA5}">
                      <a16:colId xmlns:a16="http://schemas.microsoft.com/office/drawing/2014/main" val="934328409"/>
                    </a:ext>
                  </a:extLst>
                </a:gridCol>
                <a:gridCol w="255740">
                  <a:extLst>
                    <a:ext uri="{9D8B030D-6E8A-4147-A177-3AD203B41FA5}">
                      <a16:colId xmlns:a16="http://schemas.microsoft.com/office/drawing/2014/main" val="1135133986"/>
                    </a:ext>
                  </a:extLst>
                </a:gridCol>
                <a:gridCol w="255740">
                  <a:extLst>
                    <a:ext uri="{9D8B030D-6E8A-4147-A177-3AD203B41FA5}">
                      <a16:colId xmlns:a16="http://schemas.microsoft.com/office/drawing/2014/main" val="1884945068"/>
                    </a:ext>
                  </a:extLst>
                </a:gridCol>
                <a:gridCol w="255740">
                  <a:extLst>
                    <a:ext uri="{9D8B030D-6E8A-4147-A177-3AD203B41FA5}">
                      <a16:colId xmlns:a16="http://schemas.microsoft.com/office/drawing/2014/main" val="4071565133"/>
                    </a:ext>
                  </a:extLst>
                </a:gridCol>
                <a:gridCol w="255740">
                  <a:extLst>
                    <a:ext uri="{9D8B030D-6E8A-4147-A177-3AD203B41FA5}">
                      <a16:colId xmlns:a16="http://schemas.microsoft.com/office/drawing/2014/main" val="632232962"/>
                    </a:ext>
                  </a:extLst>
                </a:gridCol>
                <a:gridCol w="255740">
                  <a:extLst>
                    <a:ext uri="{9D8B030D-6E8A-4147-A177-3AD203B41FA5}">
                      <a16:colId xmlns:a16="http://schemas.microsoft.com/office/drawing/2014/main" val="1205521216"/>
                    </a:ext>
                  </a:extLst>
                </a:gridCol>
                <a:gridCol w="255740">
                  <a:extLst>
                    <a:ext uri="{9D8B030D-6E8A-4147-A177-3AD203B41FA5}">
                      <a16:colId xmlns:a16="http://schemas.microsoft.com/office/drawing/2014/main" val="1755362950"/>
                    </a:ext>
                  </a:extLst>
                </a:gridCol>
                <a:gridCol w="255740">
                  <a:extLst>
                    <a:ext uri="{9D8B030D-6E8A-4147-A177-3AD203B41FA5}">
                      <a16:colId xmlns:a16="http://schemas.microsoft.com/office/drawing/2014/main" val="3825546327"/>
                    </a:ext>
                  </a:extLst>
                </a:gridCol>
                <a:gridCol w="255740">
                  <a:extLst>
                    <a:ext uri="{9D8B030D-6E8A-4147-A177-3AD203B41FA5}">
                      <a16:colId xmlns:a16="http://schemas.microsoft.com/office/drawing/2014/main" val="492626285"/>
                    </a:ext>
                  </a:extLst>
                </a:gridCol>
                <a:gridCol w="255740">
                  <a:extLst>
                    <a:ext uri="{9D8B030D-6E8A-4147-A177-3AD203B41FA5}">
                      <a16:colId xmlns:a16="http://schemas.microsoft.com/office/drawing/2014/main" val="1173449684"/>
                    </a:ext>
                  </a:extLst>
                </a:gridCol>
                <a:gridCol w="255740">
                  <a:extLst>
                    <a:ext uri="{9D8B030D-6E8A-4147-A177-3AD203B41FA5}">
                      <a16:colId xmlns:a16="http://schemas.microsoft.com/office/drawing/2014/main" val="2050751659"/>
                    </a:ext>
                  </a:extLst>
                </a:gridCol>
                <a:gridCol w="255740">
                  <a:extLst>
                    <a:ext uri="{9D8B030D-6E8A-4147-A177-3AD203B41FA5}">
                      <a16:colId xmlns:a16="http://schemas.microsoft.com/office/drawing/2014/main" val="1108837457"/>
                    </a:ext>
                  </a:extLst>
                </a:gridCol>
                <a:gridCol w="255740">
                  <a:extLst>
                    <a:ext uri="{9D8B030D-6E8A-4147-A177-3AD203B41FA5}">
                      <a16:colId xmlns:a16="http://schemas.microsoft.com/office/drawing/2014/main" val="2047648976"/>
                    </a:ext>
                  </a:extLst>
                </a:gridCol>
                <a:gridCol w="255740">
                  <a:extLst>
                    <a:ext uri="{9D8B030D-6E8A-4147-A177-3AD203B41FA5}">
                      <a16:colId xmlns:a16="http://schemas.microsoft.com/office/drawing/2014/main" val="1938679684"/>
                    </a:ext>
                  </a:extLst>
                </a:gridCol>
                <a:gridCol w="255740">
                  <a:extLst>
                    <a:ext uri="{9D8B030D-6E8A-4147-A177-3AD203B41FA5}">
                      <a16:colId xmlns:a16="http://schemas.microsoft.com/office/drawing/2014/main" val="3676798644"/>
                    </a:ext>
                  </a:extLst>
                </a:gridCol>
                <a:gridCol w="255740">
                  <a:extLst>
                    <a:ext uri="{9D8B030D-6E8A-4147-A177-3AD203B41FA5}">
                      <a16:colId xmlns:a16="http://schemas.microsoft.com/office/drawing/2014/main" val="3692018449"/>
                    </a:ext>
                  </a:extLst>
                </a:gridCol>
                <a:gridCol w="255740">
                  <a:extLst>
                    <a:ext uri="{9D8B030D-6E8A-4147-A177-3AD203B41FA5}">
                      <a16:colId xmlns:a16="http://schemas.microsoft.com/office/drawing/2014/main" val="2389628373"/>
                    </a:ext>
                  </a:extLst>
                </a:gridCol>
                <a:gridCol w="255740">
                  <a:extLst>
                    <a:ext uri="{9D8B030D-6E8A-4147-A177-3AD203B41FA5}">
                      <a16:colId xmlns:a16="http://schemas.microsoft.com/office/drawing/2014/main" val="1994078734"/>
                    </a:ext>
                  </a:extLst>
                </a:gridCol>
                <a:gridCol w="255740">
                  <a:extLst>
                    <a:ext uri="{9D8B030D-6E8A-4147-A177-3AD203B41FA5}">
                      <a16:colId xmlns:a16="http://schemas.microsoft.com/office/drawing/2014/main" val="4000855604"/>
                    </a:ext>
                  </a:extLst>
                </a:gridCol>
              </a:tblGrid>
              <a:tr h="700874">
                <a:tc>
                  <a:txBody>
                    <a:bodyPr/>
                    <a:lstStyle/>
                    <a:p>
                      <a:r>
                        <a:rPr lang="en-US" sz="2000" b="0" dirty="0">
                          <a:solidFill>
                            <a:schemeClr val="tx2"/>
                          </a:solidFill>
                          <a:latin typeface="Consolas" panose="020B0609020204030204" pitchFamily="49" charset="0"/>
                          <a:cs typeface="Consolas" panose="020B0609020204030204" pitchFamily="49" charset="0"/>
                        </a:rPr>
                        <a:t>31</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24</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23</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tx2"/>
                          </a:solidFill>
                          <a:latin typeface="Consolas" panose="020B0609020204030204" pitchFamily="49" charset="0"/>
                          <a:cs typeface="Consolas" panose="020B0609020204030204" pitchFamily="49" charset="0"/>
                        </a:rPr>
                        <a:t>16</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15</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dirty="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8</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7</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2000" b="0">
                        <a:solidFill>
                          <a:schemeClr val="tx2"/>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645533"/>
                  </a:ext>
                </a:extLst>
              </a:tr>
              <a:tr h="482678">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1</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7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7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1</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7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7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1</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7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7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1</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70000"/>
                      </a:schemeClr>
                    </a:solidFill>
                  </a:tcPr>
                </a:tc>
                <a:tc>
                  <a:txBody>
                    <a:bodyPr/>
                    <a:lstStyle/>
                    <a:p>
                      <a:r>
                        <a:rPr lang="en-US" sz="2000" b="0" dirty="0">
                          <a:solidFill>
                            <a:schemeClr val="tx2"/>
                          </a:solidFill>
                          <a:latin typeface="Consolas" panose="020B0609020204030204" pitchFamily="49" charset="0"/>
                          <a:cs typeface="Consolas" panose="020B0609020204030204" pitchFamily="49" charset="0"/>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alpha val="70000"/>
                      </a:schemeClr>
                    </a:solidFill>
                  </a:tcPr>
                </a:tc>
                <a:extLst>
                  <a:ext uri="{0D108BD9-81ED-4DB2-BD59-A6C34878D82A}">
                    <a16:rowId xmlns:a16="http://schemas.microsoft.com/office/drawing/2014/main" val="2685209534"/>
                  </a:ext>
                </a:extLst>
              </a:tr>
            </a:tbl>
          </a:graphicData>
        </a:graphic>
      </p:graphicFrame>
      <p:grpSp>
        <p:nvGrpSpPr>
          <p:cNvPr id="3" name="Group 2">
            <a:extLst>
              <a:ext uri="{FF2B5EF4-FFF2-40B4-BE49-F238E27FC236}">
                <a16:creationId xmlns:a16="http://schemas.microsoft.com/office/drawing/2014/main" id="{30D8E695-EA58-C592-5619-78389F8BC3D7}"/>
              </a:ext>
            </a:extLst>
          </p:cNvPr>
          <p:cNvGrpSpPr/>
          <p:nvPr/>
        </p:nvGrpSpPr>
        <p:grpSpPr>
          <a:xfrm>
            <a:off x="271969" y="4992583"/>
            <a:ext cx="11203724" cy="1519664"/>
            <a:chOff x="271969" y="4992583"/>
            <a:chExt cx="11203724" cy="1519664"/>
          </a:xfrm>
        </p:grpSpPr>
        <p:sp>
          <p:nvSpPr>
            <p:cNvPr id="10" name="TextBox 9">
              <a:extLst>
                <a:ext uri="{FF2B5EF4-FFF2-40B4-BE49-F238E27FC236}">
                  <a16:creationId xmlns:a16="http://schemas.microsoft.com/office/drawing/2014/main" id="{00831057-9D42-574C-BF86-22B8357732CF}"/>
                </a:ext>
              </a:extLst>
            </p:cNvPr>
            <p:cNvSpPr txBox="1"/>
            <p:nvPr/>
          </p:nvSpPr>
          <p:spPr>
            <a:xfrm>
              <a:off x="271969" y="5402167"/>
              <a:ext cx="2485259" cy="707886"/>
            </a:xfrm>
            <a:prstGeom prst="rect">
              <a:avLst/>
            </a:prstGeom>
            <a:noFill/>
          </p:spPr>
          <p:txBody>
            <a:bodyPr wrap="square" rtlCol="0">
              <a:spAutoFit/>
            </a:bodyPr>
            <a:lstStyle/>
            <a:p>
              <a:pPr defTabSz="685800"/>
              <a:r>
                <a:rPr lang="en-US" sz="2000" dirty="0" err="1">
                  <a:solidFill>
                    <a:srgbClr val="FF0000"/>
                  </a:solidFill>
                  <a:latin typeface="Consolas" panose="020B0609020204030204" pitchFamily="49" charset="0"/>
                </a:rPr>
                <a:t>lsr</a:t>
              </a:r>
              <a:r>
                <a:rPr lang="en-US" sz="2000" dirty="0">
                  <a:solidFill>
                    <a:prstClr val="black"/>
                  </a:solidFill>
                  <a:latin typeface="Consolas" panose="020B0609020204030204" pitchFamily="49" charset="0"/>
                </a:rPr>
                <a:t>  r1, r1, 24</a:t>
              </a:r>
            </a:p>
            <a:p>
              <a:pPr defTabSz="685800"/>
              <a:r>
                <a:rPr lang="en-US" sz="2000" dirty="0">
                  <a:solidFill>
                    <a:prstClr val="black"/>
                  </a:solidFill>
                  <a:latin typeface="Consolas" panose="020B0609020204030204" pitchFamily="49" charset="0"/>
                </a:rPr>
                <a:t>r1 = r1 &gt;&gt; 24;</a:t>
              </a:r>
            </a:p>
          </p:txBody>
        </p:sp>
        <p:sp>
          <p:nvSpPr>
            <p:cNvPr id="21" name="Left Brace 20">
              <a:extLst>
                <a:ext uri="{FF2B5EF4-FFF2-40B4-BE49-F238E27FC236}">
                  <a16:creationId xmlns:a16="http://schemas.microsoft.com/office/drawing/2014/main" id="{828F075C-2620-4C43-9BED-025BF4B5D73F}"/>
                </a:ext>
              </a:extLst>
            </p:cNvPr>
            <p:cNvSpPr/>
            <p:nvPr/>
          </p:nvSpPr>
          <p:spPr>
            <a:xfrm rot="16200000">
              <a:off x="5675188" y="2978128"/>
              <a:ext cx="261483" cy="6097403"/>
            </a:xfrm>
            <a:prstGeom prst="leftBrace">
              <a:avLst>
                <a:gd name="adj1" fmla="val 0"/>
                <a:gd name="adj2" fmla="val 50544"/>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eft Brace 21">
              <a:extLst>
                <a:ext uri="{FF2B5EF4-FFF2-40B4-BE49-F238E27FC236}">
                  <a16:creationId xmlns:a16="http://schemas.microsoft.com/office/drawing/2014/main" id="{39DB191E-7183-F641-8292-5B24C8A351CC}"/>
                </a:ext>
              </a:extLst>
            </p:cNvPr>
            <p:cNvSpPr/>
            <p:nvPr/>
          </p:nvSpPr>
          <p:spPr>
            <a:xfrm rot="16200000">
              <a:off x="9738745" y="4996543"/>
              <a:ext cx="298498" cy="2066727"/>
            </a:xfrm>
            <a:prstGeom prst="leftBrace">
              <a:avLst>
                <a:gd name="adj1" fmla="val 0"/>
                <a:gd name="adj2" fmla="val 50544"/>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810B74AE-E896-FD48-92F2-EDB02DAF1FC6}"/>
                </a:ext>
              </a:extLst>
            </p:cNvPr>
            <p:cNvSpPr txBox="1"/>
            <p:nvPr/>
          </p:nvSpPr>
          <p:spPr>
            <a:xfrm>
              <a:off x="4137230" y="6142914"/>
              <a:ext cx="3473085" cy="369333"/>
            </a:xfrm>
            <a:prstGeom prst="rect">
              <a:avLst/>
            </a:prstGeom>
            <a:noFill/>
          </p:spPr>
          <p:txBody>
            <a:bodyPr wrap="square" rtlCol="0">
              <a:spAutoFit/>
            </a:bodyPr>
            <a:lstStyle/>
            <a:p>
              <a:pPr algn="ctr"/>
              <a:r>
                <a:rPr lang="en-US" dirty="0">
                  <a:solidFill>
                    <a:schemeClr val="tx2"/>
                  </a:solidFill>
                </a:rPr>
                <a:t>unsigned zero-extension (all 0’s)</a:t>
              </a:r>
            </a:p>
          </p:txBody>
        </p:sp>
        <p:sp>
          <p:nvSpPr>
            <p:cNvPr id="24" name="TextBox 23">
              <a:extLst>
                <a:ext uri="{FF2B5EF4-FFF2-40B4-BE49-F238E27FC236}">
                  <a16:creationId xmlns:a16="http://schemas.microsoft.com/office/drawing/2014/main" id="{73C0F7F7-E391-6446-9685-0B2B83041527}"/>
                </a:ext>
              </a:extLst>
            </p:cNvPr>
            <p:cNvSpPr txBox="1"/>
            <p:nvPr/>
          </p:nvSpPr>
          <p:spPr>
            <a:xfrm>
              <a:off x="8685955" y="6090605"/>
              <a:ext cx="2404078" cy="369332"/>
            </a:xfrm>
            <a:prstGeom prst="rect">
              <a:avLst/>
            </a:prstGeom>
            <a:noFill/>
          </p:spPr>
          <p:txBody>
            <a:bodyPr wrap="square" rtlCol="0">
              <a:spAutoFit/>
            </a:bodyPr>
            <a:lstStyle/>
            <a:p>
              <a:pPr algn="ctr"/>
              <a:r>
                <a:rPr lang="en-US" dirty="0"/>
                <a:t>Extracted bit-field</a:t>
              </a:r>
            </a:p>
          </p:txBody>
        </p:sp>
        <p:grpSp>
          <p:nvGrpSpPr>
            <p:cNvPr id="47" name="Group 46">
              <a:extLst>
                <a:ext uri="{FF2B5EF4-FFF2-40B4-BE49-F238E27FC236}">
                  <a16:creationId xmlns:a16="http://schemas.microsoft.com/office/drawing/2014/main" id="{EFDD8F19-30AE-0736-A297-483ACACDE51B}"/>
                </a:ext>
              </a:extLst>
            </p:cNvPr>
            <p:cNvGrpSpPr/>
            <p:nvPr/>
          </p:nvGrpSpPr>
          <p:grpSpPr>
            <a:xfrm>
              <a:off x="3418779" y="4992583"/>
              <a:ext cx="8056914" cy="845658"/>
              <a:chOff x="2685261" y="1632370"/>
              <a:chExt cx="8056914" cy="845658"/>
            </a:xfrm>
          </p:grpSpPr>
          <p:sp>
            <p:nvSpPr>
              <p:cNvPr id="50" name="TextBox 49">
                <a:extLst>
                  <a:ext uri="{FF2B5EF4-FFF2-40B4-BE49-F238E27FC236}">
                    <a16:creationId xmlns:a16="http://schemas.microsoft.com/office/drawing/2014/main" id="{67647CFC-9FB2-469B-E21A-08C71C8D0B76}"/>
                  </a:ext>
                </a:extLst>
              </p:cNvPr>
              <p:cNvSpPr txBox="1"/>
              <p:nvPr/>
            </p:nvSpPr>
            <p:spPr>
              <a:xfrm>
                <a:off x="10187840" y="2077918"/>
                <a:ext cx="554335" cy="400110"/>
              </a:xfrm>
              <a:prstGeom prst="rect">
                <a:avLst/>
              </a:prstGeom>
              <a:noFill/>
            </p:spPr>
            <p:txBody>
              <a:bodyPr wrap="square" rtlCol="0">
                <a:spAutoFit/>
              </a:bodyPr>
              <a:lstStyle/>
              <a:p>
                <a:pPr defTabSz="685800"/>
                <a:r>
                  <a:rPr lang="en-US" sz="2000" dirty="0">
                    <a:solidFill>
                      <a:prstClr val="black"/>
                    </a:solidFill>
                    <a:latin typeface="Consolas" panose="020B0609020204030204" pitchFamily="49" charset="0"/>
                  </a:rPr>
                  <a:t>r1</a:t>
                </a:r>
              </a:p>
            </p:txBody>
          </p:sp>
          <p:sp>
            <p:nvSpPr>
              <p:cNvPr id="51" name="TextBox 50">
                <a:extLst>
                  <a:ext uri="{FF2B5EF4-FFF2-40B4-BE49-F238E27FC236}">
                    <a16:creationId xmlns:a16="http://schemas.microsoft.com/office/drawing/2014/main" id="{5B32DE94-1287-A13E-4F62-06EA0A73A724}"/>
                  </a:ext>
                </a:extLst>
              </p:cNvPr>
              <p:cNvSpPr txBox="1"/>
              <p:nvPr/>
            </p:nvSpPr>
            <p:spPr>
              <a:xfrm>
                <a:off x="8792722" y="1708586"/>
                <a:ext cx="944489"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0</a:t>
                </a:r>
              </a:p>
            </p:txBody>
          </p:sp>
          <p:sp>
            <p:nvSpPr>
              <p:cNvPr id="52" name="TextBox 51">
                <a:extLst>
                  <a:ext uri="{FF2B5EF4-FFF2-40B4-BE49-F238E27FC236}">
                    <a16:creationId xmlns:a16="http://schemas.microsoft.com/office/drawing/2014/main" id="{39B947BB-44AC-1FFD-6ECB-C0D909D1CC9E}"/>
                  </a:ext>
                </a:extLst>
              </p:cNvPr>
              <p:cNvSpPr txBox="1"/>
              <p:nvPr/>
            </p:nvSpPr>
            <p:spPr>
              <a:xfrm>
                <a:off x="6660620" y="1700257"/>
                <a:ext cx="944489"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1</a:t>
                </a:r>
              </a:p>
            </p:txBody>
          </p:sp>
          <p:sp>
            <p:nvSpPr>
              <p:cNvPr id="53" name="TextBox 52">
                <a:extLst>
                  <a:ext uri="{FF2B5EF4-FFF2-40B4-BE49-F238E27FC236}">
                    <a16:creationId xmlns:a16="http://schemas.microsoft.com/office/drawing/2014/main" id="{096FC38C-2D11-0EA6-2314-A30A1F154423}"/>
                  </a:ext>
                </a:extLst>
              </p:cNvPr>
              <p:cNvSpPr txBox="1"/>
              <p:nvPr/>
            </p:nvSpPr>
            <p:spPr>
              <a:xfrm>
                <a:off x="2685261" y="1632370"/>
                <a:ext cx="944489"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3</a:t>
                </a:r>
              </a:p>
            </p:txBody>
          </p:sp>
          <p:sp>
            <p:nvSpPr>
              <p:cNvPr id="54" name="TextBox 53">
                <a:extLst>
                  <a:ext uri="{FF2B5EF4-FFF2-40B4-BE49-F238E27FC236}">
                    <a16:creationId xmlns:a16="http://schemas.microsoft.com/office/drawing/2014/main" id="{AE0F1A80-8063-2410-4D1E-4335C89FF0D5}"/>
                  </a:ext>
                </a:extLst>
              </p:cNvPr>
              <p:cNvSpPr txBox="1"/>
              <p:nvPr/>
            </p:nvSpPr>
            <p:spPr>
              <a:xfrm>
                <a:off x="4668011" y="1633837"/>
                <a:ext cx="944489"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2</a:t>
                </a:r>
              </a:p>
            </p:txBody>
          </p:sp>
        </p:grpSp>
      </p:grpSp>
      <p:grpSp>
        <p:nvGrpSpPr>
          <p:cNvPr id="2" name="Group 1">
            <a:extLst>
              <a:ext uri="{FF2B5EF4-FFF2-40B4-BE49-F238E27FC236}">
                <a16:creationId xmlns:a16="http://schemas.microsoft.com/office/drawing/2014/main" id="{793BD3C5-FF90-2B02-543A-7330D8A6F048}"/>
              </a:ext>
            </a:extLst>
          </p:cNvPr>
          <p:cNvGrpSpPr/>
          <p:nvPr/>
        </p:nvGrpSpPr>
        <p:grpSpPr>
          <a:xfrm>
            <a:off x="383045" y="2533767"/>
            <a:ext cx="11092648" cy="2080381"/>
            <a:chOff x="383045" y="2533767"/>
            <a:chExt cx="11092648" cy="2080381"/>
          </a:xfrm>
        </p:grpSpPr>
        <p:sp>
          <p:nvSpPr>
            <p:cNvPr id="9" name="TextBox 8">
              <a:extLst>
                <a:ext uri="{FF2B5EF4-FFF2-40B4-BE49-F238E27FC236}">
                  <a16:creationId xmlns:a16="http://schemas.microsoft.com/office/drawing/2014/main" id="{4EDFEAD9-15C6-6E46-838B-7994A150748A}"/>
                </a:ext>
              </a:extLst>
            </p:cNvPr>
            <p:cNvSpPr txBox="1"/>
            <p:nvPr/>
          </p:nvSpPr>
          <p:spPr>
            <a:xfrm>
              <a:off x="383045" y="3290709"/>
              <a:ext cx="3108300" cy="1323439"/>
            </a:xfrm>
            <a:prstGeom prst="rect">
              <a:avLst/>
            </a:prstGeom>
            <a:noFill/>
          </p:spPr>
          <p:txBody>
            <a:bodyPr wrap="square" rtlCol="0">
              <a:spAutoFit/>
            </a:bodyPr>
            <a:lstStyle/>
            <a:p>
              <a:pPr defTabSz="685800"/>
              <a:r>
                <a:rPr lang="en-US" sz="2000" dirty="0" err="1">
                  <a:solidFill>
                    <a:prstClr val="black"/>
                  </a:solidFill>
                  <a:latin typeface="Consolas" panose="020B0609020204030204" pitchFamily="49" charset="0"/>
                </a:rPr>
                <a:t>lsl</a:t>
              </a:r>
              <a:r>
                <a:rPr lang="en-US" sz="2000" dirty="0">
                  <a:solidFill>
                    <a:prstClr val="black"/>
                  </a:solidFill>
                  <a:latin typeface="Consolas" panose="020B0609020204030204" pitchFamily="49" charset="0"/>
                </a:rPr>
                <a:t>  r1, r0, 8</a:t>
              </a:r>
            </a:p>
            <a:p>
              <a:pPr defTabSz="685800"/>
              <a:endParaRPr lang="en-US" sz="2000" dirty="0">
                <a:solidFill>
                  <a:prstClr val="black"/>
                </a:solidFill>
                <a:latin typeface="Consolas" panose="020B0609020204030204" pitchFamily="49" charset="0"/>
              </a:endParaRPr>
            </a:p>
            <a:p>
              <a:pPr defTabSz="685800"/>
              <a:r>
                <a:rPr lang="en-US" sz="2000" dirty="0">
                  <a:solidFill>
                    <a:schemeClr val="accent1"/>
                  </a:solidFill>
                  <a:latin typeface="Consolas" panose="020B0609020204030204" pitchFamily="49" charset="0"/>
                </a:rPr>
                <a:t>unsigned int r0,r1;</a:t>
              </a:r>
            </a:p>
            <a:p>
              <a:pPr defTabSz="685800"/>
              <a:r>
                <a:rPr lang="en-US" sz="2000" dirty="0">
                  <a:solidFill>
                    <a:prstClr val="black"/>
                  </a:solidFill>
                  <a:latin typeface="Consolas" panose="020B0609020204030204" pitchFamily="49" charset="0"/>
                </a:rPr>
                <a:t>r1 = r0 &lt;&lt; 8;</a:t>
              </a:r>
            </a:p>
          </p:txBody>
        </p:sp>
        <p:grpSp>
          <p:nvGrpSpPr>
            <p:cNvPr id="36" name="Group 35">
              <a:extLst>
                <a:ext uri="{FF2B5EF4-FFF2-40B4-BE49-F238E27FC236}">
                  <a16:creationId xmlns:a16="http://schemas.microsoft.com/office/drawing/2014/main" id="{B7D80434-A766-A802-AC26-B5E2574659BD}"/>
                </a:ext>
              </a:extLst>
            </p:cNvPr>
            <p:cNvGrpSpPr/>
            <p:nvPr/>
          </p:nvGrpSpPr>
          <p:grpSpPr>
            <a:xfrm>
              <a:off x="3418779" y="2860493"/>
              <a:ext cx="8056914" cy="1332477"/>
              <a:chOff x="2685261" y="1632370"/>
              <a:chExt cx="8056914" cy="1332477"/>
            </a:xfrm>
          </p:grpSpPr>
          <p:cxnSp>
            <p:nvCxnSpPr>
              <p:cNvPr id="37" name="Straight Arrow Connector 36">
                <a:extLst>
                  <a:ext uri="{FF2B5EF4-FFF2-40B4-BE49-F238E27FC236}">
                    <a16:creationId xmlns:a16="http://schemas.microsoft.com/office/drawing/2014/main" id="{4AC45278-9501-E5A0-E0E1-5DF345D0A0AF}"/>
                  </a:ext>
                </a:extLst>
              </p:cNvPr>
              <p:cNvCxnSpPr>
                <a:cxnSpLocks/>
              </p:cNvCxnSpPr>
              <p:nvPr/>
            </p:nvCxnSpPr>
            <p:spPr>
              <a:xfrm flipV="1">
                <a:off x="4074888" y="2604359"/>
                <a:ext cx="6112952" cy="15658"/>
              </a:xfrm>
              <a:prstGeom prst="straightConnector1">
                <a:avLst/>
              </a:prstGeom>
              <a:ln w="25400">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3B05307-41FA-122A-0672-2567B6D4D587}"/>
                  </a:ext>
                </a:extLst>
              </p:cNvPr>
              <p:cNvSpPr txBox="1"/>
              <p:nvPr/>
            </p:nvSpPr>
            <p:spPr>
              <a:xfrm>
                <a:off x="6382529" y="2626293"/>
                <a:ext cx="2670504" cy="338554"/>
              </a:xfrm>
              <a:prstGeom prst="rect">
                <a:avLst/>
              </a:prstGeom>
              <a:noFill/>
            </p:spPr>
            <p:txBody>
              <a:bodyPr wrap="square" rtlCol="0">
                <a:spAutoFit/>
              </a:bodyPr>
              <a:lstStyle/>
              <a:p>
                <a:pPr algn="ctr" defTabSz="685800"/>
                <a:r>
                  <a:rPr lang="en-US" sz="1600" b="1" i="1" dirty="0">
                    <a:solidFill>
                      <a:srgbClr val="FF0000"/>
                    </a:solidFill>
                    <a:latin typeface="Consolas" panose="020B0609020204030204" pitchFamily="49" charset="0"/>
                    <a:cs typeface="Consolas" panose="020B0609020204030204" pitchFamily="49" charset="0"/>
                  </a:rPr>
                  <a:t>Next shift right = 24</a:t>
                </a:r>
              </a:p>
            </p:txBody>
          </p:sp>
          <p:sp>
            <p:nvSpPr>
              <p:cNvPr id="39" name="TextBox 38">
                <a:extLst>
                  <a:ext uri="{FF2B5EF4-FFF2-40B4-BE49-F238E27FC236}">
                    <a16:creationId xmlns:a16="http://schemas.microsoft.com/office/drawing/2014/main" id="{D0678B75-FD49-7C47-11E4-59E99E33259B}"/>
                  </a:ext>
                </a:extLst>
              </p:cNvPr>
              <p:cNvSpPr txBox="1"/>
              <p:nvPr/>
            </p:nvSpPr>
            <p:spPr>
              <a:xfrm>
                <a:off x="10187840" y="2077918"/>
                <a:ext cx="554335" cy="400110"/>
              </a:xfrm>
              <a:prstGeom prst="rect">
                <a:avLst/>
              </a:prstGeom>
              <a:noFill/>
            </p:spPr>
            <p:txBody>
              <a:bodyPr wrap="square" rtlCol="0">
                <a:spAutoFit/>
              </a:bodyPr>
              <a:lstStyle/>
              <a:p>
                <a:pPr defTabSz="685800"/>
                <a:r>
                  <a:rPr lang="en-US" sz="2000" dirty="0">
                    <a:solidFill>
                      <a:prstClr val="black"/>
                    </a:solidFill>
                    <a:latin typeface="Consolas" panose="020B0609020204030204" pitchFamily="49" charset="0"/>
                  </a:rPr>
                  <a:t>r1</a:t>
                </a:r>
              </a:p>
            </p:txBody>
          </p:sp>
          <p:sp>
            <p:nvSpPr>
              <p:cNvPr id="40" name="TextBox 39">
                <a:extLst>
                  <a:ext uri="{FF2B5EF4-FFF2-40B4-BE49-F238E27FC236}">
                    <a16:creationId xmlns:a16="http://schemas.microsoft.com/office/drawing/2014/main" id="{E8667A51-1F3C-96AE-B381-8CEFCE23A87C}"/>
                  </a:ext>
                </a:extLst>
              </p:cNvPr>
              <p:cNvSpPr txBox="1"/>
              <p:nvPr/>
            </p:nvSpPr>
            <p:spPr>
              <a:xfrm>
                <a:off x="8792722" y="1708586"/>
                <a:ext cx="944489"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0</a:t>
                </a:r>
              </a:p>
            </p:txBody>
          </p:sp>
          <p:sp>
            <p:nvSpPr>
              <p:cNvPr id="41" name="TextBox 40">
                <a:extLst>
                  <a:ext uri="{FF2B5EF4-FFF2-40B4-BE49-F238E27FC236}">
                    <a16:creationId xmlns:a16="http://schemas.microsoft.com/office/drawing/2014/main" id="{7E266AE1-B0C2-CE16-C2DB-543A4523C642}"/>
                  </a:ext>
                </a:extLst>
              </p:cNvPr>
              <p:cNvSpPr txBox="1"/>
              <p:nvPr/>
            </p:nvSpPr>
            <p:spPr>
              <a:xfrm>
                <a:off x="6660620" y="1700257"/>
                <a:ext cx="944489"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1</a:t>
                </a:r>
              </a:p>
            </p:txBody>
          </p:sp>
          <p:sp>
            <p:nvSpPr>
              <p:cNvPr id="42" name="TextBox 41">
                <a:extLst>
                  <a:ext uri="{FF2B5EF4-FFF2-40B4-BE49-F238E27FC236}">
                    <a16:creationId xmlns:a16="http://schemas.microsoft.com/office/drawing/2014/main" id="{2EE09D92-75FF-7568-E60F-F0D79C39FC32}"/>
                  </a:ext>
                </a:extLst>
              </p:cNvPr>
              <p:cNvSpPr txBox="1"/>
              <p:nvPr/>
            </p:nvSpPr>
            <p:spPr>
              <a:xfrm>
                <a:off x="2685261" y="1632370"/>
                <a:ext cx="944489"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3</a:t>
                </a:r>
              </a:p>
            </p:txBody>
          </p:sp>
          <p:sp>
            <p:nvSpPr>
              <p:cNvPr id="43" name="TextBox 42">
                <a:extLst>
                  <a:ext uri="{FF2B5EF4-FFF2-40B4-BE49-F238E27FC236}">
                    <a16:creationId xmlns:a16="http://schemas.microsoft.com/office/drawing/2014/main" id="{CC1B9760-0A81-CF74-0951-8D1F3237E0C8}"/>
                  </a:ext>
                </a:extLst>
              </p:cNvPr>
              <p:cNvSpPr txBox="1"/>
              <p:nvPr/>
            </p:nvSpPr>
            <p:spPr>
              <a:xfrm>
                <a:off x="4668011" y="1633837"/>
                <a:ext cx="944489"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2</a:t>
                </a:r>
              </a:p>
            </p:txBody>
          </p:sp>
        </p:grpSp>
        <p:sp>
          <p:nvSpPr>
            <p:cNvPr id="62" name="Left Arrow 61">
              <a:extLst>
                <a:ext uri="{FF2B5EF4-FFF2-40B4-BE49-F238E27FC236}">
                  <a16:creationId xmlns:a16="http://schemas.microsoft.com/office/drawing/2014/main" id="{BBEA2BB7-2082-D04C-86B8-E088F3F8CD95}"/>
                </a:ext>
              </a:extLst>
            </p:cNvPr>
            <p:cNvSpPr/>
            <p:nvPr/>
          </p:nvSpPr>
          <p:spPr>
            <a:xfrm>
              <a:off x="7704434" y="2639322"/>
              <a:ext cx="694471" cy="13971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6D44618-7533-0D69-8E65-9825EE62F2AB}"/>
                </a:ext>
              </a:extLst>
            </p:cNvPr>
            <p:cNvSpPr txBox="1"/>
            <p:nvPr/>
          </p:nvSpPr>
          <p:spPr>
            <a:xfrm>
              <a:off x="8491341" y="2533767"/>
              <a:ext cx="2326278" cy="369332"/>
            </a:xfrm>
            <a:prstGeom prst="rect">
              <a:avLst/>
            </a:prstGeom>
            <a:noFill/>
          </p:spPr>
          <p:txBody>
            <a:bodyPr wrap="none" rtlCol="0">
              <a:spAutoFit/>
            </a:bodyPr>
            <a:lstStyle/>
            <a:p>
              <a:r>
                <a:rPr lang="en-US" dirty="0"/>
                <a:t>pushed bits to far left</a:t>
              </a:r>
            </a:p>
          </p:txBody>
        </p:sp>
      </p:grpSp>
      <p:grpSp>
        <p:nvGrpSpPr>
          <p:cNvPr id="5" name="Group 4">
            <a:extLst>
              <a:ext uri="{FF2B5EF4-FFF2-40B4-BE49-F238E27FC236}">
                <a16:creationId xmlns:a16="http://schemas.microsoft.com/office/drawing/2014/main" id="{45008974-D836-35A9-0028-C08DEE746F7E}"/>
              </a:ext>
            </a:extLst>
          </p:cNvPr>
          <p:cNvGrpSpPr/>
          <p:nvPr/>
        </p:nvGrpSpPr>
        <p:grpSpPr>
          <a:xfrm>
            <a:off x="7384279" y="4663618"/>
            <a:ext cx="3161813" cy="369332"/>
            <a:chOff x="5083005" y="4401535"/>
            <a:chExt cx="3161813" cy="369332"/>
          </a:xfrm>
        </p:grpSpPr>
        <p:sp>
          <p:nvSpPr>
            <p:cNvPr id="44" name="Left Arrow 43">
              <a:extLst>
                <a:ext uri="{FF2B5EF4-FFF2-40B4-BE49-F238E27FC236}">
                  <a16:creationId xmlns:a16="http://schemas.microsoft.com/office/drawing/2014/main" id="{81D841E2-04B0-22B5-07A1-E99689A9679F}"/>
                </a:ext>
              </a:extLst>
            </p:cNvPr>
            <p:cNvSpPr/>
            <p:nvPr/>
          </p:nvSpPr>
          <p:spPr>
            <a:xfrm rot="10800000">
              <a:off x="7550347" y="4525935"/>
              <a:ext cx="694471" cy="13971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0DD90ED-7843-2F5A-D9F6-05775665C5D6}"/>
                </a:ext>
              </a:extLst>
            </p:cNvPr>
            <p:cNvSpPr txBox="1"/>
            <p:nvPr/>
          </p:nvSpPr>
          <p:spPr>
            <a:xfrm>
              <a:off x="5083005" y="4401535"/>
              <a:ext cx="2467342" cy="369332"/>
            </a:xfrm>
            <a:prstGeom prst="rect">
              <a:avLst/>
            </a:prstGeom>
            <a:noFill/>
          </p:spPr>
          <p:txBody>
            <a:bodyPr wrap="none" rtlCol="0">
              <a:spAutoFit/>
            </a:bodyPr>
            <a:lstStyle/>
            <a:p>
              <a:r>
                <a:rPr lang="en-US" dirty="0"/>
                <a:t>pushed bits to far right</a:t>
              </a:r>
            </a:p>
          </p:txBody>
        </p:sp>
      </p:grpSp>
      <p:sp>
        <p:nvSpPr>
          <p:cNvPr id="7" name="TextBox 6">
            <a:extLst>
              <a:ext uri="{FF2B5EF4-FFF2-40B4-BE49-F238E27FC236}">
                <a16:creationId xmlns:a16="http://schemas.microsoft.com/office/drawing/2014/main" id="{7FBEC0F3-1231-7300-2FA6-15FF88299C1B}"/>
              </a:ext>
            </a:extLst>
          </p:cNvPr>
          <p:cNvSpPr txBox="1"/>
          <p:nvPr/>
        </p:nvSpPr>
        <p:spPr>
          <a:xfrm>
            <a:off x="271969" y="845317"/>
            <a:ext cx="2193742" cy="369332"/>
          </a:xfrm>
          <a:prstGeom prst="rect">
            <a:avLst/>
          </a:prstGeom>
          <a:solidFill>
            <a:schemeClr val="accent4">
              <a:lumMod val="20000"/>
              <a:lumOff val="80000"/>
            </a:schemeClr>
          </a:solidFill>
          <a:ln>
            <a:solidFill>
              <a:schemeClr val="accent1"/>
            </a:solidFill>
          </a:ln>
        </p:spPr>
        <p:txBody>
          <a:bodyPr wrap="none" rtlCol="0">
            <a:spAutoFit/>
          </a:bodyPr>
          <a:lstStyle/>
          <a:p>
            <a:r>
              <a:rPr lang="en-US" dirty="0">
                <a:solidFill>
                  <a:srgbClr val="C00000"/>
                </a:solidFill>
              </a:rPr>
              <a:t>Hint: Useful for PA8</a:t>
            </a:r>
          </a:p>
        </p:txBody>
      </p:sp>
    </p:spTree>
    <p:extLst>
      <p:ext uri="{BB962C8B-B14F-4D97-AF65-F5344CB8AC3E}">
        <p14:creationId xmlns:p14="http://schemas.microsoft.com/office/powerpoint/2010/main" val="14771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F1BC8-3915-3344-B67F-823AE999A871}"/>
              </a:ext>
            </a:extLst>
          </p:cNvPr>
          <p:cNvSpPr>
            <a:spLocks noGrp="1"/>
          </p:cNvSpPr>
          <p:nvPr>
            <p:ph type="title"/>
          </p:nvPr>
        </p:nvSpPr>
        <p:spPr>
          <a:xfrm>
            <a:off x="-63700" y="568389"/>
            <a:ext cx="10515600" cy="376962"/>
          </a:xfrm>
        </p:spPr>
        <p:txBody>
          <a:bodyPr/>
          <a:lstStyle/>
          <a:p>
            <a:pPr defTabSz="685800"/>
            <a:r>
              <a:rPr lang="en-US" sz="3200" dirty="0">
                <a:solidFill>
                  <a:srgbClr val="0070C0"/>
                </a:solidFill>
                <a:latin typeface="+mn-lt"/>
              </a:rPr>
              <a:t>Inserting Bitfields – Inserting Source Field into Destination Field</a:t>
            </a:r>
            <a:endParaRPr lang="en-US" dirty="0">
              <a:solidFill>
                <a:srgbClr val="0070C0"/>
              </a:solidFill>
              <a:latin typeface="+mn-lt"/>
            </a:endParaRPr>
          </a:p>
        </p:txBody>
      </p:sp>
      <p:graphicFrame>
        <p:nvGraphicFramePr>
          <p:cNvPr id="5" name="Table 4">
            <a:extLst>
              <a:ext uri="{FF2B5EF4-FFF2-40B4-BE49-F238E27FC236}">
                <a16:creationId xmlns:a16="http://schemas.microsoft.com/office/drawing/2014/main" id="{9B386329-2A05-F149-8978-5A737424818A}"/>
              </a:ext>
            </a:extLst>
          </p:cNvPr>
          <p:cNvGraphicFramePr>
            <a:graphicFrameLocks noGrp="1"/>
          </p:cNvGraphicFramePr>
          <p:nvPr/>
        </p:nvGraphicFramePr>
        <p:xfrm>
          <a:off x="3788950" y="362211"/>
          <a:ext cx="7939210" cy="960120"/>
        </p:xfrm>
        <a:graphic>
          <a:graphicData uri="http://schemas.openxmlformats.org/drawingml/2006/table">
            <a:tbl>
              <a:tblPr firstRow="1" bandRow="1">
                <a:tableStyleId>{5C22544A-7EE6-4342-B048-85BDC9FD1C3A}</a:tableStyleId>
              </a:tblPr>
              <a:tblGrid>
                <a:gridCol w="246088">
                  <a:extLst>
                    <a:ext uri="{9D8B030D-6E8A-4147-A177-3AD203B41FA5}">
                      <a16:colId xmlns:a16="http://schemas.microsoft.com/office/drawing/2014/main" val="4144607392"/>
                    </a:ext>
                  </a:extLst>
                </a:gridCol>
                <a:gridCol w="246088">
                  <a:extLst>
                    <a:ext uri="{9D8B030D-6E8A-4147-A177-3AD203B41FA5}">
                      <a16:colId xmlns:a16="http://schemas.microsoft.com/office/drawing/2014/main" val="791723199"/>
                    </a:ext>
                  </a:extLst>
                </a:gridCol>
                <a:gridCol w="246088">
                  <a:extLst>
                    <a:ext uri="{9D8B030D-6E8A-4147-A177-3AD203B41FA5}">
                      <a16:colId xmlns:a16="http://schemas.microsoft.com/office/drawing/2014/main" val="1493197525"/>
                    </a:ext>
                  </a:extLst>
                </a:gridCol>
                <a:gridCol w="246088">
                  <a:extLst>
                    <a:ext uri="{9D8B030D-6E8A-4147-A177-3AD203B41FA5}">
                      <a16:colId xmlns:a16="http://schemas.microsoft.com/office/drawing/2014/main" val="3414607653"/>
                    </a:ext>
                  </a:extLst>
                </a:gridCol>
                <a:gridCol w="246088">
                  <a:extLst>
                    <a:ext uri="{9D8B030D-6E8A-4147-A177-3AD203B41FA5}">
                      <a16:colId xmlns:a16="http://schemas.microsoft.com/office/drawing/2014/main" val="3677281600"/>
                    </a:ext>
                  </a:extLst>
                </a:gridCol>
                <a:gridCol w="246088">
                  <a:extLst>
                    <a:ext uri="{9D8B030D-6E8A-4147-A177-3AD203B41FA5}">
                      <a16:colId xmlns:a16="http://schemas.microsoft.com/office/drawing/2014/main" val="1986688395"/>
                    </a:ext>
                  </a:extLst>
                </a:gridCol>
                <a:gridCol w="246088">
                  <a:extLst>
                    <a:ext uri="{9D8B030D-6E8A-4147-A177-3AD203B41FA5}">
                      <a16:colId xmlns:a16="http://schemas.microsoft.com/office/drawing/2014/main" val="87537964"/>
                    </a:ext>
                  </a:extLst>
                </a:gridCol>
                <a:gridCol w="246088">
                  <a:extLst>
                    <a:ext uri="{9D8B030D-6E8A-4147-A177-3AD203B41FA5}">
                      <a16:colId xmlns:a16="http://schemas.microsoft.com/office/drawing/2014/main" val="3670086493"/>
                    </a:ext>
                  </a:extLst>
                </a:gridCol>
                <a:gridCol w="246088">
                  <a:extLst>
                    <a:ext uri="{9D8B030D-6E8A-4147-A177-3AD203B41FA5}">
                      <a16:colId xmlns:a16="http://schemas.microsoft.com/office/drawing/2014/main" val="1707413119"/>
                    </a:ext>
                  </a:extLst>
                </a:gridCol>
                <a:gridCol w="246088">
                  <a:extLst>
                    <a:ext uri="{9D8B030D-6E8A-4147-A177-3AD203B41FA5}">
                      <a16:colId xmlns:a16="http://schemas.microsoft.com/office/drawing/2014/main" val="480863207"/>
                    </a:ext>
                  </a:extLst>
                </a:gridCol>
                <a:gridCol w="246088">
                  <a:extLst>
                    <a:ext uri="{9D8B030D-6E8A-4147-A177-3AD203B41FA5}">
                      <a16:colId xmlns:a16="http://schemas.microsoft.com/office/drawing/2014/main" val="532071678"/>
                    </a:ext>
                  </a:extLst>
                </a:gridCol>
                <a:gridCol w="246088">
                  <a:extLst>
                    <a:ext uri="{9D8B030D-6E8A-4147-A177-3AD203B41FA5}">
                      <a16:colId xmlns:a16="http://schemas.microsoft.com/office/drawing/2014/main" val="4003449268"/>
                    </a:ext>
                  </a:extLst>
                </a:gridCol>
                <a:gridCol w="246088">
                  <a:extLst>
                    <a:ext uri="{9D8B030D-6E8A-4147-A177-3AD203B41FA5}">
                      <a16:colId xmlns:a16="http://schemas.microsoft.com/office/drawing/2014/main" val="1623172075"/>
                    </a:ext>
                  </a:extLst>
                </a:gridCol>
                <a:gridCol w="246088">
                  <a:extLst>
                    <a:ext uri="{9D8B030D-6E8A-4147-A177-3AD203B41FA5}">
                      <a16:colId xmlns:a16="http://schemas.microsoft.com/office/drawing/2014/main" val="934328409"/>
                    </a:ext>
                  </a:extLst>
                </a:gridCol>
                <a:gridCol w="246088">
                  <a:extLst>
                    <a:ext uri="{9D8B030D-6E8A-4147-A177-3AD203B41FA5}">
                      <a16:colId xmlns:a16="http://schemas.microsoft.com/office/drawing/2014/main" val="1135133986"/>
                    </a:ext>
                  </a:extLst>
                </a:gridCol>
                <a:gridCol w="246088">
                  <a:extLst>
                    <a:ext uri="{9D8B030D-6E8A-4147-A177-3AD203B41FA5}">
                      <a16:colId xmlns:a16="http://schemas.microsoft.com/office/drawing/2014/main" val="1884945068"/>
                    </a:ext>
                  </a:extLst>
                </a:gridCol>
                <a:gridCol w="246088">
                  <a:extLst>
                    <a:ext uri="{9D8B030D-6E8A-4147-A177-3AD203B41FA5}">
                      <a16:colId xmlns:a16="http://schemas.microsoft.com/office/drawing/2014/main" val="4071565133"/>
                    </a:ext>
                  </a:extLst>
                </a:gridCol>
                <a:gridCol w="246088">
                  <a:extLst>
                    <a:ext uri="{9D8B030D-6E8A-4147-A177-3AD203B41FA5}">
                      <a16:colId xmlns:a16="http://schemas.microsoft.com/office/drawing/2014/main" val="632232962"/>
                    </a:ext>
                  </a:extLst>
                </a:gridCol>
                <a:gridCol w="246088">
                  <a:extLst>
                    <a:ext uri="{9D8B030D-6E8A-4147-A177-3AD203B41FA5}">
                      <a16:colId xmlns:a16="http://schemas.microsoft.com/office/drawing/2014/main" val="1205521216"/>
                    </a:ext>
                  </a:extLst>
                </a:gridCol>
                <a:gridCol w="246088">
                  <a:extLst>
                    <a:ext uri="{9D8B030D-6E8A-4147-A177-3AD203B41FA5}">
                      <a16:colId xmlns:a16="http://schemas.microsoft.com/office/drawing/2014/main" val="1755362950"/>
                    </a:ext>
                  </a:extLst>
                </a:gridCol>
                <a:gridCol w="246088">
                  <a:extLst>
                    <a:ext uri="{9D8B030D-6E8A-4147-A177-3AD203B41FA5}">
                      <a16:colId xmlns:a16="http://schemas.microsoft.com/office/drawing/2014/main" val="3825546327"/>
                    </a:ext>
                  </a:extLst>
                </a:gridCol>
                <a:gridCol w="246088">
                  <a:extLst>
                    <a:ext uri="{9D8B030D-6E8A-4147-A177-3AD203B41FA5}">
                      <a16:colId xmlns:a16="http://schemas.microsoft.com/office/drawing/2014/main" val="492626285"/>
                    </a:ext>
                  </a:extLst>
                </a:gridCol>
                <a:gridCol w="310482">
                  <a:extLst>
                    <a:ext uri="{9D8B030D-6E8A-4147-A177-3AD203B41FA5}">
                      <a16:colId xmlns:a16="http://schemas.microsoft.com/office/drawing/2014/main" val="1173449684"/>
                    </a:ext>
                  </a:extLst>
                </a:gridCol>
                <a:gridCol w="246088">
                  <a:extLst>
                    <a:ext uri="{9D8B030D-6E8A-4147-A177-3AD203B41FA5}">
                      <a16:colId xmlns:a16="http://schemas.microsoft.com/office/drawing/2014/main" val="2050751659"/>
                    </a:ext>
                  </a:extLst>
                </a:gridCol>
                <a:gridCol w="246088">
                  <a:extLst>
                    <a:ext uri="{9D8B030D-6E8A-4147-A177-3AD203B41FA5}">
                      <a16:colId xmlns:a16="http://schemas.microsoft.com/office/drawing/2014/main" val="1108837457"/>
                    </a:ext>
                  </a:extLst>
                </a:gridCol>
                <a:gridCol w="246088">
                  <a:extLst>
                    <a:ext uri="{9D8B030D-6E8A-4147-A177-3AD203B41FA5}">
                      <a16:colId xmlns:a16="http://schemas.microsoft.com/office/drawing/2014/main" val="2047648976"/>
                    </a:ext>
                  </a:extLst>
                </a:gridCol>
                <a:gridCol w="246088">
                  <a:extLst>
                    <a:ext uri="{9D8B030D-6E8A-4147-A177-3AD203B41FA5}">
                      <a16:colId xmlns:a16="http://schemas.microsoft.com/office/drawing/2014/main" val="1938679684"/>
                    </a:ext>
                  </a:extLst>
                </a:gridCol>
                <a:gridCol w="246088">
                  <a:extLst>
                    <a:ext uri="{9D8B030D-6E8A-4147-A177-3AD203B41FA5}">
                      <a16:colId xmlns:a16="http://schemas.microsoft.com/office/drawing/2014/main" val="3676798644"/>
                    </a:ext>
                  </a:extLst>
                </a:gridCol>
                <a:gridCol w="246088">
                  <a:extLst>
                    <a:ext uri="{9D8B030D-6E8A-4147-A177-3AD203B41FA5}">
                      <a16:colId xmlns:a16="http://schemas.microsoft.com/office/drawing/2014/main" val="3692018449"/>
                    </a:ext>
                  </a:extLst>
                </a:gridCol>
                <a:gridCol w="246088">
                  <a:extLst>
                    <a:ext uri="{9D8B030D-6E8A-4147-A177-3AD203B41FA5}">
                      <a16:colId xmlns:a16="http://schemas.microsoft.com/office/drawing/2014/main" val="2389628373"/>
                    </a:ext>
                  </a:extLst>
                </a:gridCol>
                <a:gridCol w="246088">
                  <a:extLst>
                    <a:ext uri="{9D8B030D-6E8A-4147-A177-3AD203B41FA5}">
                      <a16:colId xmlns:a16="http://schemas.microsoft.com/office/drawing/2014/main" val="1994078734"/>
                    </a:ext>
                  </a:extLst>
                </a:gridCol>
                <a:gridCol w="246088">
                  <a:extLst>
                    <a:ext uri="{9D8B030D-6E8A-4147-A177-3AD203B41FA5}">
                      <a16:colId xmlns:a16="http://schemas.microsoft.com/office/drawing/2014/main" val="4000855604"/>
                    </a:ext>
                  </a:extLst>
                </a:gridCol>
              </a:tblGrid>
              <a:tr h="388620">
                <a:tc>
                  <a:txBody>
                    <a:bodyPr/>
                    <a:lstStyle/>
                    <a:p>
                      <a:r>
                        <a:rPr lang="en-US" sz="1800" dirty="0">
                          <a:solidFill>
                            <a:schemeClr val="tx1"/>
                          </a:solidFill>
                          <a:latin typeface="Consolas" panose="020B0609020204030204" pitchFamily="49" charset="0"/>
                          <a:cs typeface="Consolas" panose="020B0609020204030204" pitchFamily="49" charset="0"/>
                        </a:rPr>
                        <a:t>31</a:t>
                      </a: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dirty="0">
                          <a:solidFill>
                            <a:schemeClr val="tx1"/>
                          </a:solidFill>
                          <a:latin typeface="Consolas" panose="020B0609020204030204" pitchFamily="49" charset="0"/>
                          <a:cs typeface="Consolas" panose="020B0609020204030204" pitchFamily="49" charset="0"/>
                        </a:rPr>
                        <a:t>8</a:t>
                      </a: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dirty="0">
                          <a:solidFill>
                            <a:schemeClr val="tx1"/>
                          </a:solidFill>
                          <a:latin typeface="Consolas" panose="020B0609020204030204" pitchFamily="49" charset="0"/>
                          <a:cs typeface="Consolas" panose="020B0609020204030204" pitchFamily="49" charset="0"/>
                        </a:rPr>
                        <a:t>7</a:t>
                      </a: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dirty="0">
                          <a:solidFill>
                            <a:schemeClr val="tx1"/>
                          </a:solidFill>
                          <a:latin typeface="Consolas" panose="020B0609020204030204" pitchFamily="49" charset="0"/>
                          <a:cs typeface="Consolas" panose="020B0609020204030204" pitchFamily="49" charset="0"/>
                        </a:rPr>
                        <a:t>0</a:t>
                      </a:r>
                    </a:p>
                  </a:txBody>
                  <a:tcPr marL="68580" marR="68580" marT="34290" marB="34290" anchor="b">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1645533"/>
                  </a:ext>
                </a:extLst>
              </a:tr>
              <a:tr h="278130">
                <a:tc gridSpan="23">
                  <a:txBody>
                    <a:bodyPr/>
                    <a:lstStyle/>
                    <a:p>
                      <a:pPr algn="ctr"/>
                      <a:r>
                        <a:rPr lang="en-US" sz="1800" i="1" dirty="0">
                          <a:latin typeface="Consolas" panose="020B0609020204030204" pitchFamily="49" charset="0"/>
                          <a:cs typeface="Consolas" panose="020B0609020204030204" pitchFamily="49" charset="0"/>
                        </a:rPr>
                        <a:t>other bits </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9">
                  <a:txBody>
                    <a:bodyPr/>
                    <a:lstStyle/>
                    <a:p>
                      <a:pPr algn="ctr"/>
                      <a:r>
                        <a:rPr lang="en-US" sz="1800" i="1" dirty="0">
                          <a:latin typeface="Consolas" panose="020B0609020204030204" pitchFamily="49" charset="0"/>
                          <a:cs typeface="Consolas" panose="020B0609020204030204" pitchFamily="49" charset="0"/>
                        </a:rPr>
                        <a:t>source</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685209534"/>
                  </a:ext>
                </a:extLst>
              </a:tr>
            </a:tbl>
          </a:graphicData>
        </a:graphic>
      </p:graphicFrame>
      <p:sp>
        <p:nvSpPr>
          <p:cNvPr id="6" name="TextBox 5">
            <a:extLst>
              <a:ext uri="{FF2B5EF4-FFF2-40B4-BE49-F238E27FC236}">
                <a16:creationId xmlns:a16="http://schemas.microsoft.com/office/drawing/2014/main" id="{50C9AF08-43E2-7444-9E88-CE8E9DE715FF}"/>
              </a:ext>
            </a:extLst>
          </p:cNvPr>
          <p:cNvSpPr txBox="1"/>
          <p:nvPr/>
        </p:nvSpPr>
        <p:spPr>
          <a:xfrm>
            <a:off x="11447445" y="2154966"/>
            <a:ext cx="803935" cy="369332"/>
          </a:xfrm>
          <a:prstGeom prst="rect">
            <a:avLst/>
          </a:prstGeom>
          <a:noFill/>
        </p:spPr>
        <p:txBody>
          <a:bodyPr wrap="square" rtlCol="0">
            <a:spAutoFit/>
          </a:bodyPr>
          <a:lstStyle/>
          <a:p>
            <a:pPr algn="r" defTabSz="685800"/>
            <a:r>
              <a:rPr lang="en-US" dirty="0">
                <a:solidFill>
                  <a:prstClr val="black"/>
                </a:solidFill>
                <a:latin typeface="Consolas" panose="020B0609020204030204" pitchFamily="49" charset="0"/>
                <a:cs typeface="Consolas" panose="020B0609020204030204" pitchFamily="49" charset="0"/>
              </a:rPr>
              <a:t>r1</a:t>
            </a:r>
          </a:p>
        </p:txBody>
      </p:sp>
      <p:sp>
        <p:nvSpPr>
          <p:cNvPr id="7" name="TextBox 6">
            <a:extLst>
              <a:ext uri="{FF2B5EF4-FFF2-40B4-BE49-F238E27FC236}">
                <a16:creationId xmlns:a16="http://schemas.microsoft.com/office/drawing/2014/main" id="{09ACD3E3-C8C2-9447-AF6B-581A6E4A1B33}"/>
              </a:ext>
            </a:extLst>
          </p:cNvPr>
          <p:cNvSpPr txBox="1"/>
          <p:nvPr/>
        </p:nvSpPr>
        <p:spPr>
          <a:xfrm>
            <a:off x="11448541" y="1058053"/>
            <a:ext cx="802839" cy="369332"/>
          </a:xfrm>
          <a:prstGeom prst="rect">
            <a:avLst/>
          </a:prstGeom>
          <a:noFill/>
        </p:spPr>
        <p:txBody>
          <a:bodyPr wrap="square" rtlCol="0">
            <a:spAutoFit/>
          </a:bodyPr>
          <a:lstStyle/>
          <a:p>
            <a:pPr algn="r" defTabSz="685800"/>
            <a:r>
              <a:rPr lang="en-US" dirty="0">
                <a:solidFill>
                  <a:prstClr val="black"/>
                </a:solidFill>
                <a:latin typeface="Consolas" panose="020B0609020204030204" pitchFamily="49" charset="0"/>
                <a:cs typeface="Consolas" panose="020B0609020204030204" pitchFamily="49" charset="0"/>
              </a:rPr>
              <a:t>r0</a:t>
            </a:r>
          </a:p>
        </p:txBody>
      </p:sp>
      <p:graphicFrame>
        <p:nvGraphicFramePr>
          <p:cNvPr id="9" name="Table 8">
            <a:extLst>
              <a:ext uri="{FF2B5EF4-FFF2-40B4-BE49-F238E27FC236}">
                <a16:creationId xmlns:a16="http://schemas.microsoft.com/office/drawing/2014/main" id="{386A15FB-A627-7D44-8E7D-8279847F737C}"/>
              </a:ext>
            </a:extLst>
          </p:cNvPr>
          <p:cNvGraphicFramePr>
            <a:graphicFrameLocks noGrp="1"/>
          </p:cNvGraphicFramePr>
          <p:nvPr/>
        </p:nvGraphicFramePr>
        <p:xfrm>
          <a:off x="3965008" y="1626750"/>
          <a:ext cx="7895928" cy="960120"/>
        </p:xfrm>
        <a:graphic>
          <a:graphicData uri="http://schemas.openxmlformats.org/drawingml/2006/table">
            <a:tbl>
              <a:tblPr firstRow="1" bandRow="1">
                <a:tableStyleId>{5C22544A-7EE6-4342-B048-85BDC9FD1C3A}</a:tableStyleId>
              </a:tblPr>
              <a:tblGrid>
                <a:gridCol w="268601">
                  <a:extLst>
                    <a:ext uri="{9D8B030D-6E8A-4147-A177-3AD203B41FA5}">
                      <a16:colId xmlns:a16="http://schemas.microsoft.com/office/drawing/2014/main" val="4144607392"/>
                    </a:ext>
                  </a:extLst>
                </a:gridCol>
                <a:gridCol w="199889">
                  <a:extLst>
                    <a:ext uri="{9D8B030D-6E8A-4147-A177-3AD203B41FA5}">
                      <a16:colId xmlns:a16="http://schemas.microsoft.com/office/drawing/2014/main" val="791723199"/>
                    </a:ext>
                  </a:extLst>
                </a:gridCol>
                <a:gridCol w="234245">
                  <a:extLst>
                    <a:ext uri="{9D8B030D-6E8A-4147-A177-3AD203B41FA5}">
                      <a16:colId xmlns:a16="http://schemas.microsoft.com/office/drawing/2014/main" val="1493197525"/>
                    </a:ext>
                  </a:extLst>
                </a:gridCol>
                <a:gridCol w="234245">
                  <a:extLst>
                    <a:ext uri="{9D8B030D-6E8A-4147-A177-3AD203B41FA5}">
                      <a16:colId xmlns:a16="http://schemas.microsoft.com/office/drawing/2014/main" val="3414607653"/>
                    </a:ext>
                  </a:extLst>
                </a:gridCol>
                <a:gridCol w="234245">
                  <a:extLst>
                    <a:ext uri="{9D8B030D-6E8A-4147-A177-3AD203B41FA5}">
                      <a16:colId xmlns:a16="http://schemas.microsoft.com/office/drawing/2014/main" val="3677281600"/>
                    </a:ext>
                  </a:extLst>
                </a:gridCol>
                <a:gridCol w="234245">
                  <a:extLst>
                    <a:ext uri="{9D8B030D-6E8A-4147-A177-3AD203B41FA5}">
                      <a16:colId xmlns:a16="http://schemas.microsoft.com/office/drawing/2014/main" val="1986688395"/>
                    </a:ext>
                  </a:extLst>
                </a:gridCol>
                <a:gridCol w="234245">
                  <a:extLst>
                    <a:ext uri="{9D8B030D-6E8A-4147-A177-3AD203B41FA5}">
                      <a16:colId xmlns:a16="http://schemas.microsoft.com/office/drawing/2014/main" val="87537964"/>
                    </a:ext>
                  </a:extLst>
                </a:gridCol>
                <a:gridCol w="234245">
                  <a:extLst>
                    <a:ext uri="{9D8B030D-6E8A-4147-A177-3AD203B41FA5}">
                      <a16:colId xmlns:a16="http://schemas.microsoft.com/office/drawing/2014/main" val="3670086493"/>
                    </a:ext>
                  </a:extLst>
                </a:gridCol>
                <a:gridCol w="234245">
                  <a:extLst>
                    <a:ext uri="{9D8B030D-6E8A-4147-A177-3AD203B41FA5}">
                      <a16:colId xmlns:a16="http://schemas.microsoft.com/office/drawing/2014/main" val="1707413119"/>
                    </a:ext>
                  </a:extLst>
                </a:gridCol>
                <a:gridCol w="234245">
                  <a:extLst>
                    <a:ext uri="{9D8B030D-6E8A-4147-A177-3AD203B41FA5}">
                      <a16:colId xmlns:a16="http://schemas.microsoft.com/office/drawing/2014/main" val="480863207"/>
                    </a:ext>
                  </a:extLst>
                </a:gridCol>
                <a:gridCol w="234245">
                  <a:extLst>
                    <a:ext uri="{9D8B030D-6E8A-4147-A177-3AD203B41FA5}">
                      <a16:colId xmlns:a16="http://schemas.microsoft.com/office/drawing/2014/main" val="532071678"/>
                    </a:ext>
                  </a:extLst>
                </a:gridCol>
                <a:gridCol w="234245">
                  <a:extLst>
                    <a:ext uri="{9D8B030D-6E8A-4147-A177-3AD203B41FA5}">
                      <a16:colId xmlns:a16="http://schemas.microsoft.com/office/drawing/2014/main" val="4003449268"/>
                    </a:ext>
                  </a:extLst>
                </a:gridCol>
                <a:gridCol w="234245">
                  <a:extLst>
                    <a:ext uri="{9D8B030D-6E8A-4147-A177-3AD203B41FA5}">
                      <a16:colId xmlns:a16="http://schemas.microsoft.com/office/drawing/2014/main" val="1623172075"/>
                    </a:ext>
                  </a:extLst>
                </a:gridCol>
                <a:gridCol w="234245">
                  <a:extLst>
                    <a:ext uri="{9D8B030D-6E8A-4147-A177-3AD203B41FA5}">
                      <a16:colId xmlns:a16="http://schemas.microsoft.com/office/drawing/2014/main" val="934328409"/>
                    </a:ext>
                  </a:extLst>
                </a:gridCol>
                <a:gridCol w="234245">
                  <a:extLst>
                    <a:ext uri="{9D8B030D-6E8A-4147-A177-3AD203B41FA5}">
                      <a16:colId xmlns:a16="http://schemas.microsoft.com/office/drawing/2014/main" val="1135133986"/>
                    </a:ext>
                  </a:extLst>
                </a:gridCol>
                <a:gridCol w="162560">
                  <a:extLst>
                    <a:ext uri="{9D8B030D-6E8A-4147-A177-3AD203B41FA5}">
                      <a16:colId xmlns:a16="http://schemas.microsoft.com/office/drawing/2014/main" val="1884945068"/>
                    </a:ext>
                  </a:extLst>
                </a:gridCol>
                <a:gridCol w="234245">
                  <a:extLst>
                    <a:ext uri="{9D8B030D-6E8A-4147-A177-3AD203B41FA5}">
                      <a16:colId xmlns:a16="http://schemas.microsoft.com/office/drawing/2014/main" val="4071565133"/>
                    </a:ext>
                  </a:extLst>
                </a:gridCol>
                <a:gridCol w="706018">
                  <a:extLst>
                    <a:ext uri="{9D8B030D-6E8A-4147-A177-3AD203B41FA5}">
                      <a16:colId xmlns:a16="http://schemas.microsoft.com/office/drawing/2014/main" val="1331207316"/>
                    </a:ext>
                  </a:extLst>
                </a:gridCol>
                <a:gridCol w="234245">
                  <a:extLst>
                    <a:ext uri="{9D8B030D-6E8A-4147-A177-3AD203B41FA5}">
                      <a16:colId xmlns:a16="http://schemas.microsoft.com/office/drawing/2014/main" val="1205521216"/>
                    </a:ext>
                  </a:extLst>
                </a:gridCol>
                <a:gridCol w="234245">
                  <a:extLst>
                    <a:ext uri="{9D8B030D-6E8A-4147-A177-3AD203B41FA5}">
                      <a16:colId xmlns:a16="http://schemas.microsoft.com/office/drawing/2014/main" val="1755362950"/>
                    </a:ext>
                  </a:extLst>
                </a:gridCol>
                <a:gridCol w="234245">
                  <a:extLst>
                    <a:ext uri="{9D8B030D-6E8A-4147-A177-3AD203B41FA5}">
                      <a16:colId xmlns:a16="http://schemas.microsoft.com/office/drawing/2014/main" val="3825546327"/>
                    </a:ext>
                  </a:extLst>
                </a:gridCol>
                <a:gridCol w="234245">
                  <a:extLst>
                    <a:ext uri="{9D8B030D-6E8A-4147-A177-3AD203B41FA5}">
                      <a16:colId xmlns:a16="http://schemas.microsoft.com/office/drawing/2014/main" val="492626285"/>
                    </a:ext>
                  </a:extLst>
                </a:gridCol>
                <a:gridCol w="234245">
                  <a:extLst>
                    <a:ext uri="{9D8B030D-6E8A-4147-A177-3AD203B41FA5}">
                      <a16:colId xmlns:a16="http://schemas.microsoft.com/office/drawing/2014/main" val="1173449684"/>
                    </a:ext>
                  </a:extLst>
                </a:gridCol>
                <a:gridCol w="234245">
                  <a:extLst>
                    <a:ext uri="{9D8B030D-6E8A-4147-A177-3AD203B41FA5}">
                      <a16:colId xmlns:a16="http://schemas.microsoft.com/office/drawing/2014/main" val="2050751659"/>
                    </a:ext>
                  </a:extLst>
                </a:gridCol>
                <a:gridCol w="234245">
                  <a:extLst>
                    <a:ext uri="{9D8B030D-6E8A-4147-A177-3AD203B41FA5}">
                      <a16:colId xmlns:a16="http://schemas.microsoft.com/office/drawing/2014/main" val="1108837457"/>
                    </a:ext>
                  </a:extLst>
                </a:gridCol>
                <a:gridCol w="234245">
                  <a:extLst>
                    <a:ext uri="{9D8B030D-6E8A-4147-A177-3AD203B41FA5}">
                      <a16:colId xmlns:a16="http://schemas.microsoft.com/office/drawing/2014/main" val="2047648976"/>
                    </a:ext>
                  </a:extLst>
                </a:gridCol>
                <a:gridCol w="234245">
                  <a:extLst>
                    <a:ext uri="{9D8B030D-6E8A-4147-A177-3AD203B41FA5}">
                      <a16:colId xmlns:a16="http://schemas.microsoft.com/office/drawing/2014/main" val="1938679684"/>
                    </a:ext>
                  </a:extLst>
                </a:gridCol>
                <a:gridCol w="234245">
                  <a:extLst>
                    <a:ext uri="{9D8B030D-6E8A-4147-A177-3AD203B41FA5}">
                      <a16:colId xmlns:a16="http://schemas.microsoft.com/office/drawing/2014/main" val="3676798644"/>
                    </a:ext>
                  </a:extLst>
                </a:gridCol>
                <a:gridCol w="234245">
                  <a:extLst>
                    <a:ext uri="{9D8B030D-6E8A-4147-A177-3AD203B41FA5}">
                      <a16:colId xmlns:a16="http://schemas.microsoft.com/office/drawing/2014/main" val="3692018449"/>
                    </a:ext>
                  </a:extLst>
                </a:gridCol>
                <a:gridCol w="199889">
                  <a:extLst>
                    <a:ext uri="{9D8B030D-6E8A-4147-A177-3AD203B41FA5}">
                      <a16:colId xmlns:a16="http://schemas.microsoft.com/office/drawing/2014/main" val="2389628373"/>
                    </a:ext>
                  </a:extLst>
                </a:gridCol>
                <a:gridCol w="268601">
                  <a:extLst>
                    <a:ext uri="{9D8B030D-6E8A-4147-A177-3AD203B41FA5}">
                      <a16:colId xmlns:a16="http://schemas.microsoft.com/office/drawing/2014/main" val="1994078734"/>
                    </a:ext>
                  </a:extLst>
                </a:gridCol>
                <a:gridCol w="234245">
                  <a:extLst>
                    <a:ext uri="{9D8B030D-6E8A-4147-A177-3AD203B41FA5}">
                      <a16:colId xmlns:a16="http://schemas.microsoft.com/office/drawing/2014/main" val="4000855604"/>
                    </a:ext>
                  </a:extLst>
                </a:gridCol>
              </a:tblGrid>
              <a:tr h="388620">
                <a:tc>
                  <a:txBody>
                    <a:bodyPr/>
                    <a:lstStyle/>
                    <a:p>
                      <a:r>
                        <a:rPr lang="en-US" sz="1800" dirty="0">
                          <a:solidFill>
                            <a:schemeClr val="tx1"/>
                          </a:solidFill>
                          <a:latin typeface="Consolas" panose="020B0609020204030204" pitchFamily="49" charset="0"/>
                          <a:cs typeface="Consolas" panose="020B0609020204030204" pitchFamily="49" charset="0"/>
                        </a:rPr>
                        <a:t>31</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24</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23</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16</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1</a:t>
                      </a:r>
                    </a:p>
                    <a:p>
                      <a:r>
                        <a:rPr lang="en-US" sz="1800" dirty="0">
                          <a:solidFill>
                            <a:schemeClr val="tx1"/>
                          </a:solidFill>
                          <a:latin typeface="Consolas" panose="020B0609020204030204" pitchFamily="49" charset="0"/>
                          <a:cs typeface="Consolas" panose="020B0609020204030204" pitchFamily="49" charset="0"/>
                        </a:rPr>
                        <a:t>5</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0</a:t>
                      </a:r>
                    </a:p>
                  </a:txBody>
                  <a:tcPr marL="68580" marR="68580" marT="34290" marB="3429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645533"/>
                  </a:ext>
                </a:extLst>
              </a:tr>
              <a:tr h="278130">
                <a:tc gridSpan="8">
                  <a:txBody>
                    <a:bodyPr/>
                    <a:lstStyle/>
                    <a:p>
                      <a:pPr algn="ctr"/>
                      <a:r>
                        <a:rPr lang="en-US" sz="1800" i="1" dirty="0">
                          <a:latin typeface="Consolas" panose="020B0609020204030204" pitchFamily="49" charset="0"/>
                          <a:cs typeface="Consolas" panose="020B0609020204030204" pitchFamily="49" charset="0"/>
                        </a:rPr>
                        <a:t>do not change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gridSpan="9">
                  <a:txBody>
                    <a:bodyPr/>
                    <a:lstStyle/>
                    <a:p>
                      <a:pPr algn="ctr"/>
                      <a:r>
                        <a:rPr lang="en-US" sz="1800" i="1" dirty="0">
                          <a:latin typeface="Consolas" panose="020B0609020204030204" pitchFamily="49" charset="0"/>
                          <a:cs typeface="Consolas" panose="020B0609020204030204" pitchFamily="49" charset="0"/>
                        </a:rPr>
                        <a:t>destination</a:t>
                      </a:r>
                      <a:endParaRPr lang="en-US" sz="1800" dirty="0">
                        <a:latin typeface="Consolas" panose="020B0609020204030204" pitchFamily="49" charset="0"/>
                        <a:cs typeface="Consolas" panose="020B0609020204030204" pitchFamily="49"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gridSpan="15">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i="1" dirty="0">
                          <a:latin typeface="Consolas" panose="020B0609020204030204" pitchFamily="49" charset="0"/>
                          <a:cs typeface="Consolas" panose="020B0609020204030204" pitchFamily="49" charset="0"/>
                        </a:rPr>
                        <a:t>do not change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extLst>
                  <a:ext uri="{0D108BD9-81ED-4DB2-BD59-A6C34878D82A}">
                    <a16:rowId xmlns:a16="http://schemas.microsoft.com/office/drawing/2014/main" val="2685209534"/>
                  </a:ext>
                </a:extLst>
              </a:tr>
            </a:tbl>
          </a:graphicData>
        </a:graphic>
      </p:graphicFrame>
      <p:sp>
        <p:nvSpPr>
          <p:cNvPr id="28" name="TextBox 27">
            <a:extLst>
              <a:ext uri="{FF2B5EF4-FFF2-40B4-BE49-F238E27FC236}">
                <a16:creationId xmlns:a16="http://schemas.microsoft.com/office/drawing/2014/main" id="{F7F7157C-B83D-9146-85F5-E1C2EA66A666}"/>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aphicFrame>
        <p:nvGraphicFramePr>
          <p:cNvPr id="34" name="Table 33">
            <a:extLst>
              <a:ext uri="{FF2B5EF4-FFF2-40B4-BE49-F238E27FC236}">
                <a16:creationId xmlns:a16="http://schemas.microsoft.com/office/drawing/2014/main" id="{0E200D95-1161-5CB6-41FE-215BF60727FC}"/>
              </a:ext>
            </a:extLst>
          </p:cNvPr>
          <p:cNvGraphicFramePr>
            <a:graphicFrameLocks noGrp="1"/>
          </p:cNvGraphicFramePr>
          <p:nvPr/>
        </p:nvGraphicFramePr>
        <p:xfrm>
          <a:off x="3803149" y="3069098"/>
          <a:ext cx="7895928" cy="960120"/>
        </p:xfrm>
        <a:graphic>
          <a:graphicData uri="http://schemas.openxmlformats.org/drawingml/2006/table">
            <a:tbl>
              <a:tblPr firstRow="1" bandRow="1">
                <a:tableStyleId>{5C22544A-7EE6-4342-B048-85BDC9FD1C3A}</a:tableStyleId>
              </a:tblPr>
              <a:tblGrid>
                <a:gridCol w="268601">
                  <a:extLst>
                    <a:ext uri="{9D8B030D-6E8A-4147-A177-3AD203B41FA5}">
                      <a16:colId xmlns:a16="http://schemas.microsoft.com/office/drawing/2014/main" val="4144607392"/>
                    </a:ext>
                  </a:extLst>
                </a:gridCol>
                <a:gridCol w="199889">
                  <a:extLst>
                    <a:ext uri="{9D8B030D-6E8A-4147-A177-3AD203B41FA5}">
                      <a16:colId xmlns:a16="http://schemas.microsoft.com/office/drawing/2014/main" val="791723199"/>
                    </a:ext>
                  </a:extLst>
                </a:gridCol>
                <a:gridCol w="234245">
                  <a:extLst>
                    <a:ext uri="{9D8B030D-6E8A-4147-A177-3AD203B41FA5}">
                      <a16:colId xmlns:a16="http://schemas.microsoft.com/office/drawing/2014/main" val="1493197525"/>
                    </a:ext>
                  </a:extLst>
                </a:gridCol>
                <a:gridCol w="234245">
                  <a:extLst>
                    <a:ext uri="{9D8B030D-6E8A-4147-A177-3AD203B41FA5}">
                      <a16:colId xmlns:a16="http://schemas.microsoft.com/office/drawing/2014/main" val="3414607653"/>
                    </a:ext>
                  </a:extLst>
                </a:gridCol>
                <a:gridCol w="234245">
                  <a:extLst>
                    <a:ext uri="{9D8B030D-6E8A-4147-A177-3AD203B41FA5}">
                      <a16:colId xmlns:a16="http://schemas.microsoft.com/office/drawing/2014/main" val="3677281600"/>
                    </a:ext>
                  </a:extLst>
                </a:gridCol>
                <a:gridCol w="234245">
                  <a:extLst>
                    <a:ext uri="{9D8B030D-6E8A-4147-A177-3AD203B41FA5}">
                      <a16:colId xmlns:a16="http://schemas.microsoft.com/office/drawing/2014/main" val="1986688395"/>
                    </a:ext>
                  </a:extLst>
                </a:gridCol>
                <a:gridCol w="234245">
                  <a:extLst>
                    <a:ext uri="{9D8B030D-6E8A-4147-A177-3AD203B41FA5}">
                      <a16:colId xmlns:a16="http://schemas.microsoft.com/office/drawing/2014/main" val="87537964"/>
                    </a:ext>
                  </a:extLst>
                </a:gridCol>
                <a:gridCol w="234245">
                  <a:extLst>
                    <a:ext uri="{9D8B030D-6E8A-4147-A177-3AD203B41FA5}">
                      <a16:colId xmlns:a16="http://schemas.microsoft.com/office/drawing/2014/main" val="3670086493"/>
                    </a:ext>
                  </a:extLst>
                </a:gridCol>
                <a:gridCol w="234245">
                  <a:extLst>
                    <a:ext uri="{9D8B030D-6E8A-4147-A177-3AD203B41FA5}">
                      <a16:colId xmlns:a16="http://schemas.microsoft.com/office/drawing/2014/main" val="1707413119"/>
                    </a:ext>
                  </a:extLst>
                </a:gridCol>
                <a:gridCol w="234245">
                  <a:extLst>
                    <a:ext uri="{9D8B030D-6E8A-4147-A177-3AD203B41FA5}">
                      <a16:colId xmlns:a16="http://schemas.microsoft.com/office/drawing/2014/main" val="480863207"/>
                    </a:ext>
                  </a:extLst>
                </a:gridCol>
                <a:gridCol w="234245">
                  <a:extLst>
                    <a:ext uri="{9D8B030D-6E8A-4147-A177-3AD203B41FA5}">
                      <a16:colId xmlns:a16="http://schemas.microsoft.com/office/drawing/2014/main" val="532071678"/>
                    </a:ext>
                  </a:extLst>
                </a:gridCol>
                <a:gridCol w="234245">
                  <a:extLst>
                    <a:ext uri="{9D8B030D-6E8A-4147-A177-3AD203B41FA5}">
                      <a16:colId xmlns:a16="http://schemas.microsoft.com/office/drawing/2014/main" val="4003449268"/>
                    </a:ext>
                  </a:extLst>
                </a:gridCol>
                <a:gridCol w="234245">
                  <a:extLst>
                    <a:ext uri="{9D8B030D-6E8A-4147-A177-3AD203B41FA5}">
                      <a16:colId xmlns:a16="http://schemas.microsoft.com/office/drawing/2014/main" val="1623172075"/>
                    </a:ext>
                  </a:extLst>
                </a:gridCol>
                <a:gridCol w="234245">
                  <a:extLst>
                    <a:ext uri="{9D8B030D-6E8A-4147-A177-3AD203B41FA5}">
                      <a16:colId xmlns:a16="http://schemas.microsoft.com/office/drawing/2014/main" val="934328409"/>
                    </a:ext>
                  </a:extLst>
                </a:gridCol>
                <a:gridCol w="234245">
                  <a:extLst>
                    <a:ext uri="{9D8B030D-6E8A-4147-A177-3AD203B41FA5}">
                      <a16:colId xmlns:a16="http://schemas.microsoft.com/office/drawing/2014/main" val="1135133986"/>
                    </a:ext>
                  </a:extLst>
                </a:gridCol>
                <a:gridCol w="162560">
                  <a:extLst>
                    <a:ext uri="{9D8B030D-6E8A-4147-A177-3AD203B41FA5}">
                      <a16:colId xmlns:a16="http://schemas.microsoft.com/office/drawing/2014/main" val="1884945068"/>
                    </a:ext>
                  </a:extLst>
                </a:gridCol>
                <a:gridCol w="234245">
                  <a:extLst>
                    <a:ext uri="{9D8B030D-6E8A-4147-A177-3AD203B41FA5}">
                      <a16:colId xmlns:a16="http://schemas.microsoft.com/office/drawing/2014/main" val="4071565133"/>
                    </a:ext>
                  </a:extLst>
                </a:gridCol>
                <a:gridCol w="706018">
                  <a:extLst>
                    <a:ext uri="{9D8B030D-6E8A-4147-A177-3AD203B41FA5}">
                      <a16:colId xmlns:a16="http://schemas.microsoft.com/office/drawing/2014/main" val="1331207316"/>
                    </a:ext>
                  </a:extLst>
                </a:gridCol>
                <a:gridCol w="234245">
                  <a:extLst>
                    <a:ext uri="{9D8B030D-6E8A-4147-A177-3AD203B41FA5}">
                      <a16:colId xmlns:a16="http://schemas.microsoft.com/office/drawing/2014/main" val="1205521216"/>
                    </a:ext>
                  </a:extLst>
                </a:gridCol>
                <a:gridCol w="234245">
                  <a:extLst>
                    <a:ext uri="{9D8B030D-6E8A-4147-A177-3AD203B41FA5}">
                      <a16:colId xmlns:a16="http://schemas.microsoft.com/office/drawing/2014/main" val="1755362950"/>
                    </a:ext>
                  </a:extLst>
                </a:gridCol>
                <a:gridCol w="234245">
                  <a:extLst>
                    <a:ext uri="{9D8B030D-6E8A-4147-A177-3AD203B41FA5}">
                      <a16:colId xmlns:a16="http://schemas.microsoft.com/office/drawing/2014/main" val="3825546327"/>
                    </a:ext>
                  </a:extLst>
                </a:gridCol>
                <a:gridCol w="234245">
                  <a:extLst>
                    <a:ext uri="{9D8B030D-6E8A-4147-A177-3AD203B41FA5}">
                      <a16:colId xmlns:a16="http://schemas.microsoft.com/office/drawing/2014/main" val="492626285"/>
                    </a:ext>
                  </a:extLst>
                </a:gridCol>
                <a:gridCol w="234245">
                  <a:extLst>
                    <a:ext uri="{9D8B030D-6E8A-4147-A177-3AD203B41FA5}">
                      <a16:colId xmlns:a16="http://schemas.microsoft.com/office/drawing/2014/main" val="1173449684"/>
                    </a:ext>
                  </a:extLst>
                </a:gridCol>
                <a:gridCol w="234245">
                  <a:extLst>
                    <a:ext uri="{9D8B030D-6E8A-4147-A177-3AD203B41FA5}">
                      <a16:colId xmlns:a16="http://schemas.microsoft.com/office/drawing/2014/main" val="2050751659"/>
                    </a:ext>
                  </a:extLst>
                </a:gridCol>
                <a:gridCol w="234245">
                  <a:extLst>
                    <a:ext uri="{9D8B030D-6E8A-4147-A177-3AD203B41FA5}">
                      <a16:colId xmlns:a16="http://schemas.microsoft.com/office/drawing/2014/main" val="1108837457"/>
                    </a:ext>
                  </a:extLst>
                </a:gridCol>
                <a:gridCol w="234245">
                  <a:extLst>
                    <a:ext uri="{9D8B030D-6E8A-4147-A177-3AD203B41FA5}">
                      <a16:colId xmlns:a16="http://schemas.microsoft.com/office/drawing/2014/main" val="2047648976"/>
                    </a:ext>
                  </a:extLst>
                </a:gridCol>
                <a:gridCol w="234245">
                  <a:extLst>
                    <a:ext uri="{9D8B030D-6E8A-4147-A177-3AD203B41FA5}">
                      <a16:colId xmlns:a16="http://schemas.microsoft.com/office/drawing/2014/main" val="1938679684"/>
                    </a:ext>
                  </a:extLst>
                </a:gridCol>
                <a:gridCol w="234245">
                  <a:extLst>
                    <a:ext uri="{9D8B030D-6E8A-4147-A177-3AD203B41FA5}">
                      <a16:colId xmlns:a16="http://schemas.microsoft.com/office/drawing/2014/main" val="3676798644"/>
                    </a:ext>
                  </a:extLst>
                </a:gridCol>
                <a:gridCol w="234245">
                  <a:extLst>
                    <a:ext uri="{9D8B030D-6E8A-4147-A177-3AD203B41FA5}">
                      <a16:colId xmlns:a16="http://schemas.microsoft.com/office/drawing/2014/main" val="3692018449"/>
                    </a:ext>
                  </a:extLst>
                </a:gridCol>
                <a:gridCol w="199889">
                  <a:extLst>
                    <a:ext uri="{9D8B030D-6E8A-4147-A177-3AD203B41FA5}">
                      <a16:colId xmlns:a16="http://schemas.microsoft.com/office/drawing/2014/main" val="2389628373"/>
                    </a:ext>
                  </a:extLst>
                </a:gridCol>
                <a:gridCol w="268601">
                  <a:extLst>
                    <a:ext uri="{9D8B030D-6E8A-4147-A177-3AD203B41FA5}">
                      <a16:colId xmlns:a16="http://schemas.microsoft.com/office/drawing/2014/main" val="1994078734"/>
                    </a:ext>
                  </a:extLst>
                </a:gridCol>
                <a:gridCol w="234245">
                  <a:extLst>
                    <a:ext uri="{9D8B030D-6E8A-4147-A177-3AD203B41FA5}">
                      <a16:colId xmlns:a16="http://schemas.microsoft.com/office/drawing/2014/main" val="4000855604"/>
                    </a:ext>
                  </a:extLst>
                </a:gridCol>
              </a:tblGrid>
              <a:tr h="388620">
                <a:tc>
                  <a:txBody>
                    <a:bodyPr/>
                    <a:lstStyle/>
                    <a:p>
                      <a:r>
                        <a:rPr lang="en-US" sz="1800" dirty="0">
                          <a:solidFill>
                            <a:schemeClr val="tx1"/>
                          </a:solidFill>
                          <a:latin typeface="Consolas" panose="020B0609020204030204" pitchFamily="49" charset="0"/>
                          <a:cs typeface="Consolas" panose="020B0609020204030204" pitchFamily="49" charset="0"/>
                        </a:rPr>
                        <a:t>31</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24</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23</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16</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1</a:t>
                      </a:r>
                    </a:p>
                    <a:p>
                      <a:r>
                        <a:rPr lang="en-US" sz="1800" dirty="0">
                          <a:solidFill>
                            <a:schemeClr val="tx1"/>
                          </a:solidFill>
                          <a:latin typeface="Consolas" panose="020B0609020204030204" pitchFamily="49" charset="0"/>
                          <a:cs typeface="Consolas" panose="020B0609020204030204" pitchFamily="49" charset="0"/>
                        </a:rPr>
                        <a:t>5</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0</a:t>
                      </a:r>
                    </a:p>
                  </a:txBody>
                  <a:tcPr marL="68580" marR="68580" marT="34290" marB="3429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645533"/>
                  </a:ext>
                </a:extLst>
              </a:tr>
              <a:tr h="278130">
                <a:tc gridSpan="8">
                  <a:txBody>
                    <a:bodyPr/>
                    <a:lstStyle/>
                    <a:p>
                      <a:pPr algn="ctr"/>
                      <a:r>
                        <a:rPr lang="en-US" sz="1800" i="1" dirty="0">
                          <a:latin typeface="Consolas" panose="020B0609020204030204" pitchFamily="49" charset="0"/>
                          <a:cs typeface="Consolas" panose="020B0609020204030204" pitchFamily="49" charset="0"/>
                        </a:rPr>
                        <a:t>all zero's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gridSpan="9">
                  <a:txBody>
                    <a:bodyPr/>
                    <a:lstStyle/>
                    <a:p>
                      <a:pPr algn="ctr"/>
                      <a:r>
                        <a:rPr lang="en-US" sz="1800" i="1" dirty="0">
                          <a:latin typeface="Consolas" panose="020B0609020204030204" pitchFamily="49" charset="0"/>
                          <a:cs typeface="Consolas" panose="020B0609020204030204" pitchFamily="49" charset="0"/>
                        </a:rPr>
                        <a:t>source</a:t>
                      </a:r>
                      <a:endParaRPr lang="en-US" sz="1800" dirty="0">
                        <a:latin typeface="Consolas" panose="020B0609020204030204" pitchFamily="49" charset="0"/>
                        <a:cs typeface="Consolas" panose="020B0609020204030204" pitchFamily="49"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gridSpan="15">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i="1" dirty="0">
                          <a:latin typeface="Consolas" panose="020B0609020204030204" pitchFamily="49" charset="0"/>
                          <a:cs typeface="Consolas" panose="020B0609020204030204" pitchFamily="49" charset="0"/>
                        </a:rPr>
                        <a:t>all zero's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extLst>
                  <a:ext uri="{0D108BD9-81ED-4DB2-BD59-A6C34878D82A}">
                    <a16:rowId xmlns:a16="http://schemas.microsoft.com/office/drawing/2014/main" val="2685209534"/>
                  </a:ext>
                </a:extLst>
              </a:tr>
            </a:tbl>
          </a:graphicData>
        </a:graphic>
      </p:graphicFrame>
      <p:graphicFrame>
        <p:nvGraphicFramePr>
          <p:cNvPr id="35" name="Table 34">
            <a:extLst>
              <a:ext uri="{FF2B5EF4-FFF2-40B4-BE49-F238E27FC236}">
                <a16:creationId xmlns:a16="http://schemas.microsoft.com/office/drawing/2014/main" id="{012E519E-E7AE-1185-95F9-A953D3621A15}"/>
              </a:ext>
            </a:extLst>
          </p:cNvPr>
          <p:cNvGraphicFramePr>
            <a:graphicFrameLocks noGrp="1"/>
          </p:cNvGraphicFramePr>
          <p:nvPr/>
        </p:nvGraphicFramePr>
        <p:xfrm>
          <a:off x="3841069" y="4277396"/>
          <a:ext cx="7895928" cy="960120"/>
        </p:xfrm>
        <a:graphic>
          <a:graphicData uri="http://schemas.openxmlformats.org/drawingml/2006/table">
            <a:tbl>
              <a:tblPr firstRow="1" bandRow="1">
                <a:tableStyleId>{5C22544A-7EE6-4342-B048-85BDC9FD1C3A}</a:tableStyleId>
              </a:tblPr>
              <a:tblGrid>
                <a:gridCol w="268601">
                  <a:extLst>
                    <a:ext uri="{9D8B030D-6E8A-4147-A177-3AD203B41FA5}">
                      <a16:colId xmlns:a16="http://schemas.microsoft.com/office/drawing/2014/main" val="4144607392"/>
                    </a:ext>
                  </a:extLst>
                </a:gridCol>
                <a:gridCol w="199889">
                  <a:extLst>
                    <a:ext uri="{9D8B030D-6E8A-4147-A177-3AD203B41FA5}">
                      <a16:colId xmlns:a16="http://schemas.microsoft.com/office/drawing/2014/main" val="791723199"/>
                    </a:ext>
                  </a:extLst>
                </a:gridCol>
                <a:gridCol w="234245">
                  <a:extLst>
                    <a:ext uri="{9D8B030D-6E8A-4147-A177-3AD203B41FA5}">
                      <a16:colId xmlns:a16="http://schemas.microsoft.com/office/drawing/2014/main" val="1493197525"/>
                    </a:ext>
                  </a:extLst>
                </a:gridCol>
                <a:gridCol w="234245">
                  <a:extLst>
                    <a:ext uri="{9D8B030D-6E8A-4147-A177-3AD203B41FA5}">
                      <a16:colId xmlns:a16="http://schemas.microsoft.com/office/drawing/2014/main" val="3414607653"/>
                    </a:ext>
                  </a:extLst>
                </a:gridCol>
                <a:gridCol w="234245">
                  <a:extLst>
                    <a:ext uri="{9D8B030D-6E8A-4147-A177-3AD203B41FA5}">
                      <a16:colId xmlns:a16="http://schemas.microsoft.com/office/drawing/2014/main" val="3677281600"/>
                    </a:ext>
                  </a:extLst>
                </a:gridCol>
                <a:gridCol w="234245">
                  <a:extLst>
                    <a:ext uri="{9D8B030D-6E8A-4147-A177-3AD203B41FA5}">
                      <a16:colId xmlns:a16="http://schemas.microsoft.com/office/drawing/2014/main" val="1986688395"/>
                    </a:ext>
                  </a:extLst>
                </a:gridCol>
                <a:gridCol w="234245">
                  <a:extLst>
                    <a:ext uri="{9D8B030D-6E8A-4147-A177-3AD203B41FA5}">
                      <a16:colId xmlns:a16="http://schemas.microsoft.com/office/drawing/2014/main" val="87537964"/>
                    </a:ext>
                  </a:extLst>
                </a:gridCol>
                <a:gridCol w="234245">
                  <a:extLst>
                    <a:ext uri="{9D8B030D-6E8A-4147-A177-3AD203B41FA5}">
                      <a16:colId xmlns:a16="http://schemas.microsoft.com/office/drawing/2014/main" val="3670086493"/>
                    </a:ext>
                  </a:extLst>
                </a:gridCol>
                <a:gridCol w="234245">
                  <a:extLst>
                    <a:ext uri="{9D8B030D-6E8A-4147-A177-3AD203B41FA5}">
                      <a16:colId xmlns:a16="http://schemas.microsoft.com/office/drawing/2014/main" val="1707413119"/>
                    </a:ext>
                  </a:extLst>
                </a:gridCol>
                <a:gridCol w="234245">
                  <a:extLst>
                    <a:ext uri="{9D8B030D-6E8A-4147-A177-3AD203B41FA5}">
                      <a16:colId xmlns:a16="http://schemas.microsoft.com/office/drawing/2014/main" val="480863207"/>
                    </a:ext>
                  </a:extLst>
                </a:gridCol>
                <a:gridCol w="234245">
                  <a:extLst>
                    <a:ext uri="{9D8B030D-6E8A-4147-A177-3AD203B41FA5}">
                      <a16:colId xmlns:a16="http://schemas.microsoft.com/office/drawing/2014/main" val="532071678"/>
                    </a:ext>
                  </a:extLst>
                </a:gridCol>
                <a:gridCol w="234245">
                  <a:extLst>
                    <a:ext uri="{9D8B030D-6E8A-4147-A177-3AD203B41FA5}">
                      <a16:colId xmlns:a16="http://schemas.microsoft.com/office/drawing/2014/main" val="4003449268"/>
                    </a:ext>
                  </a:extLst>
                </a:gridCol>
                <a:gridCol w="234245">
                  <a:extLst>
                    <a:ext uri="{9D8B030D-6E8A-4147-A177-3AD203B41FA5}">
                      <a16:colId xmlns:a16="http://schemas.microsoft.com/office/drawing/2014/main" val="1623172075"/>
                    </a:ext>
                  </a:extLst>
                </a:gridCol>
                <a:gridCol w="234245">
                  <a:extLst>
                    <a:ext uri="{9D8B030D-6E8A-4147-A177-3AD203B41FA5}">
                      <a16:colId xmlns:a16="http://schemas.microsoft.com/office/drawing/2014/main" val="934328409"/>
                    </a:ext>
                  </a:extLst>
                </a:gridCol>
                <a:gridCol w="234245">
                  <a:extLst>
                    <a:ext uri="{9D8B030D-6E8A-4147-A177-3AD203B41FA5}">
                      <a16:colId xmlns:a16="http://schemas.microsoft.com/office/drawing/2014/main" val="1135133986"/>
                    </a:ext>
                  </a:extLst>
                </a:gridCol>
                <a:gridCol w="162560">
                  <a:extLst>
                    <a:ext uri="{9D8B030D-6E8A-4147-A177-3AD203B41FA5}">
                      <a16:colId xmlns:a16="http://schemas.microsoft.com/office/drawing/2014/main" val="1884945068"/>
                    </a:ext>
                  </a:extLst>
                </a:gridCol>
                <a:gridCol w="234245">
                  <a:extLst>
                    <a:ext uri="{9D8B030D-6E8A-4147-A177-3AD203B41FA5}">
                      <a16:colId xmlns:a16="http://schemas.microsoft.com/office/drawing/2014/main" val="4071565133"/>
                    </a:ext>
                  </a:extLst>
                </a:gridCol>
                <a:gridCol w="706018">
                  <a:extLst>
                    <a:ext uri="{9D8B030D-6E8A-4147-A177-3AD203B41FA5}">
                      <a16:colId xmlns:a16="http://schemas.microsoft.com/office/drawing/2014/main" val="1331207316"/>
                    </a:ext>
                  </a:extLst>
                </a:gridCol>
                <a:gridCol w="234245">
                  <a:extLst>
                    <a:ext uri="{9D8B030D-6E8A-4147-A177-3AD203B41FA5}">
                      <a16:colId xmlns:a16="http://schemas.microsoft.com/office/drawing/2014/main" val="1205521216"/>
                    </a:ext>
                  </a:extLst>
                </a:gridCol>
                <a:gridCol w="234245">
                  <a:extLst>
                    <a:ext uri="{9D8B030D-6E8A-4147-A177-3AD203B41FA5}">
                      <a16:colId xmlns:a16="http://schemas.microsoft.com/office/drawing/2014/main" val="1755362950"/>
                    </a:ext>
                  </a:extLst>
                </a:gridCol>
                <a:gridCol w="234245">
                  <a:extLst>
                    <a:ext uri="{9D8B030D-6E8A-4147-A177-3AD203B41FA5}">
                      <a16:colId xmlns:a16="http://schemas.microsoft.com/office/drawing/2014/main" val="3825546327"/>
                    </a:ext>
                  </a:extLst>
                </a:gridCol>
                <a:gridCol w="234245">
                  <a:extLst>
                    <a:ext uri="{9D8B030D-6E8A-4147-A177-3AD203B41FA5}">
                      <a16:colId xmlns:a16="http://schemas.microsoft.com/office/drawing/2014/main" val="492626285"/>
                    </a:ext>
                  </a:extLst>
                </a:gridCol>
                <a:gridCol w="234245">
                  <a:extLst>
                    <a:ext uri="{9D8B030D-6E8A-4147-A177-3AD203B41FA5}">
                      <a16:colId xmlns:a16="http://schemas.microsoft.com/office/drawing/2014/main" val="1173449684"/>
                    </a:ext>
                  </a:extLst>
                </a:gridCol>
                <a:gridCol w="234245">
                  <a:extLst>
                    <a:ext uri="{9D8B030D-6E8A-4147-A177-3AD203B41FA5}">
                      <a16:colId xmlns:a16="http://schemas.microsoft.com/office/drawing/2014/main" val="2050751659"/>
                    </a:ext>
                  </a:extLst>
                </a:gridCol>
                <a:gridCol w="234245">
                  <a:extLst>
                    <a:ext uri="{9D8B030D-6E8A-4147-A177-3AD203B41FA5}">
                      <a16:colId xmlns:a16="http://schemas.microsoft.com/office/drawing/2014/main" val="1108837457"/>
                    </a:ext>
                  </a:extLst>
                </a:gridCol>
                <a:gridCol w="234245">
                  <a:extLst>
                    <a:ext uri="{9D8B030D-6E8A-4147-A177-3AD203B41FA5}">
                      <a16:colId xmlns:a16="http://schemas.microsoft.com/office/drawing/2014/main" val="2047648976"/>
                    </a:ext>
                  </a:extLst>
                </a:gridCol>
                <a:gridCol w="234245">
                  <a:extLst>
                    <a:ext uri="{9D8B030D-6E8A-4147-A177-3AD203B41FA5}">
                      <a16:colId xmlns:a16="http://schemas.microsoft.com/office/drawing/2014/main" val="1938679684"/>
                    </a:ext>
                  </a:extLst>
                </a:gridCol>
                <a:gridCol w="234245">
                  <a:extLst>
                    <a:ext uri="{9D8B030D-6E8A-4147-A177-3AD203B41FA5}">
                      <a16:colId xmlns:a16="http://schemas.microsoft.com/office/drawing/2014/main" val="3676798644"/>
                    </a:ext>
                  </a:extLst>
                </a:gridCol>
                <a:gridCol w="234245">
                  <a:extLst>
                    <a:ext uri="{9D8B030D-6E8A-4147-A177-3AD203B41FA5}">
                      <a16:colId xmlns:a16="http://schemas.microsoft.com/office/drawing/2014/main" val="3692018449"/>
                    </a:ext>
                  </a:extLst>
                </a:gridCol>
                <a:gridCol w="199889">
                  <a:extLst>
                    <a:ext uri="{9D8B030D-6E8A-4147-A177-3AD203B41FA5}">
                      <a16:colId xmlns:a16="http://schemas.microsoft.com/office/drawing/2014/main" val="2389628373"/>
                    </a:ext>
                  </a:extLst>
                </a:gridCol>
                <a:gridCol w="268601">
                  <a:extLst>
                    <a:ext uri="{9D8B030D-6E8A-4147-A177-3AD203B41FA5}">
                      <a16:colId xmlns:a16="http://schemas.microsoft.com/office/drawing/2014/main" val="1994078734"/>
                    </a:ext>
                  </a:extLst>
                </a:gridCol>
                <a:gridCol w="234245">
                  <a:extLst>
                    <a:ext uri="{9D8B030D-6E8A-4147-A177-3AD203B41FA5}">
                      <a16:colId xmlns:a16="http://schemas.microsoft.com/office/drawing/2014/main" val="4000855604"/>
                    </a:ext>
                  </a:extLst>
                </a:gridCol>
              </a:tblGrid>
              <a:tr h="388620">
                <a:tc>
                  <a:txBody>
                    <a:bodyPr/>
                    <a:lstStyle/>
                    <a:p>
                      <a:r>
                        <a:rPr lang="en-US" sz="1800" dirty="0">
                          <a:solidFill>
                            <a:schemeClr val="tx1"/>
                          </a:solidFill>
                          <a:latin typeface="Consolas" panose="020B0609020204030204" pitchFamily="49" charset="0"/>
                          <a:cs typeface="Consolas" panose="020B0609020204030204" pitchFamily="49" charset="0"/>
                        </a:rPr>
                        <a:t>31</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24</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23</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16</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1</a:t>
                      </a:r>
                    </a:p>
                    <a:p>
                      <a:r>
                        <a:rPr lang="en-US" sz="1800" dirty="0">
                          <a:solidFill>
                            <a:schemeClr val="tx1"/>
                          </a:solidFill>
                          <a:latin typeface="Consolas" panose="020B0609020204030204" pitchFamily="49" charset="0"/>
                          <a:cs typeface="Consolas" panose="020B0609020204030204" pitchFamily="49" charset="0"/>
                        </a:rPr>
                        <a:t>5</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0</a:t>
                      </a:r>
                    </a:p>
                  </a:txBody>
                  <a:tcPr marL="68580" marR="68580" marT="34290" marB="3429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645533"/>
                  </a:ext>
                </a:extLst>
              </a:tr>
              <a:tr h="278130">
                <a:tc gridSpan="8">
                  <a:txBody>
                    <a:bodyPr/>
                    <a:lstStyle/>
                    <a:p>
                      <a:pPr algn="ctr"/>
                      <a:r>
                        <a:rPr lang="en-US" sz="1800" i="1" dirty="0">
                          <a:latin typeface="Consolas" panose="020B0609020204030204" pitchFamily="49" charset="0"/>
                          <a:cs typeface="Consolas" panose="020B0609020204030204" pitchFamily="49" charset="0"/>
                        </a:rPr>
                        <a:t>do not change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gridSpan="9">
                  <a:txBody>
                    <a:bodyPr/>
                    <a:lstStyle/>
                    <a:p>
                      <a:pPr algn="ctr"/>
                      <a:r>
                        <a:rPr lang="en-US" sz="1800" i="1" dirty="0">
                          <a:latin typeface="Consolas" panose="020B0609020204030204" pitchFamily="49" charset="0"/>
                          <a:cs typeface="Consolas" panose="020B0609020204030204" pitchFamily="49" charset="0"/>
                        </a:rPr>
                        <a:t>all zeros</a:t>
                      </a:r>
                      <a:endParaRPr lang="en-US" sz="1800" dirty="0">
                        <a:latin typeface="Consolas" panose="020B0609020204030204" pitchFamily="49" charset="0"/>
                        <a:cs typeface="Consolas" panose="020B0609020204030204" pitchFamily="49"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gridSpan="15">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i="1" dirty="0">
                          <a:latin typeface="Consolas" panose="020B0609020204030204" pitchFamily="49" charset="0"/>
                          <a:cs typeface="Consolas" panose="020B0609020204030204" pitchFamily="49" charset="0"/>
                        </a:rPr>
                        <a:t>do not change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extLst>
                  <a:ext uri="{0D108BD9-81ED-4DB2-BD59-A6C34878D82A}">
                    <a16:rowId xmlns:a16="http://schemas.microsoft.com/office/drawing/2014/main" val="2685209534"/>
                  </a:ext>
                </a:extLst>
              </a:tr>
            </a:tbl>
          </a:graphicData>
        </a:graphic>
      </p:graphicFrame>
      <p:sp>
        <p:nvSpPr>
          <p:cNvPr id="38" name="TextBox 37">
            <a:extLst>
              <a:ext uri="{FF2B5EF4-FFF2-40B4-BE49-F238E27FC236}">
                <a16:creationId xmlns:a16="http://schemas.microsoft.com/office/drawing/2014/main" id="{F25BAC89-F9D4-F860-30C3-C9AAE75A1879}"/>
              </a:ext>
            </a:extLst>
          </p:cNvPr>
          <p:cNvSpPr txBox="1"/>
          <p:nvPr/>
        </p:nvSpPr>
        <p:spPr>
          <a:xfrm>
            <a:off x="428921" y="1115445"/>
            <a:ext cx="2652092" cy="707886"/>
          </a:xfrm>
          <a:prstGeom prst="rect">
            <a:avLst/>
          </a:prstGeom>
          <a:solidFill>
            <a:schemeClr val="accent4">
              <a:lumMod val="20000"/>
              <a:lumOff val="80000"/>
            </a:schemeClr>
          </a:solidFill>
          <a:ln>
            <a:solidFill>
              <a:schemeClr val="accent1"/>
            </a:solidFill>
          </a:ln>
        </p:spPr>
        <p:txBody>
          <a:bodyPr wrap="square" rtlCol="0">
            <a:spAutoFit/>
          </a:bodyPr>
          <a:lstStyle/>
          <a:p>
            <a:r>
              <a:rPr lang="en-US" sz="2000" dirty="0"/>
              <a:t>Task: Insert source into destination</a:t>
            </a:r>
          </a:p>
        </p:txBody>
      </p:sp>
      <p:graphicFrame>
        <p:nvGraphicFramePr>
          <p:cNvPr id="40" name="Table 39">
            <a:extLst>
              <a:ext uri="{FF2B5EF4-FFF2-40B4-BE49-F238E27FC236}">
                <a16:creationId xmlns:a16="http://schemas.microsoft.com/office/drawing/2014/main" id="{B0397FC6-7EB3-E7F7-B7C3-A1925B048244}"/>
              </a:ext>
            </a:extLst>
          </p:cNvPr>
          <p:cNvGraphicFramePr>
            <a:graphicFrameLocks noGrp="1"/>
          </p:cNvGraphicFramePr>
          <p:nvPr/>
        </p:nvGraphicFramePr>
        <p:xfrm>
          <a:off x="3803149" y="5633005"/>
          <a:ext cx="7895928" cy="960120"/>
        </p:xfrm>
        <a:graphic>
          <a:graphicData uri="http://schemas.openxmlformats.org/drawingml/2006/table">
            <a:tbl>
              <a:tblPr firstRow="1" bandRow="1">
                <a:tableStyleId>{5C22544A-7EE6-4342-B048-85BDC9FD1C3A}</a:tableStyleId>
              </a:tblPr>
              <a:tblGrid>
                <a:gridCol w="268601">
                  <a:extLst>
                    <a:ext uri="{9D8B030D-6E8A-4147-A177-3AD203B41FA5}">
                      <a16:colId xmlns:a16="http://schemas.microsoft.com/office/drawing/2014/main" val="4144607392"/>
                    </a:ext>
                  </a:extLst>
                </a:gridCol>
                <a:gridCol w="199889">
                  <a:extLst>
                    <a:ext uri="{9D8B030D-6E8A-4147-A177-3AD203B41FA5}">
                      <a16:colId xmlns:a16="http://schemas.microsoft.com/office/drawing/2014/main" val="791723199"/>
                    </a:ext>
                  </a:extLst>
                </a:gridCol>
                <a:gridCol w="234245">
                  <a:extLst>
                    <a:ext uri="{9D8B030D-6E8A-4147-A177-3AD203B41FA5}">
                      <a16:colId xmlns:a16="http://schemas.microsoft.com/office/drawing/2014/main" val="1493197525"/>
                    </a:ext>
                  </a:extLst>
                </a:gridCol>
                <a:gridCol w="234245">
                  <a:extLst>
                    <a:ext uri="{9D8B030D-6E8A-4147-A177-3AD203B41FA5}">
                      <a16:colId xmlns:a16="http://schemas.microsoft.com/office/drawing/2014/main" val="3414607653"/>
                    </a:ext>
                  </a:extLst>
                </a:gridCol>
                <a:gridCol w="234245">
                  <a:extLst>
                    <a:ext uri="{9D8B030D-6E8A-4147-A177-3AD203B41FA5}">
                      <a16:colId xmlns:a16="http://schemas.microsoft.com/office/drawing/2014/main" val="3677281600"/>
                    </a:ext>
                  </a:extLst>
                </a:gridCol>
                <a:gridCol w="234245">
                  <a:extLst>
                    <a:ext uri="{9D8B030D-6E8A-4147-A177-3AD203B41FA5}">
                      <a16:colId xmlns:a16="http://schemas.microsoft.com/office/drawing/2014/main" val="1986688395"/>
                    </a:ext>
                  </a:extLst>
                </a:gridCol>
                <a:gridCol w="234245">
                  <a:extLst>
                    <a:ext uri="{9D8B030D-6E8A-4147-A177-3AD203B41FA5}">
                      <a16:colId xmlns:a16="http://schemas.microsoft.com/office/drawing/2014/main" val="87537964"/>
                    </a:ext>
                  </a:extLst>
                </a:gridCol>
                <a:gridCol w="234245">
                  <a:extLst>
                    <a:ext uri="{9D8B030D-6E8A-4147-A177-3AD203B41FA5}">
                      <a16:colId xmlns:a16="http://schemas.microsoft.com/office/drawing/2014/main" val="3670086493"/>
                    </a:ext>
                  </a:extLst>
                </a:gridCol>
                <a:gridCol w="234245">
                  <a:extLst>
                    <a:ext uri="{9D8B030D-6E8A-4147-A177-3AD203B41FA5}">
                      <a16:colId xmlns:a16="http://schemas.microsoft.com/office/drawing/2014/main" val="1707413119"/>
                    </a:ext>
                  </a:extLst>
                </a:gridCol>
                <a:gridCol w="234245">
                  <a:extLst>
                    <a:ext uri="{9D8B030D-6E8A-4147-A177-3AD203B41FA5}">
                      <a16:colId xmlns:a16="http://schemas.microsoft.com/office/drawing/2014/main" val="480863207"/>
                    </a:ext>
                  </a:extLst>
                </a:gridCol>
                <a:gridCol w="234245">
                  <a:extLst>
                    <a:ext uri="{9D8B030D-6E8A-4147-A177-3AD203B41FA5}">
                      <a16:colId xmlns:a16="http://schemas.microsoft.com/office/drawing/2014/main" val="532071678"/>
                    </a:ext>
                  </a:extLst>
                </a:gridCol>
                <a:gridCol w="234245">
                  <a:extLst>
                    <a:ext uri="{9D8B030D-6E8A-4147-A177-3AD203B41FA5}">
                      <a16:colId xmlns:a16="http://schemas.microsoft.com/office/drawing/2014/main" val="4003449268"/>
                    </a:ext>
                  </a:extLst>
                </a:gridCol>
                <a:gridCol w="234245">
                  <a:extLst>
                    <a:ext uri="{9D8B030D-6E8A-4147-A177-3AD203B41FA5}">
                      <a16:colId xmlns:a16="http://schemas.microsoft.com/office/drawing/2014/main" val="1623172075"/>
                    </a:ext>
                  </a:extLst>
                </a:gridCol>
                <a:gridCol w="234245">
                  <a:extLst>
                    <a:ext uri="{9D8B030D-6E8A-4147-A177-3AD203B41FA5}">
                      <a16:colId xmlns:a16="http://schemas.microsoft.com/office/drawing/2014/main" val="934328409"/>
                    </a:ext>
                  </a:extLst>
                </a:gridCol>
                <a:gridCol w="234245">
                  <a:extLst>
                    <a:ext uri="{9D8B030D-6E8A-4147-A177-3AD203B41FA5}">
                      <a16:colId xmlns:a16="http://schemas.microsoft.com/office/drawing/2014/main" val="1135133986"/>
                    </a:ext>
                  </a:extLst>
                </a:gridCol>
                <a:gridCol w="162560">
                  <a:extLst>
                    <a:ext uri="{9D8B030D-6E8A-4147-A177-3AD203B41FA5}">
                      <a16:colId xmlns:a16="http://schemas.microsoft.com/office/drawing/2014/main" val="1884945068"/>
                    </a:ext>
                  </a:extLst>
                </a:gridCol>
                <a:gridCol w="234245">
                  <a:extLst>
                    <a:ext uri="{9D8B030D-6E8A-4147-A177-3AD203B41FA5}">
                      <a16:colId xmlns:a16="http://schemas.microsoft.com/office/drawing/2014/main" val="4071565133"/>
                    </a:ext>
                  </a:extLst>
                </a:gridCol>
                <a:gridCol w="706018">
                  <a:extLst>
                    <a:ext uri="{9D8B030D-6E8A-4147-A177-3AD203B41FA5}">
                      <a16:colId xmlns:a16="http://schemas.microsoft.com/office/drawing/2014/main" val="1331207316"/>
                    </a:ext>
                  </a:extLst>
                </a:gridCol>
                <a:gridCol w="234245">
                  <a:extLst>
                    <a:ext uri="{9D8B030D-6E8A-4147-A177-3AD203B41FA5}">
                      <a16:colId xmlns:a16="http://schemas.microsoft.com/office/drawing/2014/main" val="1205521216"/>
                    </a:ext>
                  </a:extLst>
                </a:gridCol>
                <a:gridCol w="234245">
                  <a:extLst>
                    <a:ext uri="{9D8B030D-6E8A-4147-A177-3AD203B41FA5}">
                      <a16:colId xmlns:a16="http://schemas.microsoft.com/office/drawing/2014/main" val="1755362950"/>
                    </a:ext>
                  </a:extLst>
                </a:gridCol>
                <a:gridCol w="234245">
                  <a:extLst>
                    <a:ext uri="{9D8B030D-6E8A-4147-A177-3AD203B41FA5}">
                      <a16:colId xmlns:a16="http://schemas.microsoft.com/office/drawing/2014/main" val="3825546327"/>
                    </a:ext>
                  </a:extLst>
                </a:gridCol>
                <a:gridCol w="234245">
                  <a:extLst>
                    <a:ext uri="{9D8B030D-6E8A-4147-A177-3AD203B41FA5}">
                      <a16:colId xmlns:a16="http://schemas.microsoft.com/office/drawing/2014/main" val="492626285"/>
                    </a:ext>
                  </a:extLst>
                </a:gridCol>
                <a:gridCol w="234245">
                  <a:extLst>
                    <a:ext uri="{9D8B030D-6E8A-4147-A177-3AD203B41FA5}">
                      <a16:colId xmlns:a16="http://schemas.microsoft.com/office/drawing/2014/main" val="1173449684"/>
                    </a:ext>
                  </a:extLst>
                </a:gridCol>
                <a:gridCol w="234245">
                  <a:extLst>
                    <a:ext uri="{9D8B030D-6E8A-4147-A177-3AD203B41FA5}">
                      <a16:colId xmlns:a16="http://schemas.microsoft.com/office/drawing/2014/main" val="2050751659"/>
                    </a:ext>
                  </a:extLst>
                </a:gridCol>
                <a:gridCol w="234245">
                  <a:extLst>
                    <a:ext uri="{9D8B030D-6E8A-4147-A177-3AD203B41FA5}">
                      <a16:colId xmlns:a16="http://schemas.microsoft.com/office/drawing/2014/main" val="1108837457"/>
                    </a:ext>
                  </a:extLst>
                </a:gridCol>
                <a:gridCol w="234245">
                  <a:extLst>
                    <a:ext uri="{9D8B030D-6E8A-4147-A177-3AD203B41FA5}">
                      <a16:colId xmlns:a16="http://schemas.microsoft.com/office/drawing/2014/main" val="2047648976"/>
                    </a:ext>
                  </a:extLst>
                </a:gridCol>
                <a:gridCol w="234245">
                  <a:extLst>
                    <a:ext uri="{9D8B030D-6E8A-4147-A177-3AD203B41FA5}">
                      <a16:colId xmlns:a16="http://schemas.microsoft.com/office/drawing/2014/main" val="1938679684"/>
                    </a:ext>
                  </a:extLst>
                </a:gridCol>
                <a:gridCol w="234245">
                  <a:extLst>
                    <a:ext uri="{9D8B030D-6E8A-4147-A177-3AD203B41FA5}">
                      <a16:colId xmlns:a16="http://schemas.microsoft.com/office/drawing/2014/main" val="3676798644"/>
                    </a:ext>
                  </a:extLst>
                </a:gridCol>
                <a:gridCol w="234245">
                  <a:extLst>
                    <a:ext uri="{9D8B030D-6E8A-4147-A177-3AD203B41FA5}">
                      <a16:colId xmlns:a16="http://schemas.microsoft.com/office/drawing/2014/main" val="3692018449"/>
                    </a:ext>
                  </a:extLst>
                </a:gridCol>
                <a:gridCol w="199889">
                  <a:extLst>
                    <a:ext uri="{9D8B030D-6E8A-4147-A177-3AD203B41FA5}">
                      <a16:colId xmlns:a16="http://schemas.microsoft.com/office/drawing/2014/main" val="2389628373"/>
                    </a:ext>
                  </a:extLst>
                </a:gridCol>
                <a:gridCol w="268601">
                  <a:extLst>
                    <a:ext uri="{9D8B030D-6E8A-4147-A177-3AD203B41FA5}">
                      <a16:colId xmlns:a16="http://schemas.microsoft.com/office/drawing/2014/main" val="1994078734"/>
                    </a:ext>
                  </a:extLst>
                </a:gridCol>
                <a:gridCol w="234245">
                  <a:extLst>
                    <a:ext uri="{9D8B030D-6E8A-4147-A177-3AD203B41FA5}">
                      <a16:colId xmlns:a16="http://schemas.microsoft.com/office/drawing/2014/main" val="4000855604"/>
                    </a:ext>
                  </a:extLst>
                </a:gridCol>
              </a:tblGrid>
              <a:tr h="388620">
                <a:tc>
                  <a:txBody>
                    <a:bodyPr/>
                    <a:lstStyle/>
                    <a:p>
                      <a:r>
                        <a:rPr lang="en-US" sz="1800" dirty="0">
                          <a:solidFill>
                            <a:schemeClr val="tx1"/>
                          </a:solidFill>
                          <a:latin typeface="Consolas" panose="020B0609020204030204" pitchFamily="49" charset="0"/>
                          <a:cs typeface="Consolas" panose="020B0609020204030204" pitchFamily="49" charset="0"/>
                        </a:rPr>
                        <a:t>31</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24</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23</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16</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1</a:t>
                      </a:r>
                    </a:p>
                    <a:p>
                      <a:r>
                        <a:rPr lang="en-US" sz="1800" dirty="0">
                          <a:solidFill>
                            <a:schemeClr val="tx1"/>
                          </a:solidFill>
                          <a:latin typeface="Consolas" panose="020B0609020204030204" pitchFamily="49" charset="0"/>
                          <a:cs typeface="Consolas" panose="020B0609020204030204" pitchFamily="49" charset="0"/>
                        </a:rPr>
                        <a:t>5</a:t>
                      </a: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endParaRPr lang="en-US" sz="1800">
                        <a:solidFill>
                          <a:schemeClr val="tx1"/>
                        </a:solidFill>
                        <a:latin typeface="Consolas" panose="020B0609020204030204" pitchFamily="49" charset="0"/>
                        <a:cs typeface="Consolas" panose="020B0609020204030204" pitchFamily="49" charset="0"/>
                      </a:endParaRPr>
                    </a:p>
                  </a:txBody>
                  <a:tcPr marL="68580" marR="68580" marT="34290" marB="34290" anchor="b">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Consolas" panose="020B0609020204030204" pitchFamily="49" charset="0"/>
                          <a:cs typeface="Consolas" panose="020B0609020204030204" pitchFamily="49" charset="0"/>
                        </a:rPr>
                        <a:t>0</a:t>
                      </a:r>
                    </a:p>
                  </a:txBody>
                  <a:tcPr marL="68580" marR="68580" marT="34290" marB="3429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645533"/>
                  </a:ext>
                </a:extLst>
              </a:tr>
              <a:tr h="278130">
                <a:tc gridSpan="8">
                  <a:txBody>
                    <a:bodyPr/>
                    <a:lstStyle/>
                    <a:p>
                      <a:pPr algn="ctr"/>
                      <a:r>
                        <a:rPr lang="en-US" sz="1800" i="1" dirty="0">
                          <a:latin typeface="Consolas" panose="020B0609020204030204" pitchFamily="49" charset="0"/>
                          <a:cs typeface="Consolas" panose="020B0609020204030204" pitchFamily="49" charset="0"/>
                        </a:rPr>
                        <a:t>do not change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gridSpan="9">
                  <a:txBody>
                    <a:bodyPr/>
                    <a:lstStyle/>
                    <a:p>
                      <a:pPr algn="ctr"/>
                      <a:r>
                        <a:rPr lang="en-US" sz="1800" i="1" dirty="0">
                          <a:latin typeface="Consolas" panose="020B0609020204030204" pitchFamily="49" charset="0"/>
                          <a:cs typeface="Consolas" panose="020B0609020204030204" pitchFamily="49" charset="0"/>
                        </a:rPr>
                        <a:t>source</a:t>
                      </a:r>
                      <a:endParaRPr lang="en-US" sz="1800" dirty="0">
                        <a:latin typeface="Consolas" panose="020B0609020204030204" pitchFamily="49" charset="0"/>
                        <a:cs typeface="Consolas" panose="020B0609020204030204" pitchFamily="49"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gridSpan="15">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i="1" dirty="0">
                          <a:latin typeface="Consolas" panose="020B0609020204030204" pitchFamily="49" charset="0"/>
                          <a:cs typeface="Consolas" panose="020B0609020204030204" pitchFamily="49" charset="0"/>
                        </a:rPr>
                        <a:t>do not change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tc hMerge="1">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UpDiag">
                      <a:fgClr>
                        <a:schemeClr val="bg1">
                          <a:lumMod val="75000"/>
                        </a:schemeClr>
                      </a:fgClr>
                      <a:bgClr>
                        <a:schemeClr val="bg1"/>
                      </a:bgClr>
                    </a:pattFill>
                  </a:tcPr>
                </a:tc>
                <a:extLst>
                  <a:ext uri="{0D108BD9-81ED-4DB2-BD59-A6C34878D82A}">
                    <a16:rowId xmlns:a16="http://schemas.microsoft.com/office/drawing/2014/main" val="2685209534"/>
                  </a:ext>
                </a:extLst>
              </a:tr>
            </a:tbl>
          </a:graphicData>
        </a:graphic>
      </p:graphicFrame>
      <p:grpSp>
        <p:nvGrpSpPr>
          <p:cNvPr id="4" name="Group 3">
            <a:extLst>
              <a:ext uri="{FF2B5EF4-FFF2-40B4-BE49-F238E27FC236}">
                <a16:creationId xmlns:a16="http://schemas.microsoft.com/office/drawing/2014/main" id="{2BCD4364-6378-74E2-A2B9-0779064B4DAD}"/>
              </a:ext>
            </a:extLst>
          </p:cNvPr>
          <p:cNvGrpSpPr/>
          <p:nvPr/>
        </p:nvGrpSpPr>
        <p:grpSpPr>
          <a:xfrm>
            <a:off x="1240673" y="5512121"/>
            <a:ext cx="10999989" cy="1126073"/>
            <a:chOff x="939114" y="5512121"/>
            <a:chExt cx="10999989" cy="1126073"/>
          </a:xfrm>
        </p:grpSpPr>
        <p:sp>
          <p:nvSpPr>
            <p:cNvPr id="39" name="TextBox 38">
              <a:extLst>
                <a:ext uri="{FF2B5EF4-FFF2-40B4-BE49-F238E27FC236}">
                  <a16:creationId xmlns:a16="http://schemas.microsoft.com/office/drawing/2014/main" id="{D4AE24B4-7453-30DD-5054-B269B914FAB2}"/>
                </a:ext>
              </a:extLst>
            </p:cNvPr>
            <p:cNvSpPr txBox="1"/>
            <p:nvPr/>
          </p:nvSpPr>
          <p:spPr>
            <a:xfrm>
              <a:off x="11135168" y="6268862"/>
              <a:ext cx="803935" cy="369332"/>
            </a:xfrm>
            <a:prstGeom prst="rect">
              <a:avLst/>
            </a:prstGeom>
            <a:noFill/>
          </p:spPr>
          <p:txBody>
            <a:bodyPr wrap="square" rtlCol="0">
              <a:spAutoFit/>
            </a:bodyPr>
            <a:lstStyle/>
            <a:p>
              <a:pPr algn="r" defTabSz="685800"/>
              <a:r>
                <a:rPr lang="en-US" dirty="0">
                  <a:solidFill>
                    <a:prstClr val="black"/>
                  </a:solidFill>
                  <a:latin typeface="Consolas" panose="020B0609020204030204" pitchFamily="49" charset="0"/>
                  <a:cs typeface="Consolas" panose="020B0609020204030204" pitchFamily="49" charset="0"/>
                </a:rPr>
                <a:t>r1</a:t>
              </a:r>
            </a:p>
          </p:txBody>
        </p:sp>
        <p:sp>
          <p:nvSpPr>
            <p:cNvPr id="41" name="Bent Arrow 40">
              <a:extLst>
                <a:ext uri="{FF2B5EF4-FFF2-40B4-BE49-F238E27FC236}">
                  <a16:creationId xmlns:a16="http://schemas.microsoft.com/office/drawing/2014/main" id="{7D1E01D2-E747-0C6F-173F-3B6E22FEF9AB}"/>
                </a:ext>
              </a:extLst>
            </p:cNvPr>
            <p:cNvSpPr/>
            <p:nvPr/>
          </p:nvSpPr>
          <p:spPr>
            <a:xfrm flipV="1">
              <a:off x="939114" y="5512121"/>
              <a:ext cx="2032216" cy="1105467"/>
            </a:xfrm>
            <a:prstGeom prst="bentArrow">
              <a:avLst>
                <a:gd name="adj1" fmla="val 4937"/>
                <a:gd name="adj2" fmla="val 1112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id="{C187F0DB-BF3F-D095-B915-3810177855ED}"/>
                </a:ext>
              </a:extLst>
            </p:cNvPr>
            <p:cNvSpPr txBox="1"/>
            <p:nvPr/>
          </p:nvSpPr>
          <p:spPr>
            <a:xfrm>
              <a:off x="1258856" y="5569769"/>
              <a:ext cx="1210588" cy="400110"/>
            </a:xfrm>
            <a:prstGeom prst="rect">
              <a:avLst/>
            </a:prstGeom>
            <a:noFill/>
          </p:spPr>
          <p:txBody>
            <a:bodyPr wrap="none" rtlCol="0">
              <a:spAutoFit/>
            </a:bodyPr>
            <a:lstStyle/>
            <a:p>
              <a:r>
                <a:rPr lang="en-US" sz="2000" dirty="0">
                  <a:solidFill>
                    <a:srgbClr val="0070C0"/>
                  </a:solidFill>
                </a:rPr>
                <a:t>results in</a:t>
              </a:r>
            </a:p>
          </p:txBody>
        </p:sp>
      </p:grpSp>
      <p:grpSp>
        <p:nvGrpSpPr>
          <p:cNvPr id="3" name="Group 2">
            <a:extLst>
              <a:ext uri="{FF2B5EF4-FFF2-40B4-BE49-F238E27FC236}">
                <a16:creationId xmlns:a16="http://schemas.microsoft.com/office/drawing/2014/main" id="{E6CAEF7E-EB69-71DB-B351-D6307E1F4E6E}"/>
              </a:ext>
            </a:extLst>
          </p:cNvPr>
          <p:cNvGrpSpPr/>
          <p:nvPr/>
        </p:nvGrpSpPr>
        <p:grpSpPr>
          <a:xfrm>
            <a:off x="300972" y="3517439"/>
            <a:ext cx="11939690" cy="1987472"/>
            <a:chOff x="-587" y="3517439"/>
            <a:chExt cx="11939690" cy="1987472"/>
          </a:xfrm>
        </p:grpSpPr>
        <p:sp>
          <p:nvSpPr>
            <p:cNvPr id="33" name="TextBox 32">
              <a:extLst>
                <a:ext uri="{FF2B5EF4-FFF2-40B4-BE49-F238E27FC236}">
                  <a16:creationId xmlns:a16="http://schemas.microsoft.com/office/drawing/2014/main" id="{9D319A68-7317-4F46-51AB-2E51A51705BE}"/>
                </a:ext>
              </a:extLst>
            </p:cNvPr>
            <p:cNvSpPr txBox="1"/>
            <p:nvPr/>
          </p:nvSpPr>
          <p:spPr>
            <a:xfrm>
              <a:off x="127362" y="4797025"/>
              <a:ext cx="2652092" cy="707886"/>
            </a:xfrm>
            <a:prstGeom prst="rect">
              <a:avLst/>
            </a:prstGeom>
            <a:solidFill>
              <a:schemeClr val="bg1">
                <a:lumMod val="95000"/>
              </a:schemeClr>
            </a:solidFill>
            <a:ln>
              <a:solidFill>
                <a:schemeClr val="accent1"/>
              </a:solidFill>
            </a:ln>
          </p:spPr>
          <p:txBody>
            <a:bodyPr wrap="square" rtlCol="0">
              <a:spAutoFit/>
            </a:bodyPr>
            <a:lstStyle/>
            <a:p>
              <a:pPr defTabSz="685800"/>
              <a:r>
                <a:rPr lang="en-US" sz="2000" dirty="0" err="1">
                  <a:solidFill>
                    <a:prstClr val="black"/>
                  </a:solidFill>
                  <a:latin typeface="Consolas" panose="020B0609020204030204" pitchFamily="49" charset="0"/>
                  <a:cs typeface="Consolas" panose="020B0609020204030204" pitchFamily="49" charset="0"/>
                </a:rPr>
                <a:t>orr</a:t>
              </a:r>
              <a:r>
                <a:rPr lang="en-US" sz="2000" dirty="0">
                  <a:solidFill>
                    <a:prstClr val="black"/>
                  </a:solidFill>
                  <a:latin typeface="Consolas" panose="020B0609020204030204" pitchFamily="49" charset="0"/>
                  <a:cs typeface="Consolas" panose="020B0609020204030204" pitchFamily="49" charset="0"/>
                </a:rPr>
                <a:t>    r1, r1, r2</a:t>
              </a:r>
            </a:p>
            <a:p>
              <a:pPr defTabSz="685800"/>
              <a:r>
                <a:rPr lang="en-US" sz="2000" dirty="0">
                  <a:solidFill>
                    <a:prstClr val="black"/>
                  </a:solidFill>
                  <a:latin typeface="Consolas" panose="020B0609020204030204" pitchFamily="49" charset="0"/>
                  <a:cs typeface="Consolas" panose="020B0609020204030204" pitchFamily="49" charset="0"/>
                </a:rPr>
                <a:t>r1 =   r1 | r2;</a:t>
              </a:r>
            </a:p>
          </p:txBody>
        </p:sp>
        <p:sp>
          <p:nvSpPr>
            <p:cNvPr id="36" name="TextBox 35">
              <a:extLst>
                <a:ext uri="{FF2B5EF4-FFF2-40B4-BE49-F238E27FC236}">
                  <a16:creationId xmlns:a16="http://schemas.microsoft.com/office/drawing/2014/main" id="{558B8F70-AC00-0BB2-2739-A0741837BFD8}"/>
                </a:ext>
              </a:extLst>
            </p:cNvPr>
            <p:cNvSpPr txBox="1"/>
            <p:nvPr/>
          </p:nvSpPr>
          <p:spPr>
            <a:xfrm>
              <a:off x="11135168" y="4815751"/>
              <a:ext cx="803935" cy="369332"/>
            </a:xfrm>
            <a:prstGeom prst="rect">
              <a:avLst/>
            </a:prstGeom>
            <a:noFill/>
          </p:spPr>
          <p:txBody>
            <a:bodyPr wrap="square" rtlCol="0">
              <a:spAutoFit/>
            </a:bodyPr>
            <a:lstStyle/>
            <a:p>
              <a:pPr algn="r" defTabSz="685800"/>
              <a:r>
                <a:rPr lang="en-US" dirty="0">
                  <a:solidFill>
                    <a:prstClr val="black"/>
                  </a:solidFill>
                  <a:latin typeface="Consolas" panose="020B0609020204030204" pitchFamily="49" charset="0"/>
                  <a:cs typeface="Consolas" panose="020B0609020204030204" pitchFamily="49" charset="0"/>
                </a:rPr>
                <a:t>r1</a:t>
              </a:r>
            </a:p>
          </p:txBody>
        </p:sp>
        <p:sp>
          <p:nvSpPr>
            <p:cNvPr id="37" name="TextBox 36">
              <a:extLst>
                <a:ext uri="{FF2B5EF4-FFF2-40B4-BE49-F238E27FC236}">
                  <a16:creationId xmlns:a16="http://schemas.microsoft.com/office/drawing/2014/main" id="{4B0A366D-01D5-8195-82C9-AD53ABE4A12F}"/>
                </a:ext>
              </a:extLst>
            </p:cNvPr>
            <p:cNvSpPr txBox="1"/>
            <p:nvPr/>
          </p:nvSpPr>
          <p:spPr>
            <a:xfrm>
              <a:off x="11098344" y="3732596"/>
              <a:ext cx="802839" cy="369332"/>
            </a:xfrm>
            <a:prstGeom prst="rect">
              <a:avLst/>
            </a:prstGeom>
            <a:noFill/>
          </p:spPr>
          <p:txBody>
            <a:bodyPr wrap="square" rtlCol="0">
              <a:spAutoFit/>
            </a:bodyPr>
            <a:lstStyle/>
            <a:p>
              <a:pPr algn="r" defTabSz="685800"/>
              <a:r>
                <a:rPr lang="en-US" dirty="0">
                  <a:solidFill>
                    <a:prstClr val="black"/>
                  </a:solidFill>
                  <a:latin typeface="Consolas" panose="020B0609020204030204" pitchFamily="49" charset="0"/>
                  <a:cs typeface="Consolas" panose="020B0609020204030204" pitchFamily="49" charset="0"/>
                </a:rPr>
                <a:t>r2</a:t>
              </a:r>
            </a:p>
          </p:txBody>
        </p:sp>
        <p:sp>
          <p:nvSpPr>
            <p:cNvPr id="42" name="Left Brace 41">
              <a:extLst>
                <a:ext uri="{FF2B5EF4-FFF2-40B4-BE49-F238E27FC236}">
                  <a16:creationId xmlns:a16="http://schemas.microsoft.com/office/drawing/2014/main" id="{182934D3-4435-4100-64E4-332A18C3B469}"/>
                </a:ext>
              </a:extLst>
            </p:cNvPr>
            <p:cNvSpPr/>
            <p:nvPr/>
          </p:nvSpPr>
          <p:spPr>
            <a:xfrm>
              <a:off x="2736933" y="3626745"/>
              <a:ext cx="802578" cy="1712146"/>
            </a:xfrm>
            <a:prstGeom prst="leftBrace">
              <a:avLst>
                <a:gd name="adj1" fmla="val 8333"/>
                <a:gd name="adj2" fmla="val 77864"/>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TextBox 43">
              <a:extLst>
                <a:ext uri="{FF2B5EF4-FFF2-40B4-BE49-F238E27FC236}">
                  <a16:creationId xmlns:a16="http://schemas.microsoft.com/office/drawing/2014/main" id="{DC8375EC-0ADB-9DA2-94AC-BC48229D694F}"/>
                </a:ext>
              </a:extLst>
            </p:cNvPr>
            <p:cNvSpPr txBox="1"/>
            <p:nvPr/>
          </p:nvSpPr>
          <p:spPr>
            <a:xfrm>
              <a:off x="-587" y="3517439"/>
              <a:ext cx="2857466" cy="1200329"/>
            </a:xfrm>
            <a:prstGeom prst="rect">
              <a:avLst/>
            </a:prstGeom>
            <a:solidFill>
              <a:schemeClr val="accent4">
                <a:lumMod val="20000"/>
                <a:lumOff val="80000"/>
              </a:schemeClr>
            </a:solidFill>
            <a:ln>
              <a:solidFill>
                <a:schemeClr val="accent1"/>
              </a:solidFill>
            </a:ln>
          </p:spPr>
          <p:txBody>
            <a:bodyPr wrap="square" rtlCol="0">
              <a:spAutoFit/>
            </a:bodyPr>
            <a:lstStyle/>
            <a:p>
              <a:pPr algn="ctr"/>
              <a:r>
                <a:rPr lang="en-US" dirty="0">
                  <a:solidFill>
                    <a:srgbClr val="0070C0"/>
                  </a:solidFill>
                </a:rPr>
                <a:t>Approach </a:t>
              </a:r>
            </a:p>
            <a:p>
              <a:r>
                <a:rPr lang="en-US" dirty="0"/>
                <a:t>(1) isolate source field</a:t>
              </a:r>
            </a:p>
            <a:p>
              <a:r>
                <a:rPr lang="en-US" dirty="0"/>
                <a:t>(2) clear destination field</a:t>
              </a:r>
            </a:p>
            <a:p>
              <a:r>
                <a:rPr lang="en-US" dirty="0"/>
                <a:t>(3) Bitwise </a:t>
              </a:r>
              <a:r>
                <a:rPr lang="en-US" dirty="0">
                  <a:solidFill>
                    <a:srgbClr val="C00000"/>
                  </a:solidFill>
                </a:rPr>
                <a:t>or</a:t>
              </a:r>
              <a:r>
                <a:rPr lang="en-US" dirty="0"/>
                <a:t> together</a:t>
              </a:r>
            </a:p>
          </p:txBody>
        </p:sp>
      </p:grpSp>
      <p:sp>
        <p:nvSpPr>
          <p:cNvPr id="8" name="Down Arrow 7">
            <a:extLst>
              <a:ext uri="{FF2B5EF4-FFF2-40B4-BE49-F238E27FC236}">
                <a16:creationId xmlns:a16="http://schemas.microsoft.com/office/drawing/2014/main" id="{69C0C2E4-6285-6806-DDC0-8202D66FD346}"/>
              </a:ext>
            </a:extLst>
          </p:cNvPr>
          <p:cNvSpPr/>
          <p:nvPr/>
        </p:nvSpPr>
        <p:spPr>
          <a:xfrm rot="3917759">
            <a:off x="8824773" y="498931"/>
            <a:ext cx="246122" cy="2806043"/>
          </a:xfrm>
          <a:prstGeom prst="downArrow">
            <a:avLst>
              <a:gd name="adj1" fmla="val 19547"/>
              <a:gd name="adj2" fmla="val 487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4860A2A3-F57C-4785-65B7-E8DE74AD02CF}"/>
              </a:ext>
            </a:extLst>
          </p:cNvPr>
          <p:cNvSpPr/>
          <p:nvPr/>
        </p:nvSpPr>
        <p:spPr>
          <a:xfrm>
            <a:off x="3110548" y="1345878"/>
            <a:ext cx="678402" cy="2752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Table 23">
            <a:extLst>
              <a:ext uri="{FF2B5EF4-FFF2-40B4-BE49-F238E27FC236}">
                <a16:creationId xmlns:a16="http://schemas.microsoft.com/office/drawing/2014/main" id="{A2681165-5C38-8608-8215-62482DD487C5}"/>
              </a:ext>
            </a:extLst>
          </p:cNvPr>
          <p:cNvGraphicFramePr>
            <a:graphicFrameLocks noGrp="1"/>
          </p:cNvGraphicFramePr>
          <p:nvPr/>
        </p:nvGraphicFramePr>
        <p:xfrm>
          <a:off x="683813" y="1918598"/>
          <a:ext cx="1857568" cy="1524000"/>
        </p:xfrm>
        <a:graphic>
          <a:graphicData uri="http://schemas.openxmlformats.org/drawingml/2006/table">
            <a:tbl>
              <a:tblPr firstRow="1" bandRow="1">
                <a:tableStyleId>{7DF18680-E054-41AD-8BC1-D1AEF772440D}</a:tableStyleId>
              </a:tblPr>
              <a:tblGrid>
                <a:gridCol w="495351">
                  <a:extLst>
                    <a:ext uri="{9D8B030D-6E8A-4147-A177-3AD203B41FA5}">
                      <a16:colId xmlns:a16="http://schemas.microsoft.com/office/drawing/2014/main" val="3511017045"/>
                    </a:ext>
                  </a:extLst>
                </a:gridCol>
                <a:gridCol w="553401">
                  <a:extLst>
                    <a:ext uri="{9D8B030D-6E8A-4147-A177-3AD203B41FA5}">
                      <a16:colId xmlns:a16="http://schemas.microsoft.com/office/drawing/2014/main" val="3388057426"/>
                    </a:ext>
                  </a:extLst>
                </a:gridCol>
                <a:gridCol w="808816">
                  <a:extLst>
                    <a:ext uri="{9D8B030D-6E8A-4147-A177-3AD203B41FA5}">
                      <a16:colId xmlns:a16="http://schemas.microsoft.com/office/drawing/2014/main" val="972478886"/>
                    </a:ext>
                  </a:extLst>
                </a:gridCol>
              </a:tblGrid>
              <a:tr h="277810">
                <a:tc>
                  <a:txBody>
                    <a:bodyPr/>
                    <a:lstStyle/>
                    <a:p>
                      <a:pPr algn="ctr"/>
                      <a:r>
                        <a:rPr lang="en-US" sz="1400" dirty="0"/>
                        <a:t>a</a:t>
                      </a:r>
                      <a:endParaRPr lang="en-US" sz="1400" b="1" dirty="0">
                        <a:latin typeface="Consolas" panose="020B0609020204030204" pitchFamily="49" charset="0"/>
                        <a:cs typeface="Consolas" panose="020B0609020204030204" pitchFamily="49" charset="0"/>
                      </a:endParaRPr>
                    </a:p>
                  </a:txBody>
                  <a:tcPr anchor="ctr"/>
                </a:tc>
                <a:tc>
                  <a:txBody>
                    <a:bodyPr/>
                    <a:lstStyle/>
                    <a:p>
                      <a:pPr algn="ctr"/>
                      <a:r>
                        <a:rPr lang="en-US" sz="1400" dirty="0"/>
                        <a:t>b</a:t>
                      </a:r>
                      <a:endParaRPr lang="en-US" sz="1400" b="1" dirty="0">
                        <a:latin typeface="Consolas" panose="020B0609020204030204" pitchFamily="49" charset="0"/>
                        <a:cs typeface="Consolas" panose="020B0609020204030204" pitchFamily="49" charset="0"/>
                      </a:endParaRPr>
                    </a:p>
                  </a:txBody>
                  <a:tcPr anchor="ctr"/>
                </a:tc>
                <a:tc>
                  <a:txBody>
                    <a:bodyPr/>
                    <a:lstStyle/>
                    <a:p>
                      <a:pPr algn="ctr"/>
                      <a:r>
                        <a:rPr lang="en-US" sz="1400" b="1" dirty="0">
                          <a:latin typeface="Consolas" panose="020B0609020204030204" pitchFamily="49" charset="0"/>
                          <a:cs typeface="Consolas" panose="020B0609020204030204" pitchFamily="49" charset="0"/>
                        </a:rPr>
                        <a:t>a | b</a:t>
                      </a:r>
                    </a:p>
                  </a:txBody>
                  <a:tcPr anchor="ctr"/>
                </a:tc>
                <a:extLst>
                  <a:ext uri="{0D108BD9-81ED-4DB2-BD59-A6C34878D82A}">
                    <a16:rowId xmlns:a16="http://schemas.microsoft.com/office/drawing/2014/main" val="2362881795"/>
                  </a:ext>
                </a:extLst>
              </a:tr>
              <a:tr h="253815">
                <a:tc>
                  <a:txBody>
                    <a:bodyPr/>
                    <a:lstStyle/>
                    <a:p>
                      <a:pPr algn="ctr"/>
                      <a:r>
                        <a:rPr lang="en-US" sz="1400" dirty="0">
                          <a:solidFill>
                            <a:srgbClr val="C00000"/>
                          </a:solidFill>
                        </a:rPr>
                        <a:t>0</a:t>
                      </a:r>
                      <a:endParaRPr lang="en-US" sz="1400" dirty="0">
                        <a:solidFill>
                          <a:srgbClr val="C00000"/>
                        </a:solidFill>
                        <a:latin typeface="Consolas" panose="020B0609020204030204" pitchFamily="49" charset="0"/>
                        <a:cs typeface="Consolas" panose="020B0609020204030204" pitchFamily="49" charset="0"/>
                      </a:endParaRPr>
                    </a:p>
                  </a:txBody>
                  <a:tcPr anchor="ctr"/>
                </a:tc>
                <a:tc>
                  <a:txBody>
                    <a:bodyPr/>
                    <a:lstStyle/>
                    <a:p>
                      <a:pPr algn="ctr"/>
                      <a:r>
                        <a:rPr lang="en-US" sz="1400" dirty="0">
                          <a:solidFill>
                            <a:srgbClr val="2C895B"/>
                          </a:solidFill>
                        </a:rPr>
                        <a:t>0</a:t>
                      </a:r>
                      <a:endParaRPr lang="en-US" sz="1400" dirty="0">
                        <a:solidFill>
                          <a:srgbClr val="2C895B"/>
                        </a:solidFill>
                        <a:latin typeface="Consolas" panose="020B0609020204030204" pitchFamily="49" charset="0"/>
                        <a:cs typeface="Consolas" panose="020B0609020204030204" pitchFamily="49" charset="0"/>
                      </a:endParaRPr>
                    </a:p>
                  </a:txBody>
                  <a:tcPr anchor="ctr"/>
                </a:tc>
                <a:tc>
                  <a:txBody>
                    <a:bodyPr/>
                    <a:lstStyle/>
                    <a:p>
                      <a:pPr algn="ctr"/>
                      <a:r>
                        <a:rPr lang="en-US" sz="1400" dirty="0">
                          <a:solidFill>
                            <a:srgbClr val="2C895B"/>
                          </a:solidFill>
                        </a:rPr>
                        <a:t>0</a:t>
                      </a:r>
                      <a:endParaRPr lang="en-US" sz="1400" dirty="0">
                        <a:solidFill>
                          <a:srgbClr val="2C895B"/>
                        </a:solidFill>
                        <a:latin typeface="Consolas" panose="020B0609020204030204" pitchFamily="49" charset="0"/>
                        <a:cs typeface="Consolas" panose="020B0609020204030204" pitchFamily="49" charset="0"/>
                      </a:endParaRPr>
                    </a:p>
                  </a:txBody>
                  <a:tcPr anchor="ctr"/>
                </a:tc>
                <a:extLst>
                  <a:ext uri="{0D108BD9-81ED-4DB2-BD59-A6C34878D82A}">
                    <a16:rowId xmlns:a16="http://schemas.microsoft.com/office/drawing/2014/main" val="298923016"/>
                  </a:ext>
                </a:extLst>
              </a:tr>
              <a:tr h="253815">
                <a:tc>
                  <a:txBody>
                    <a:bodyPr/>
                    <a:lstStyle/>
                    <a:p>
                      <a:pPr algn="ctr"/>
                      <a:r>
                        <a:rPr lang="en-US" sz="1400" dirty="0">
                          <a:solidFill>
                            <a:srgbClr val="C00000"/>
                          </a:solidFill>
                        </a:rPr>
                        <a:t>0</a:t>
                      </a:r>
                      <a:endParaRPr lang="en-US" sz="1400" dirty="0">
                        <a:solidFill>
                          <a:srgbClr val="C00000"/>
                        </a:solidFill>
                        <a:latin typeface="Consolas" panose="020B0609020204030204" pitchFamily="49" charset="0"/>
                        <a:cs typeface="Consolas" panose="020B0609020204030204" pitchFamily="49" charset="0"/>
                      </a:endParaRPr>
                    </a:p>
                  </a:txBody>
                  <a:tcPr anchor="ctr"/>
                </a:tc>
                <a:tc>
                  <a:txBody>
                    <a:bodyPr/>
                    <a:lstStyle/>
                    <a:p>
                      <a:pPr algn="ctr"/>
                      <a:r>
                        <a:rPr lang="en-US" sz="1400" dirty="0">
                          <a:solidFill>
                            <a:srgbClr val="2C895B"/>
                          </a:solidFill>
                        </a:rPr>
                        <a:t>1</a:t>
                      </a:r>
                      <a:endParaRPr lang="en-US" sz="1400" dirty="0">
                        <a:solidFill>
                          <a:srgbClr val="2C895B"/>
                        </a:solidFill>
                        <a:latin typeface="Consolas" panose="020B0609020204030204" pitchFamily="49" charset="0"/>
                        <a:cs typeface="Consolas" panose="020B0609020204030204" pitchFamily="49" charset="0"/>
                      </a:endParaRPr>
                    </a:p>
                  </a:txBody>
                  <a:tcPr anchor="ctr"/>
                </a:tc>
                <a:tc>
                  <a:txBody>
                    <a:bodyPr/>
                    <a:lstStyle/>
                    <a:p>
                      <a:pPr algn="ctr"/>
                      <a:r>
                        <a:rPr lang="en-US" sz="1400" dirty="0">
                          <a:solidFill>
                            <a:srgbClr val="2C895B"/>
                          </a:solidFill>
                        </a:rPr>
                        <a:t>1</a:t>
                      </a:r>
                      <a:endParaRPr lang="en-US" sz="1400" dirty="0">
                        <a:solidFill>
                          <a:srgbClr val="2C895B"/>
                        </a:solidFill>
                        <a:latin typeface="Consolas" panose="020B0609020204030204" pitchFamily="49" charset="0"/>
                        <a:cs typeface="Consolas" panose="020B0609020204030204" pitchFamily="49" charset="0"/>
                      </a:endParaRPr>
                    </a:p>
                  </a:txBody>
                  <a:tcPr anchor="ctr"/>
                </a:tc>
                <a:extLst>
                  <a:ext uri="{0D108BD9-81ED-4DB2-BD59-A6C34878D82A}">
                    <a16:rowId xmlns:a16="http://schemas.microsoft.com/office/drawing/2014/main" val="4116352361"/>
                  </a:ext>
                </a:extLst>
              </a:tr>
              <a:tr h="253815">
                <a:tc>
                  <a:txBody>
                    <a:bodyPr/>
                    <a:lstStyle/>
                    <a:p>
                      <a:pPr algn="ctr"/>
                      <a:r>
                        <a:rPr lang="en-US" sz="1400" dirty="0"/>
                        <a:t>1</a:t>
                      </a:r>
                      <a:endParaRPr lang="en-US" sz="1400" dirty="0">
                        <a:latin typeface="Consolas" panose="020B0609020204030204" pitchFamily="49" charset="0"/>
                        <a:cs typeface="Consolas" panose="020B0609020204030204" pitchFamily="49" charset="0"/>
                      </a:endParaRPr>
                    </a:p>
                  </a:txBody>
                  <a:tcPr anchor="ctr"/>
                </a:tc>
                <a:tc>
                  <a:txBody>
                    <a:bodyPr/>
                    <a:lstStyle/>
                    <a:p>
                      <a:pPr algn="ctr"/>
                      <a:r>
                        <a:rPr lang="en-US" sz="1400" dirty="0"/>
                        <a:t>0</a:t>
                      </a:r>
                      <a:endParaRPr lang="en-US" sz="1400" dirty="0">
                        <a:latin typeface="Consolas" panose="020B0609020204030204" pitchFamily="49" charset="0"/>
                        <a:cs typeface="Consolas" panose="020B0609020204030204" pitchFamily="49" charset="0"/>
                      </a:endParaRPr>
                    </a:p>
                  </a:txBody>
                  <a:tcPr anchor="ctr"/>
                </a:tc>
                <a:tc>
                  <a:txBody>
                    <a:bodyPr/>
                    <a:lstStyle/>
                    <a:p>
                      <a:pPr algn="ctr"/>
                      <a:r>
                        <a:rPr lang="en-US" sz="1400" dirty="0"/>
                        <a:t>1</a:t>
                      </a:r>
                      <a:endParaRPr lang="en-US" sz="1400" dirty="0">
                        <a:latin typeface="Consolas" panose="020B0609020204030204" pitchFamily="49" charset="0"/>
                        <a:cs typeface="Consolas" panose="020B0609020204030204" pitchFamily="49" charset="0"/>
                      </a:endParaRPr>
                    </a:p>
                  </a:txBody>
                  <a:tcPr anchor="ctr"/>
                </a:tc>
                <a:extLst>
                  <a:ext uri="{0D108BD9-81ED-4DB2-BD59-A6C34878D82A}">
                    <a16:rowId xmlns:a16="http://schemas.microsoft.com/office/drawing/2014/main" val="1132298274"/>
                  </a:ext>
                </a:extLst>
              </a:tr>
              <a:tr h="253815">
                <a:tc>
                  <a:txBody>
                    <a:bodyPr/>
                    <a:lstStyle/>
                    <a:p>
                      <a:pPr algn="ctr"/>
                      <a:r>
                        <a:rPr lang="en-US" sz="1400" dirty="0"/>
                        <a:t>1</a:t>
                      </a:r>
                      <a:endParaRPr lang="en-US" sz="1400" dirty="0">
                        <a:latin typeface="Consolas" panose="020B0609020204030204" pitchFamily="49" charset="0"/>
                        <a:cs typeface="Consolas" panose="020B0609020204030204" pitchFamily="49" charset="0"/>
                      </a:endParaRPr>
                    </a:p>
                  </a:txBody>
                  <a:tcPr anchor="ctr"/>
                </a:tc>
                <a:tc>
                  <a:txBody>
                    <a:bodyPr/>
                    <a:lstStyle/>
                    <a:p>
                      <a:pPr algn="ctr"/>
                      <a:r>
                        <a:rPr lang="en-US" sz="1400" dirty="0"/>
                        <a:t>1</a:t>
                      </a:r>
                      <a:endParaRPr lang="en-US" sz="1400" dirty="0">
                        <a:latin typeface="Consolas" panose="020B0609020204030204" pitchFamily="49" charset="0"/>
                        <a:cs typeface="Consolas" panose="020B0609020204030204" pitchFamily="49" charset="0"/>
                      </a:endParaRPr>
                    </a:p>
                  </a:txBody>
                  <a:tcPr anchor="ctr"/>
                </a:tc>
                <a:tc>
                  <a:txBody>
                    <a:bodyPr/>
                    <a:lstStyle/>
                    <a:p>
                      <a:pPr algn="ctr"/>
                      <a:r>
                        <a:rPr lang="en-US" sz="1400" dirty="0"/>
                        <a:t>1</a:t>
                      </a:r>
                      <a:endParaRPr lang="en-US" sz="1400" dirty="0">
                        <a:latin typeface="Consolas" panose="020B0609020204030204" pitchFamily="49" charset="0"/>
                        <a:cs typeface="Consolas" panose="020B0609020204030204" pitchFamily="49" charset="0"/>
                      </a:endParaRPr>
                    </a:p>
                  </a:txBody>
                  <a:tcPr anchor="ctr"/>
                </a:tc>
                <a:extLst>
                  <a:ext uri="{0D108BD9-81ED-4DB2-BD59-A6C34878D82A}">
                    <a16:rowId xmlns:a16="http://schemas.microsoft.com/office/drawing/2014/main" val="2039985667"/>
                  </a:ext>
                </a:extLst>
              </a:tr>
            </a:tbl>
          </a:graphicData>
        </a:graphic>
      </p:graphicFrame>
    </p:spTree>
    <p:extLst>
      <p:ext uri="{BB962C8B-B14F-4D97-AF65-F5344CB8AC3E}">
        <p14:creationId xmlns:p14="http://schemas.microsoft.com/office/powerpoint/2010/main" val="30001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3F3EC4-B27D-2644-BF90-BFDCCA1980C3}"/>
              </a:ext>
            </a:extLst>
          </p:cNvPr>
          <p:cNvSpPr>
            <a:spLocks noGrp="1"/>
          </p:cNvSpPr>
          <p:nvPr>
            <p:ph type="title"/>
          </p:nvPr>
        </p:nvSpPr>
        <p:spPr/>
        <p:txBody>
          <a:bodyPr/>
          <a:lstStyle/>
          <a:p>
            <a:r>
              <a:rPr lang="en-US" dirty="0"/>
              <a:t>Hex to Binary (group 4 bits per digit from the right)</a:t>
            </a:r>
          </a:p>
        </p:txBody>
      </p:sp>
      <p:sp>
        <p:nvSpPr>
          <p:cNvPr id="4" name="TextBox 3">
            <a:extLst>
              <a:ext uri="{FF2B5EF4-FFF2-40B4-BE49-F238E27FC236}">
                <a16:creationId xmlns:a16="http://schemas.microsoft.com/office/drawing/2014/main" id="{6894993B-3FCD-3743-84D3-6E6AE0395C3E}"/>
              </a:ext>
            </a:extLst>
          </p:cNvPr>
          <p:cNvSpPr txBox="1"/>
          <p:nvPr/>
        </p:nvSpPr>
        <p:spPr>
          <a:xfrm>
            <a:off x="682007" y="3108083"/>
            <a:ext cx="11008014" cy="1323439"/>
          </a:xfrm>
          <a:prstGeom prst="rect">
            <a:avLst/>
          </a:prstGeom>
          <a:noFill/>
        </p:spPr>
        <p:txBody>
          <a:bodyPr wrap="none" rtlCol="0">
            <a:spAutoFit/>
          </a:bodyPr>
          <a:lstStyle/>
          <a:p>
            <a:pPr algn="ctr"/>
            <a:r>
              <a:rPr lang="en-US" sz="8000" dirty="0">
                <a:solidFill>
                  <a:schemeClr val="tx2"/>
                </a:solidFill>
              </a:rPr>
              <a:t>1111  1010   0101  0011</a:t>
            </a:r>
          </a:p>
        </p:txBody>
      </p:sp>
      <p:grpSp>
        <p:nvGrpSpPr>
          <p:cNvPr id="14" name="Group 13">
            <a:extLst>
              <a:ext uri="{FF2B5EF4-FFF2-40B4-BE49-F238E27FC236}">
                <a16:creationId xmlns:a16="http://schemas.microsoft.com/office/drawing/2014/main" id="{8F7C832F-2B58-8140-B2F4-8DD7F1E63704}"/>
              </a:ext>
            </a:extLst>
          </p:cNvPr>
          <p:cNvGrpSpPr/>
          <p:nvPr/>
        </p:nvGrpSpPr>
        <p:grpSpPr>
          <a:xfrm>
            <a:off x="739276" y="2879483"/>
            <a:ext cx="10698325" cy="551283"/>
            <a:chOff x="311804" y="2986575"/>
            <a:chExt cx="10698325" cy="551283"/>
          </a:xfrm>
        </p:grpSpPr>
        <p:sp>
          <p:nvSpPr>
            <p:cNvPr id="5" name="Left Brace 4">
              <a:extLst>
                <a:ext uri="{FF2B5EF4-FFF2-40B4-BE49-F238E27FC236}">
                  <a16:creationId xmlns:a16="http://schemas.microsoft.com/office/drawing/2014/main" id="{2B281DE2-D5E8-1F4E-90F1-17F1D8A54BF0}"/>
                </a:ext>
              </a:extLst>
            </p:cNvPr>
            <p:cNvSpPr/>
            <p:nvPr/>
          </p:nvSpPr>
          <p:spPr>
            <a:xfrm rot="5400000">
              <a:off x="7015298" y="2097234"/>
              <a:ext cx="410186" cy="2301049"/>
            </a:xfrm>
            <a:prstGeom prst="lef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7" name="Left Brace 6">
              <a:extLst>
                <a:ext uri="{FF2B5EF4-FFF2-40B4-BE49-F238E27FC236}">
                  <a16:creationId xmlns:a16="http://schemas.microsoft.com/office/drawing/2014/main" id="{78FBF0EB-4595-BD43-B747-87682E874EEB}"/>
                </a:ext>
              </a:extLst>
            </p:cNvPr>
            <p:cNvSpPr/>
            <p:nvPr/>
          </p:nvSpPr>
          <p:spPr>
            <a:xfrm rot="5400000">
              <a:off x="4067135" y="2143859"/>
              <a:ext cx="457200" cy="2209800"/>
            </a:xfrm>
            <a:prstGeom prst="lef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9" name="Left Brace 8">
              <a:extLst>
                <a:ext uri="{FF2B5EF4-FFF2-40B4-BE49-F238E27FC236}">
                  <a16:creationId xmlns:a16="http://schemas.microsoft.com/office/drawing/2014/main" id="{C9CC85AB-9426-FF43-B2BD-83C97238BAFB}"/>
                </a:ext>
              </a:extLst>
            </p:cNvPr>
            <p:cNvSpPr/>
            <p:nvPr/>
          </p:nvSpPr>
          <p:spPr>
            <a:xfrm rot="5400000">
              <a:off x="1188104" y="2204358"/>
              <a:ext cx="457200" cy="2209800"/>
            </a:xfrm>
            <a:prstGeom prst="lef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2" name="Left Brace 11">
              <a:extLst>
                <a:ext uri="{FF2B5EF4-FFF2-40B4-BE49-F238E27FC236}">
                  <a16:creationId xmlns:a16="http://schemas.microsoft.com/office/drawing/2014/main" id="{9099E6A2-C546-5D4E-9C92-8F74E2E138D3}"/>
                </a:ext>
              </a:extLst>
            </p:cNvPr>
            <p:cNvSpPr/>
            <p:nvPr/>
          </p:nvSpPr>
          <p:spPr>
            <a:xfrm rot="5400000">
              <a:off x="9676629" y="2110275"/>
              <a:ext cx="457200" cy="2209800"/>
            </a:xfrm>
            <a:prstGeom prst="lef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sp>
        <p:nvSpPr>
          <p:cNvPr id="15" name="TextBox 14">
            <a:extLst>
              <a:ext uri="{FF2B5EF4-FFF2-40B4-BE49-F238E27FC236}">
                <a16:creationId xmlns:a16="http://schemas.microsoft.com/office/drawing/2014/main" id="{82005905-DCEE-7C49-8F62-2BDB992CF89F}"/>
              </a:ext>
            </a:extLst>
          </p:cNvPr>
          <p:cNvSpPr txBox="1"/>
          <p:nvPr/>
        </p:nvSpPr>
        <p:spPr>
          <a:xfrm>
            <a:off x="198839" y="1849840"/>
            <a:ext cx="1928733" cy="1200329"/>
          </a:xfrm>
          <a:prstGeom prst="rect">
            <a:avLst/>
          </a:prstGeom>
          <a:noFill/>
        </p:spPr>
        <p:txBody>
          <a:bodyPr wrap="none" rtlCol="0">
            <a:spAutoFit/>
          </a:bodyPr>
          <a:lstStyle/>
          <a:p>
            <a:r>
              <a:rPr lang="en-US" sz="7200" dirty="0">
                <a:solidFill>
                  <a:srgbClr val="0070C0"/>
                </a:solidFill>
              </a:rPr>
              <a:t>0x  </a:t>
            </a:r>
            <a:r>
              <a:rPr lang="en-US" sz="7200" dirty="0">
                <a:solidFill>
                  <a:schemeClr val="tx2"/>
                </a:solidFill>
              </a:rPr>
              <a:t>f</a:t>
            </a:r>
          </a:p>
        </p:txBody>
      </p:sp>
      <p:sp>
        <p:nvSpPr>
          <p:cNvPr id="16" name="TextBox 15">
            <a:extLst>
              <a:ext uri="{FF2B5EF4-FFF2-40B4-BE49-F238E27FC236}">
                <a16:creationId xmlns:a16="http://schemas.microsoft.com/office/drawing/2014/main" id="{378BBD27-1266-6B4D-9341-E98FEBE77254}"/>
              </a:ext>
            </a:extLst>
          </p:cNvPr>
          <p:cNvSpPr txBox="1"/>
          <p:nvPr/>
        </p:nvSpPr>
        <p:spPr>
          <a:xfrm>
            <a:off x="4439807" y="1791927"/>
            <a:ext cx="697627" cy="1200329"/>
          </a:xfrm>
          <a:prstGeom prst="rect">
            <a:avLst/>
          </a:prstGeom>
          <a:noFill/>
        </p:spPr>
        <p:txBody>
          <a:bodyPr wrap="none" rtlCol="0">
            <a:spAutoFit/>
          </a:bodyPr>
          <a:lstStyle/>
          <a:p>
            <a:r>
              <a:rPr lang="en-US" sz="7200" dirty="0">
                <a:solidFill>
                  <a:schemeClr val="tx2"/>
                </a:solidFill>
              </a:rPr>
              <a:t>a</a:t>
            </a:r>
          </a:p>
        </p:txBody>
      </p:sp>
      <p:sp>
        <p:nvSpPr>
          <p:cNvPr id="17" name="TextBox 16">
            <a:extLst>
              <a:ext uri="{FF2B5EF4-FFF2-40B4-BE49-F238E27FC236}">
                <a16:creationId xmlns:a16="http://schemas.microsoft.com/office/drawing/2014/main" id="{DF31593B-0F7C-FB4F-A34D-2A18F3FCF062}"/>
              </a:ext>
            </a:extLst>
          </p:cNvPr>
          <p:cNvSpPr txBox="1"/>
          <p:nvPr/>
        </p:nvSpPr>
        <p:spPr>
          <a:xfrm>
            <a:off x="7318842" y="1791927"/>
            <a:ext cx="697627" cy="1200329"/>
          </a:xfrm>
          <a:prstGeom prst="rect">
            <a:avLst/>
          </a:prstGeom>
          <a:noFill/>
        </p:spPr>
        <p:txBody>
          <a:bodyPr wrap="none" rtlCol="0">
            <a:spAutoFit/>
          </a:bodyPr>
          <a:lstStyle/>
          <a:p>
            <a:r>
              <a:rPr lang="en-US" sz="7200" dirty="0">
                <a:solidFill>
                  <a:schemeClr val="tx2"/>
                </a:solidFill>
              </a:rPr>
              <a:t>5</a:t>
            </a:r>
          </a:p>
        </p:txBody>
      </p:sp>
      <p:sp>
        <p:nvSpPr>
          <p:cNvPr id="18" name="TextBox 17">
            <a:extLst>
              <a:ext uri="{FF2B5EF4-FFF2-40B4-BE49-F238E27FC236}">
                <a16:creationId xmlns:a16="http://schemas.microsoft.com/office/drawing/2014/main" id="{9DE19D03-4729-0145-9DD3-33DAB22F98EB}"/>
              </a:ext>
            </a:extLst>
          </p:cNvPr>
          <p:cNvSpPr txBox="1"/>
          <p:nvPr/>
        </p:nvSpPr>
        <p:spPr>
          <a:xfrm>
            <a:off x="9992906" y="1791927"/>
            <a:ext cx="697627" cy="1200329"/>
          </a:xfrm>
          <a:prstGeom prst="rect">
            <a:avLst/>
          </a:prstGeom>
          <a:noFill/>
        </p:spPr>
        <p:txBody>
          <a:bodyPr wrap="none" rtlCol="0">
            <a:spAutoFit/>
          </a:bodyPr>
          <a:lstStyle/>
          <a:p>
            <a:r>
              <a:rPr lang="en-US" sz="7200" dirty="0">
                <a:solidFill>
                  <a:schemeClr val="tx2"/>
                </a:solidFill>
              </a:rPr>
              <a:t>3</a:t>
            </a:r>
          </a:p>
        </p:txBody>
      </p:sp>
      <p:grpSp>
        <p:nvGrpSpPr>
          <p:cNvPr id="2" name="Group 1">
            <a:extLst>
              <a:ext uri="{FF2B5EF4-FFF2-40B4-BE49-F238E27FC236}">
                <a16:creationId xmlns:a16="http://schemas.microsoft.com/office/drawing/2014/main" id="{32A7036C-536F-4040-83FE-A427678D390A}"/>
              </a:ext>
            </a:extLst>
          </p:cNvPr>
          <p:cNvGrpSpPr/>
          <p:nvPr/>
        </p:nvGrpSpPr>
        <p:grpSpPr>
          <a:xfrm>
            <a:off x="2294478" y="4815067"/>
            <a:ext cx="7603043" cy="1654710"/>
            <a:chOff x="2294478" y="4175675"/>
            <a:chExt cx="7603043" cy="1654710"/>
          </a:xfrm>
        </p:grpSpPr>
        <p:sp>
          <p:nvSpPr>
            <p:cNvPr id="19" name="TextBox 18">
              <a:extLst>
                <a:ext uri="{FF2B5EF4-FFF2-40B4-BE49-F238E27FC236}">
                  <a16:creationId xmlns:a16="http://schemas.microsoft.com/office/drawing/2014/main" id="{92FC712A-E4BD-5146-A88F-791AA686C817}"/>
                </a:ext>
              </a:extLst>
            </p:cNvPr>
            <p:cNvSpPr txBox="1"/>
            <p:nvPr/>
          </p:nvSpPr>
          <p:spPr>
            <a:xfrm>
              <a:off x="2294478" y="4175675"/>
              <a:ext cx="7603043" cy="1015663"/>
            </a:xfrm>
            <a:prstGeom prst="rect">
              <a:avLst/>
            </a:prstGeom>
            <a:noFill/>
            <a:ln w="25400">
              <a:solidFill>
                <a:schemeClr val="accent1"/>
              </a:solidFill>
            </a:ln>
          </p:spPr>
          <p:txBody>
            <a:bodyPr wrap="none" rtlCol="0">
              <a:spAutoFit/>
            </a:bodyPr>
            <a:lstStyle/>
            <a:p>
              <a:r>
                <a:rPr lang="en-US" sz="6000" dirty="0">
                  <a:solidFill>
                    <a:srgbClr val="0070C0"/>
                  </a:solidFill>
                </a:rPr>
                <a:t>0b</a:t>
              </a:r>
              <a:r>
                <a:rPr lang="en-US" sz="6000" dirty="0">
                  <a:solidFill>
                    <a:schemeClr val="tx2"/>
                  </a:solidFill>
                </a:rPr>
                <a:t>1111101001010011</a:t>
              </a:r>
            </a:p>
          </p:txBody>
        </p:sp>
        <p:grpSp>
          <p:nvGrpSpPr>
            <p:cNvPr id="20" name="Group 19">
              <a:extLst>
                <a:ext uri="{FF2B5EF4-FFF2-40B4-BE49-F238E27FC236}">
                  <a16:creationId xmlns:a16="http://schemas.microsoft.com/office/drawing/2014/main" id="{E76D1E80-9B2D-B24F-8251-DB86A13252A1}"/>
                </a:ext>
              </a:extLst>
            </p:cNvPr>
            <p:cNvGrpSpPr/>
            <p:nvPr/>
          </p:nvGrpSpPr>
          <p:grpSpPr>
            <a:xfrm>
              <a:off x="2745333" y="5191338"/>
              <a:ext cx="4949754" cy="639047"/>
              <a:chOff x="548843" y="5957740"/>
              <a:chExt cx="4949754" cy="639047"/>
            </a:xfrm>
          </p:grpSpPr>
          <p:sp>
            <p:nvSpPr>
              <p:cNvPr id="21" name="TextBox 20">
                <a:extLst>
                  <a:ext uri="{FF2B5EF4-FFF2-40B4-BE49-F238E27FC236}">
                    <a16:creationId xmlns:a16="http://schemas.microsoft.com/office/drawing/2014/main" id="{9244A0D0-4FF6-5741-A7D8-FE5CD5D30E82}"/>
                  </a:ext>
                </a:extLst>
              </p:cNvPr>
              <p:cNvSpPr txBox="1"/>
              <p:nvPr/>
            </p:nvSpPr>
            <p:spPr>
              <a:xfrm>
                <a:off x="1256730" y="6073567"/>
                <a:ext cx="4241867" cy="523220"/>
              </a:xfrm>
              <a:prstGeom prst="rect">
                <a:avLst/>
              </a:prstGeom>
              <a:noFill/>
            </p:spPr>
            <p:txBody>
              <a:bodyPr wrap="none" rtlCol="0">
                <a:spAutoFit/>
              </a:bodyPr>
              <a:lstStyle/>
              <a:p>
                <a:r>
                  <a:rPr lang="en-US" sz="2800" dirty="0">
                    <a:solidFill>
                      <a:schemeClr val="tx2"/>
                    </a:solidFill>
                  </a:rPr>
                  <a:t>binary start with a </a:t>
                </a:r>
                <a:r>
                  <a:rPr lang="en-US" sz="2800" dirty="0">
                    <a:solidFill>
                      <a:schemeClr val="accent1"/>
                    </a:solidFill>
                  </a:rPr>
                  <a:t>0b</a:t>
                </a:r>
                <a:r>
                  <a:rPr lang="en-US" sz="2800" dirty="0"/>
                  <a:t> </a:t>
                </a:r>
                <a:r>
                  <a:rPr lang="en-US" sz="2800" dirty="0">
                    <a:solidFill>
                      <a:schemeClr val="tx2"/>
                    </a:solidFill>
                  </a:rPr>
                  <a:t>in C</a:t>
                </a:r>
              </a:p>
            </p:txBody>
          </p:sp>
          <p:sp>
            <p:nvSpPr>
              <p:cNvPr id="22" name="Bent-Up Arrow 21">
                <a:extLst>
                  <a:ext uri="{FF2B5EF4-FFF2-40B4-BE49-F238E27FC236}">
                    <a16:creationId xmlns:a16="http://schemas.microsoft.com/office/drawing/2014/main" id="{A9B20044-B22B-0946-B806-4C3CA29C91CA}"/>
                  </a:ext>
                </a:extLst>
              </p:cNvPr>
              <p:cNvSpPr/>
              <p:nvPr/>
            </p:nvSpPr>
            <p:spPr>
              <a:xfrm flipH="1">
                <a:off x="548843" y="5957740"/>
                <a:ext cx="738963" cy="47134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156A06A8-6CEC-E24A-9585-B2CBCD3B9C6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mc:AlternateContent xmlns:mc="http://schemas.openxmlformats.org/markup-compatibility/2006" xmlns:a14="http://schemas.microsoft.com/office/drawing/2010/main">
        <mc:Choice Requires="a14">
          <p:sp>
            <p:nvSpPr>
              <p:cNvPr id="24" name="Content Placeholder 1">
                <a:extLst>
                  <a:ext uri="{FF2B5EF4-FFF2-40B4-BE49-F238E27FC236}">
                    <a16:creationId xmlns:a16="http://schemas.microsoft.com/office/drawing/2014/main" id="{EBEFEAA0-5997-0144-B72C-2F39F139DDDA}"/>
                  </a:ext>
                </a:extLst>
              </p:cNvPr>
              <p:cNvSpPr>
                <a:spLocks noGrp="1"/>
              </p:cNvSpPr>
              <p:nvPr>
                <p:ph sz="quarter" idx="15"/>
              </p:nvPr>
            </p:nvSpPr>
            <p:spPr>
              <a:xfrm>
                <a:off x="496577" y="985491"/>
                <a:ext cx="9648448" cy="600108"/>
              </a:xfrm>
            </p:spPr>
            <p:txBody>
              <a:bodyPr/>
              <a:lstStyle/>
              <a:p>
                <a:r>
                  <a:rPr lang="en-US" sz="3200" dirty="0"/>
                  <a:t>Each Hex digit is 4 bits in base 2  </a:t>
                </a:r>
                <a14:m>
                  <m:oMath xmlns:m="http://schemas.openxmlformats.org/officeDocument/2006/math">
                    <m:sSup>
                      <m:sSupPr>
                        <m:ctrlPr>
                          <a:rPr lang="en-US" sz="3200" i="1">
                            <a:solidFill>
                              <a:srgbClr val="0070C0"/>
                            </a:solidFill>
                            <a:latin typeface="Cambria Math" panose="02040503050406030204" pitchFamily="18" charset="0"/>
                            <a:sym typeface="Helvetica Light"/>
                          </a:rPr>
                        </m:ctrlPr>
                      </m:sSupPr>
                      <m:e>
                        <m:r>
                          <a:rPr lang="en-US" sz="3200" i="1">
                            <a:solidFill>
                              <a:srgbClr val="0070C0"/>
                            </a:solidFill>
                            <a:latin typeface="Cambria Math" panose="02040503050406030204" pitchFamily="18" charset="0"/>
                            <a:sym typeface="Helvetica Light"/>
                          </a:rPr>
                          <m:t> </m:t>
                        </m:r>
                        <m:r>
                          <a:rPr lang="en-US" sz="3200" b="0" i="1" smtClean="0">
                            <a:solidFill>
                              <a:srgbClr val="0070C0"/>
                            </a:solidFill>
                            <a:latin typeface="Cambria Math" panose="02040503050406030204" pitchFamily="18" charset="0"/>
                            <a:sym typeface="Helvetica Light"/>
                          </a:rPr>
                          <m:t>16</m:t>
                        </m:r>
                      </m:e>
                      <m:sup>
                        <m:r>
                          <a:rPr lang="en-US" sz="3200" b="0" i="1" smtClean="0">
                            <a:solidFill>
                              <a:srgbClr val="0070C0"/>
                            </a:solidFill>
                            <a:latin typeface="Cambria Math" panose="02040503050406030204" pitchFamily="18" charset="0"/>
                            <a:sym typeface="Helvetica Light"/>
                          </a:rPr>
                          <m:t>1</m:t>
                        </m:r>
                      </m:sup>
                    </m:sSup>
                  </m:oMath>
                </a14:m>
                <a:r>
                  <a:rPr lang="en-US" sz="3200" dirty="0"/>
                  <a:t> =</a:t>
                </a:r>
                <a14:m>
                  <m:oMath xmlns:m="http://schemas.openxmlformats.org/officeDocument/2006/math">
                    <m:sSup>
                      <m:sSupPr>
                        <m:ctrlPr>
                          <a:rPr lang="en-US" sz="3200" i="1">
                            <a:solidFill>
                              <a:srgbClr val="0070C0"/>
                            </a:solidFill>
                            <a:latin typeface="Cambria Math" panose="02040503050406030204" pitchFamily="18" charset="0"/>
                            <a:sym typeface="Helvetica Light"/>
                          </a:rPr>
                        </m:ctrlPr>
                      </m:sSupPr>
                      <m:e>
                        <m:r>
                          <a:rPr lang="en-US" sz="3200" b="0" i="1" smtClean="0">
                            <a:solidFill>
                              <a:srgbClr val="0070C0"/>
                            </a:solidFill>
                            <a:latin typeface="Cambria Math" panose="02040503050406030204" pitchFamily="18" charset="0"/>
                            <a:sym typeface="Helvetica Light"/>
                          </a:rPr>
                          <m:t> </m:t>
                        </m:r>
                        <m:r>
                          <a:rPr lang="en-US" sz="3200" i="1">
                            <a:solidFill>
                              <a:srgbClr val="0070C0"/>
                            </a:solidFill>
                            <a:latin typeface="Cambria Math" panose="02040503050406030204" pitchFamily="18" charset="0"/>
                            <a:sym typeface="Helvetica Light"/>
                          </a:rPr>
                          <m:t>2</m:t>
                        </m:r>
                      </m:e>
                      <m:sup>
                        <m:r>
                          <a:rPr lang="en-US" sz="3200" b="0" i="1" smtClean="0">
                            <a:solidFill>
                              <a:srgbClr val="0070C0"/>
                            </a:solidFill>
                            <a:latin typeface="Cambria Math" panose="02040503050406030204" pitchFamily="18" charset="0"/>
                            <a:sym typeface="Helvetica Light"/>
                          </a:rPr>
                          <m:t>4</m:t>
                        </m:r>
                      </m:sup>
                    </m:sSup>
                  </m:oMath>
                </a14:m>
                <a:r>
                  <a:rPr lang="en-US" sz="3200" dirty="0"/>
                  <a:t> </a:t>
                </a:r>
                <a:endParaRPr lang="en-US" sz="3200" b="1" dirty="0">
                  <a:solidFill>
                    <a:schemeClr val="accent1"/>
                  </a:solidFill>
                </a:endParaRPr>
              </a:p>
            </p:txBody>
          </p:sp>
        </mc:Choice>
        <mc:Fallback xmlns="">
          <p:sp>
            <p:nvSpPr>
              <p:cNvPr id="24" name="Content Placeholder 1">
                <a:extLst>
                  <a:ext uri="{FF2B5EF4-FFF2-40B4-BE49-F238E27FC236}">
                    <a16:creationId xmlns:a16="http://schemas.microsoft.com/office/drawing/2014/main" id="{EBEFEAA0-5997-0144-B72C-2F39F139DDDA}"/>
                  </a:ext>
                </a:extLst>
              </p:cNvPr>
              <p:cNvSpPr>
                <a:spLocks noGrp="1" noRot="1" noChangeAspect="1" noMove="1" noResize="1" noEditPoints="1" noAdjustHandles="1" noChangeArrowheads="1" noChangeShapeType="1" noTextEdit="1"/>
              </p:cNvSpPr>
              <p:nvPr>
                <p:ph sz="quarter" idx="15"/>
              </p:nvPr>
            </p:nvSpPr>
            <p:spPr>
              <a:xfrm>
                <a:off x="496577" y="985491"/>
                <a:ext cx="9648448" cy="600108"/>
              </a:xfrm>
              <a:blipFill>
                <a:blip r:embed="rId2"/>
                <a:stretch>
                  <a:fillRect l="-1445" t="-4167" b="-37500"/>
                </a:stretch>
              </a:blipFill>
            </p:spPr>
            <p:txBody>
              <a:bodyPr/>
              <a:lstStyle/>
              <a:p>
                <a:r>
                  <a:rPr lang="en-US">
                    <a:noFill/>
                  </a:rPr>
                  <a:t> </a:t>
                </a:r>
              </a:p>
            </p:txBody>
          </p:sp>
        </mc:Fallback>
      </mc:AlternateContent>
    </p:spTree>
    <p:extLst>
      <p:ext uri="{BB962C8B-B14F-4D97-AF65-F5344CB8AC3E}">
        <p14:creationId xmlns:p14="http://schemas.microsoft.com/office/powerpoint/2010/main" val="12475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57584-68CB-6843-AE09-E1F61BCE7414}"/>
              </a:ext>
            </a:extLst>
          </p:cNvPr>
          <p:cNvSpPr>
            <a:spLocks noGrp="1"/>
          </p:cNvSpPr>
          <p:nvPr>
            <p:ph type="title"/>
          </p:nvPr>
        </p:nvSpPr>
        <p:spPr/>
        <p:txBody>
          <a:bodyPr/>
          <a:lstStyle/>
          <a:p>
            <a:r>
              <a:rPr lang="en-US" dirty="0"/>
              <a:t>Byte Ordering of Numbers In Memory: Endianness</a:t>
            </a:r>
          </a:p>
        </p:txBody>
      </p:sp>
      <p:sp>
        <p:nvSpPr>
          <p:cNvPr id="3" name="Content Placeholder 2">
            <a:extLst>
              <a:ext uri="{FF2B5EF4-FFF2-40B4-BE49-F238E27FC236}">
                <a16:creationId xmlns:a16="http://schemas.microsoft.com/office/drawing/2014/main" id="{DC6B2DA1-D8B2-7647-AB55-8C7E1FC8DADA}"/>
              </a:ext>
            </a:extLst>
          </p:cNvPr>
          <p:cNvSpPr>
            <a:spLocks noGrp="1"/>
          </p:cNvSpPr>
          <p:nvPr>
            <p:ph sz="quarter" idx="17"/>
          </p:nvPr>
        </p:nvSpPr>
        <p:spPr>
          <a:xfrm>
            <a:off x="638113" y="1285868"/>
            <a:ext cx="11289665" cy="2108102"/>
          </a:xfrm>
          <a:solidFill>
            <a:schemeClr val="accent4">
              <a:lumMod val="20000"/>
              <a:lumOff val="80000"/>
            </a:schemeClr>
          </a:solidFill>
          <a:ln>
            <a:solidFill>
              <a:srgbClr val="0070C0"/>
            </a:solidFill>
          </a:ln>
        </p:spPr>
        <p:txBody>
          <a:bodyPr/>
          <a:lstStyle/>
          <a:p>
            <a:pPr>
              <a:lnSpc>
                <a:spcPct val="100000"/>
              </a:lnSpc>
              <a:defRPr/>
            </a:pPr>
            <a:r>
              <a:rPr lang="en-US" sz="2200" dirty="0">
                <a:solidFill>
                  <a:schemeClr val="tx2"/>
                </a:solidFill>
              </a:rPr>
              <a:t>Two different ways to place multi-byte integers in a </a:t>
            </a:r>
            <a:r>
              <a:rPr lang="en-US" sz="2200" dirty="0">
                <a:solidFill>
                  <a:srgbClr val="0070C0"/>
                </a:solidFill>
              </a:rPr>
              <a:t>byte addressable </a:t>
            </a:r>
            <a:r>
              <a:rPr lang="en-US" sz="2200" dirty="0">
                <a:solidFill>
                  <a:schemeClr val="tx2"/>
                </a:solidFill>
              </a:rPr>
              <a:t>memory</a:t>
            </a:r>
          </a:p>
          <a:p>
            <a:pPr>
              <a:lnSpc>
                <a:spcPct val="100000"/>
              </a:lnSpc>
              <a:defRPr/>
            </a:pPr>
            <a:r>
              <a:rPr lang="en-US" sz="2200" dirty="0">
                <a:solidFill>
                  <a:srgbClr val="0070C0"/>
                </a:solidFill>
              </a:rPr>
              <a:t>Big-endian: </a:t>
            </a:r>
            <a:r>
              <a:rPr lang="en-US" sz="2200" dirty="0">
                <a:solidFill>
                  <a:srgbClr val="7030A0"/>
                </a:solidFill>
              </a:rPr>
              <a:t>Most</a:t>
            </a:r>
            <a:r>
              <a:rPr lang="en-US" sz="2200" dirty="0">
                <a:solidFill>
                  <a:schemeClr val="tx2"/>
                </a:solidFill>
              </a:rPr>
              <a:t> Significant Byte (“</a:t>
            </a:r>
            <a:r>
              <a:rPr lang="en-US" sz="2200" dirty="0">
                <a:solidFill>
                  <a:srgbClr val="0070C0"/>
                </a:solidFill>
              </a:rPr>
              <a:t>big end</a:t>
            </a:r>
            <a:r>
              <a:rPr lang="en-US" sz="2200" dirty="0">
                <a:solidFill>
                  <a:schemeClr val="tx2"/>
                </a:solidFill>
              </a:rPr>
              <a:t>”) starts at the </a:t>
            </a:r>
            <a:r>
              <a:rPr lang="en-US" sz="2200" i="1" dirty="0">
                <a:solidFill>
                  <a:srgbClr val="F37440"/>
                </a:solidFill>
              </a:rPr>
              <a:t>lowest (starting) </a:t>
            </a:r>
            <a:r>
              <a:rPr lang="en-US" sz="2200" dirty="0">
                <a:solidFill>
                  <a:schemeClr val="tx2"/>
                </a:solidFill>
              </a:rPr>
              <a:t>address</a:t>
            </a:r>
          </a:p>
          <a:p>
            <a:pPr>
              <a:lnSpc>
                <a:spcPct val="100000"/>
              </a:lnSpc>
              <a:defRPr/>
            </a:pPr>
            <a:r>
              <a:rPr lang="en-US" sz="2200" dirty="0">
                <a:solidFill>
                  <a:srgbClr val="2C895B"/>
                </a:solidFill>
              </a:rPr>
              <a:t>Little-endian</a:t>
            </a:r>
            <a:r>
              <a:rPr lang="en-US" sz="2200" dirty="0">
                <a:solidFill>
                  <a:srgbClr val="0070C0"/>
                </a:solidFill>
              </a:rPr>
              <a:t>: </a:t>
            </a:r>
            <a:r>
              <a:rPr lang="en-US" sz="2200" dirty="0">
                <a:solidFill>
                  <a:srgbClr val="7030A0"/>
                </a:solidFill>
              </a:rPr>
              <a:t>Least</a:t>
            </a:r>
            <a:r>
              <a:rPr lang="en-US" sz="2200" dirty="0">
                <a:solidFill>
                  <a:schemeClr val="tx2"/>
                </a:solidFill>
              </a:rPr>
              <a:t> Significant Byte (“</a:t>
            </a:r>
            <a:r>
              <a:rPr lang="en-US" sz="2200" dirty="0">
                <a:solidFill>
                  <a:srgbClr val="2C895B"/>
                </a:solidFill>
              </a:rPr>
              <a:t>little end</a:t>
            </a:r>
            <a:r>
              <a:rPr lang="en-US" sz="2200" dirty="0">
                <a:solidFill>
                  <a:schemeClr val="tx2"/>
                </a:solidFill>
              </a:rPr>
              <a:t>”) starts at the </a:t>
            </a:r>
            <a:r>
              <a:rPr lang="en-US" sz="2200" i="1" dirty="0">
                <a:solidFill>
                  <a:srgbClr val="F37440"/>
                </a:solidFill>
              </a:rPr>
              <a:t>lowest (starting)</a:t>
            </a:r>
            <a:r>
              <a:rPr lang="en-US" sz="2200" dirty="0">
                <a:solidFill>
                  <a:srgbClr val="F37440"/>
                </a:solidFill>
              </a:rPr>
              <a:t> </a:t>
            </a:r>
            <a:r>
              <a:rPr lang="en-US" sz="2200" dirty="0">
                <a:solidFill>
                  <a:schemeClr val="tx2"/>
                </a:solidFill>
              </a:rPr>
              <a:t>address</a:t>
            </a:r>
          </a:p>
          <a:p>
            <a:pPr>
              <a:lnSpc>
                <a:spcPct val="100000"/>
              </a:lnSpc>
              <a:spcBef>
                <a:spcPts val="1800"/>
              </a:spcBef>
              <a:defRPr/>
            </a:pPr>
            <a:r>
              <a:rPr lang="en-US" sz="2200" dirty="0">
                <a:solidFill>
                  <a:schemeClr val="tx2"/>
                </a:solidFill>
                <a:cs typeface="Arial" panose="020B0604020202020204" pitchFamily="34" charset="0"/>
              </a:rPr>
              <a:t>Example: 32-bit integer with 4-byte data</a:t>
            </a:r>
            <a:endParaRPr lang="en-US" sz="2200" i="1" dirty="0">
              <a:solidFill>
                <a:schemeClr val="tx2"/>
              </a:solidFill>
            </a:endParaRPr>
          </a:p>
        </p:txBody>
      </p:sp>
      <p:grpSp>
        <p:nvGrpSpPr>
          <p:cNvPr id="60" name="Group 51">
            <a:extLst>
              <a:ext uri="{FF2B5EF4-FFF2-40B4-BE49-F238E27FC236}">
                <a16:creationId xmlns:a16="http://schemas.microsoft.com/office/drawing/2014/main" id="{846F14FD-9636-474D-9C6B-B02226436A12}"/>
              </a:ext>
            </a:extLst>
          </p:cNvPr>
          <p:cNvGrpSpPr>
            <a:grpSpLocks/>
          </p:cNvGrpSpPr>
          <p:nvPr>
            <p:custDataLst>
              <p:tags r:id="rId1"/>
            </p:custDataLst>
          </p:nvPr>
        </p:nvGrpSpPr>
        <p:grpSpPr bwMode="auto">
          <a:xfrm>
            <a:off x="2530049" y="4214199"/>
            <a:ext cx="3102260" cy="450575"/>
            <a:chOff x="1968" y="3120"/>
            <a:chExt cx="1728" cy="192"/>
          </a:xfrm>
          <a:solidFill>
            <a:schemeClr val="accent4">
              <a:lumMod val="20000"/>
              <a:lumOff val="80000"/>
            </a:schemeClr>
          </a:solidFill>
        </p:grpSpPr>
        <p:sp>
          <p:nvSpPr>
            <p:cNvPr id="61" name="Rectangle 41">
              <a:extLst>
                <a:ext uri="{FF2B5EF4-FFF2-40B4-BE49-F238E27FC236}">
                  <a16:creationId xmlns:a16="http://schemas.microsoft.com/office/drawing/2014/main" id="{C715016A-EC5B-3A48-B3B0-D2AFFD130A60}"/>
                </a:ext>
              </a:extLst>
            </p:cNvPr>
            <p:cNvSpPr>
              <a:spLocks noChangeArrowheads="1"/>
            </p:cNvSpPr>
            <p:nvPr>
              <p:custDataLst>
                <p:tags r:id="rId40"/>
              </p:custDataLst>
            </p:nvPr>
          </p:nvSpPr>
          <p:spPr bwMode="auto">
            <a:xfrm>
              <a:off x="1968" y="3120"/>
              <a:ext cx="432" cy="192"/>
            </a:xfrm>
            <a:prstGeom prst="rect">
              <a:avLst/>
            </a:prstGeom>
            <a:grpFill/>
            <a:ln w="28575">
              <a:solidFill>
                <a:schemeClr val="tx2"/>
              </a:solidFill>
              <a:miter lim="800000"/>
              <a:headEnd/>
              <a:tailEnd type="none" w="sm" len="sm"/>
            </a:ln>
          </p:spPr>
          <p:txBody>
            <a:bodyPr wrap="none" lIns="45720" rIns="45720" anchor="ctr"/>
            <a:lstStyle/>
            <a:p>
              <a:pPr algn="ctr"/>
              <a:r>
                <a:rPr lang="en-US" sz="2000" b="0" dirty="0">
                  <a:solidFill>
                    <a:srgbClr val="0070C0"/>
                  </a:solidFill>
                  <a:latin typeface="Consolas" panose="020B0609020204030204" pitchFamily="49" charset="0"/>
                  <a:cs typeface="Consolas" panose="020B0609020204030204" pitchFamily="49" charset="0"/>
                </a:rPr>
                <a:t>a1</a:t>
              </a:r>
            </a:p>
          </p:txBody>
        </p:sp>
        <p:sp>
          <p:nvSpPr>
            <p:cNvPr id="62" name="Rectangle 42">
              <a:extLst>
                <a:ext uri="{FF2B5EF4-FFF2-40B4-BE49-F238E27FC236}">
                  <a16:creationId xmlns:a16="http://schemas.microsoft.com/office/drawing/2014/main" id="{F280B6E4-D397-A74A-AEC9-439BFA1B6B92}"/>
                </a:ext>
              </a:extLst>
            </p:cNvPr>
            <p:cNvSpPr>
              <a:spLocks noChangeArrowheads="1"/>
            </p:cNvSpPr>
            <p:nvPr>
              <p:custDataLst>
                <p:tags r:id="rId41"/>
              </p:custDataLst>
            </p:nvPr>
          </p:nvSpPr>
          <p:spPr bwMode="auto">
            <a:xfrm>
              <a:off x="2400" y="3120"/>
              <a:ext cx="432" cy="192"/>
            </a:xfrm>
            <a:prstGeom prst="rect">
              <a:avLst/>
            </a:prstGeom>
            <a:grpFill/>
            <a:ln w="28575">
              <a:solidFill>
                <a:schemeClr val="tx2"/>
              </a:solidFill>
              <a:miter lim="800000"/>
              <a:headEnd/>
              <a:tailEnd type="none" w="sm" len="sm"/>
            </a:ln>
          </p:spPr>
          <p:txBody>
            <a:bodyPr wrap="none" lIns="45720" rIns="45720" anchor="ctr"/>
            <a:lstStyle/>
            <a:p>
              <a:pPr algn="ctr"/>
              <a:r>
                <a:rPr lang="en-US" sz="2000" b="0" dirty="0">
                  <a:solidFill>
                    <a:srgbClr val="0070C0"/>
                  </a:solidFill>
                  <a:latin typeface="Consolas" panose="020B0609020204030204" pitchFamily="49" charset="0"/>
                  <a:cs typeface="Consolas" panose="020B0609020204030204" pitchFamily="49" charset="0"/>
                </a:rPr>
                <a:t>b2</a:t>
              </a:r>
            </a:p>
          </p:txBody>
        </p:sp>
        <p:sp>
          <p:nvSpPr>
            <p:cNvPr id="63" name="Rectangle 43">
              <a:extLst>
                <a:ext uri="{FF2B5EF4-FFF2-40B4-BE49-F238E27FC236}">
                  <a16:creationId xmlns:a16="http://schemas.microsoft.com/office/drawing/2014/main" id="{0E9F22C8-0ADD-2544-A58A-C3265314824B}"/>
                </a:ext>
              </a:extLst>
            </p:cNvPr>
            <p:cNvSpPr>
              <a:spLocks noChangeArrowheads="1"/>
            </p:cNvSpPr>
            <p:nvPr>
              <p:custDataLst>
                <p:tags r:id="rId42"/>
              </p:custDataLst>
            </p:nvPr>
          </p:nvSpPr>
          <p:spPr bwMode="auto">
            <a:xfrm>
              <a:off x="2832" y="3120"/>
              <a:ext cx="432" cy="192"/>
            </a:xfrm>
            <a:prstGeom prst="rect">
              <a:avLst/>
            </a:prstGeom>
            <a:grpFill/>
            <a:ln w="28575">
              <a:solidFill>
                <a:schemeClr val="tx2"/>
              </a:solidFill>
              <a:miter lim="800000"/>
              <a:headEnd/>
              <a:tailEnd type="none" w="sm" len="sm"/>
            </a:ln>
          </p:spPr>
          <p:txBody>
            <a:bodyPr wrap="none" lIns="45720" rIns="45720" anchor="ctr"/>
            <a:lstStyle/>
            <a:p>
              <a:pPr algn="ctr"/>
              <a:r>
                <a:rPr lang="en-US" sz="2000" b="0" dirty="0">
                  <a:solidFill>
                    <a:srgbClr val="0070C0"/>
                  </a:solidFill>
                  <a:latin typeface="Consolas" panose="020B0609020204030204" pitchFamily="49" charset="0"/>
                  <a:cs typeface="Consolas" panose="020B0609020204030204" pitchFamily="49" charset="0"/>
                </a:rPr>
                <a:t>c3</a:t>
              </a:r>
            </a:p>
          </p:txBody>
        </p:sp>
        <p:sp>
          <p:nvSpPr>
            <p:cNvPr id="64" name="Rectangle 44">
              <a:extLst>
                <a:ext uri="{FF2B5EF4-FFF2-40B4-BE49-F238E27FC236}">
                  <a16:creationId xmlns:a16="http://schemas.microsoft.com/office/drawing/2014/main" id="{BE2A12A6-CEF3-5749-91CE-3FF87426B732}"/>
                </a:ext>
              </a:extLst>
            </p:cNvPr>
            <p:cNvSpPr>
              <a:spLocks noChangeArrowheads="1"/>
            </p:cNvSpPr>
            <p:nvPr>
              <p:custDataLst>
                <p:tags r:id="rId43"/>
              </p:custDataLst>
            </p:nvPr>
          </p:nvSpPr>
          <p:spPr bwMode="auto">
            <a:xfrm>
              <a:off x="3264" y="3120"/>
              <a:ext cx="432" cy="192"/>
            </a:xfrm>
            <a:prstGeom prst="rect">
              <a:avLst/>
            </a:prstGeom>
            <a:grpFill/>
            <a:ln w="28575">
              <a:solidFill>
                <a:schemeClr val="tx2"/>
              </a:solidFill>
              <a:miter lim="800000"/>
              <a:headEnd/>
              <a:tailEnd type="none" w="sm" len="sm"/>
            </a:ln>
          </p:spPr>
          <p:txBody>
            <a:bodyPr wrap="none" lIns="45720" rIns="45720" anchor="ctr"/>
            <a:lstStyle/>
            <a:p>
              <a:pPr algn="ctr"/>
              <a:r>
                <a:rPr lang="en-US" sz="2000" b="0" dirty="0">
                  <a:solidFill>
                    <a:srgbClr val="0070C0"/>
                  </a:solidFill>
                  <a:latin typeface="Consolas" panose="020B0609020204030204" pitchFamily="49" charset="0"/>
                  <a:cs typeface="Consolas" panose="020B0609020204030204" pitchFamily="49" charset="0"/>
                </a:rPr>
                <a:t>d4</a:t>
              </a:r>
            </a:p>
          </p:txBody>
        </p:sp>
      </p:grpSp>
      <p:grpSp>
        <p:nvGrpSpPr>
          <p:cNvPr id="70" name="Group 49">
            <a:extLst>
              <a:ext uri="{FF2B5EF4-FFF2-40B4-BE49-F238E27FC236}">
                <a16:creationId xmlns:a16="http://schemas.microsoft.com/office/drawing/2014/main" id="{77085040-644A-814B-9017-254F96207074}"/>
              </a:ext>
            </a:extLst>
          </p:cNvPr>
          <p:cNvGrpSpPr>
            <a:grpSpLocks/>
          </p:cNvGrpSpPr>
          <p:nvPr>
            <p:custDataLst>
              <p:tags r:id="rId2"/>
            </p:custDataLst>
          </p:nvPr>
        </p:nvGrpSpPr>
        <p:grpSpPr bwMode="auto">
          <a:xfrm>
            <a:off x="9649421" y="3859298"/>
            <a:ext cx="1371600" cy="2417763"/>
            <a:chOff x="2784" y="3294"/>
            <a:chExt cx="864" cy="1523"/>
          </a:xfrm>
        </p:grpSpPr>
        <p:sp>
          <p:nvSpPr>
            <p:cNvPr id="71" name="Rectangle 5">
              <a:extLst>
                <a:ext uri="{FF2B5EF4-FFF2-40B4-BE49-F238E27FC236}">
                  <a16:creationId xmlns:a16="http://schemas.microsoft.com/office/drawing/2014/main" id="{DAEA0969-C689-1541-9DCD-750EB6DF0C67}"/>
                </a:ext>
              </a:extLst>
            </p:cNvPr>
            <p:cNvSpPr>
              <a:spLocks noChangeArrowheads="1"/>
            </p:cNvSpPr>
            <p:nvPr>
              <p:custDataLst>
                <p:tags r:id="rId28"/>
              </p:custDataLst>
            </p:nvPr>
          </p:nvSpPr>
          <p:spPr bwMode="auto">
            <a:xfrm>
              <a:off x="3216" y="4252"/>
              <a:ext cx="432" cy="192"/>
            </a:xfrm>
            <a:prstGeom prst="rect">
              <a:avLst/>
            </a:prstGeom>
            <a:solidFill>
              <a:schemeClr val="bg1"/>
            </a:solidFill>
            <a:ln w="25400">
              <a:noFill/>
              <a:miter lim="800000"/>
              <a:headEnd/>
              <a:tailEnd/>
            </a:ln>
          </p:spPr>
          <p:txBody>
            <a:bodyPr wrap="none" anchor="ctr"/>
            <a:lstStyle/>
            <a:p>
              <a:pPr>
                <a:lnSpc>
                  <a:spcPct val="100000"/>
                </a:lnSpc>
              </a:pPr>
              <a:r>
                <a:rPr lang="en-US" sz="2000" b="0" dirty="0">
                  <a:latin typeface="Calibri" panose="020F0502020204030204" pitchFamily="34" charset="0"/>
                  <a:cs typeface="Calibri" panose="020F0502020204030204" pitchFamily="34" charset="0"/>
                </a:rPr>
                <a:t>0x100</a:t>
              </a:r>
            </a:p>
          </p:txBody>
        </p:sp>
        <p:sp>
          <p:nvSpPr>
            <p:cNvPr id="72" name="Rectangle 6">
              <a:extLst>
                <a:ext uri="{FF2B5EF4-FFF2-40B4-BE49-F238E27FC236}">
                  <a16:creationId xmlns:a16="http://schemas.microsoft.com/office/drawing/2014/main" id="{5C066A7D-1924-C142-B231-7FFFED27AEC7}"/>
                </a:ext>
              </a:extLst>
            </p:cNvPr>
            <p:cNvSpPr>
              <a:spLocks noChangeArrowheads="1"/>
            </p:cNvSpPr>
            <p:nvPr>
              <p:custDataLst>
                <p:tags r:id="rId29"/>
              </p:custDataLst>
            </p:nvPr>
          </p:nvSpPr>
          <p:spPr bwMode="auto">
            <a:xfrm>
              <a:off x="3216" y="4042"/>
              <a:ext cx="432" cy="192"/>
            </a:xfrm>
            <a:prstGeom prst="rect">
              <a:avLst/>
            </a:prstGeom>
            <a:solidFill>
              <a:schemeClr val="bg1"/>
            </a:solidFill>
            <a:ln w="25400">
              <a:noFill/>
              <a:miter lim="800000"/>
              <a:headEnd/>
              <a:tailEnd/>
            </a:ln>
          </p:spPr>
          <p:txBody>
            <a:bodyPr wrap="none" anchor="ctr"/>
            <a:lstStyle/>
            <a:p>
              <a:pPr>
                <a:lnSpc>
                  <a:spcPct val="100000"/>
                </a:lnSpc>
              </a:pPr>
              <a:r>
                <a:rPr lang="en-US" sz="2000" b="0" dirty="0">
                  <a:latin typeface="Calibri" panose="020F0502020204030204" pitchFamily="34" charset="0"/>
                  <a:cs typeface="Calibri" panose="020F0502020204030204" pitchFamily="34" charset="0"/>
                </a:rPr>
                <a:t>0x101</a:t>
              </a:r>
            </a:p>
          </p:txBody>
        </p:sp>
        <p:sp>
          <p:nvSpPr>
            <p:cNvPr id="73" name="Rectangle 7">
              <a:extLst>
                <a:ext uri="{FF2B5EF4-FFF2-40B4-BE49-F238E27FC236}">
                  <a16:creationId xmlns:a16="http://schemas.microsoft.com/office/drawing/2014/main" id="{37FFD468-834D-C746-B2A1-3C266C196972}"/>
                </a:ext>
              </a:extLst>
            </p:cNvPr>
            <p:cNvSpPr>
              <a:spLocks noChangeArrowheads="1"/>
            </p:cNvSpPr>
            <p:nvPr>
              <p:custDataLst>
                <p:tags r:id="rId30"/>
              </p:custDataLst>
            </p:nvPr>
          </p:nvSpPr>
          <p:spPr bwMode="auto">
            <a:xfrm>
              <a:off x="3215" y="3834"/>
              <a:ext cx="432" cy="192"/>
            </a:xfrm>
            <a:prstGeom prst="rect">
              <a:avLst/>
            </a:prstGeom>
            <a:solidFill>
              <a:schemeClr val="bg1"/>
            </a:solidFill>
            <a:ln w="25400">
              <a:noFill/>
              <a:miter lim="800000"/>
              <a:headEnd/>
              <a:tailEnd/>
            </a:ln>
          </p:spPr>
          <p:txBody>
            <a:bodyPr wrap="none" anchor="ctr"/>
            <a:lstStyle/>
            <a:p>
              <a:pPr>
                <a:lnSpc>
                  <a:spcPct val="100000"/>
                </a:lnSpc>
              </a:pPr>
              <a:r>
                <a:rPr lang="en-US" sz="2000" b="0" dirty="0">
                  <a:latin typeface="Calibri" panose="020F0502020204030204" pitchFamily="34" charset="0"/>
                  <a:cs typeface="Calibri" panose="020F0502020204030204" pitchFamily="34" charset="0"/>
                </a:rPr>
                <a:t>0x102</a:t>
              </a:r>
            </a:p>
          </p:txBody>
        </p:sp>
        <p:sp>
          <p:nvSpPr>
            <p:cNvPr id="74" name="Rectangle 8">
              <a:extLst>
                <a:ext uri="{FF2B5EF4-FFF2-40B4-BE49-F238E27FC236}">
                  <a16:creationId xmlns:a16="http://schemas.microsoft.com/office/drawing/2014/main" id="{89AA9D32-11AC-D64D-A6B7-802CB58AC53D}"/>
                </a:ext>
              </a:extLst>
            </p:cNvPr>
            <p:cNvSpPr>
              <a:spLocks noChangeArrowheads="1"/>
            </p:cNvSpPr>
            <p:nvPr>
              <p:custDataLst>
                <p:tags r:id="rId31"/>
              </p:custDataLst>
            </p:nvPr>
          </p:nvSpPr>
          <p:spPr bwMode="auto">
            <a:xfrm>
              <a:off x="3212" y="3658"/>
              <a:ext cx="432" cy="192"/>
            </a:xfrm>
            <a:prstGeom prst="rect">
              <a:avLst/>
            </a:prstGeom>
            <a:solidFill>
              <a:schemeClr val="bg1"/>
            </a:solidFill>
            <a:ln w="25400">
              <a:noFill/>
              <a:miter lim="800000"/>
              <a:headEnd/>
              <a:tailEnd/>
            </a:ln>
          </p:spPr>
          <p:txBody>
            <a:bodyPr wrap="none" anchor="ctr"/>
            <a:lstStyle/>
            <a:p>
              <a:pPr>
                <a:lnSpc>
                  <a:spcPct val="100000"/>
                </a:lnSpc>
              </a:pPr>
              <a:r>
                <a:rPr lang="en-US" sz="2000" b="0" dirty="0">
                  <a:latin typeface="Calibri" panose="020F0502020204030204" pitchFamily="34" charset="0"/>
                  <a:cs typeface="Calibri" panose="020F0502020204030204" pitchFamily="34" charset="0"/>
                </a:rPr>
                <a:t>0x103</a:t>
              </a:r>
            </a:p>
          </p:txBody>
        </p:sp>
        <p:sp>
          <p:nvSpPr>
            <p:cNvPr id="75" name="Rectangle 9">
              <a:extLst>
                <a:ext uri="{FF2B5EF4-FFF2-40B4-BE49-F238E27FC236}">
                  <a16:creationId xmlns:a16="http://schemas.microsoft.com/office/drawing/2014/main" id="{D5BFD51D-BDC3-F54F-B6C0-2C6243F57860}"/>
                </a:ext>
              </a:extLst>
            </p:cNvPr>
            <p:cNvSpPr>
              <a:spLocks noChangeArrowheads="1"/>
            </p:cNvSpPr>
            <p:nvPr>
              <p:custDataLst>
                <p:tags r:id="rId32"/>
              </p:custDataLst>
            </p:nvPr>
          </p:nvSpPr>
          <p:spPr bwMode="auto">
            <a:xfrm>
              <a:off x="2787" y="4249"/>
              <a:ext cx="432" cy="192"/>
            </a:xfrm>
            <a:prstGeom prst="rect">
              <a:avLst/>
            </a:prstGeom>
            <a:solidFill>
              <a:schemeClr val="bg1"/>
            </a:solidFill>
            <a:ln w="25400">
              <a:solidFill>
                <a:schemeClr val="tx1"/>
              </a:solidFill>
              <a:miter lim="800000"/>
              <a:headEnd/>
              <a:tailEnd/>
            </a:ln>
          </p:spPr>
          <p:txBody>
            <a:bodyPr wrap="none" anchor="ctr"/>
            <a:lstStyle/>
            <a:p>
              <a:pPr algn="ctr">
                <a:lnSpc>
                  <a:spcPct val="100000"/>
                </a:lnSpc>
              </a:pPr>
              <a:endParaRPr lang="en-US" sz="2000" b="0" dirty="0">
                <a:solidFill>
                  <a:schemeClr val="bg1"/>
                </a:solidFill>
                <a:latin typeface="Calibri" panose="020F0502020204030204" pitchFamily="34" charset="0"/>
                <a:cs typeface="Calibri" panose="020F0502020204030204" pitchFamily="34" charset="0"/>
              </a:endParaRPr>
            </a:p>
          </p:txBody>
        </p:sp>
        <p:sp>
          <p:nvSpPr>
            <p:cNvPr id="76" name="Rectangle 10">
              <a:extLst>
                <a:ext uri="{FF2B5EF4-FFF2-40B4-BE49-F238E27FC236}">
                  <a16:creationId xmlns:a16="http://schemas.microsoft.com/office/drawing/2014/main" id="{5BA6AFAF-BC58-2743-AB23-B327419CAF58}"/>
                </a:ext>
              </a:extLst>
            </p:cNvPr>
            <p:cNvSpPr>
              <a:spLocks noChangeArrowheads="1"/>
            </p:cNvSpPr>
            <p:nvPr>
              <p:custDataLst>
                <p:tags r:id="rId33"/>
              </p:custDataLst>
            </p:nvPr>
          </p:nvSpPr>
          <p:spPr bwMode="auto">
            <a:xfrm>
              <a:off x="2787" y="4057"/>
              <a:ext cx="432" cy="192"/>
            </a:xfrm>
            <a:prstGeom prst="rect">
              <a:avLst/>
            </a:prstGeom>
            <a:solidFill>
              <a:schemeClr val="bg1"/>
            </a:solidFill>
            <a:ln w="25400">
              <a:solidFill>
                <a:schemeClr val="tx1"/>
              </a:solidFill>
              <a:miter lim="800000"/>
              <a:headEnd/>
              <a:tailEnd/>
            </a:ln>
          </p:spPr>
          <p:txBody>
            <a:bodyPr wrap="none" anchor="ctr"/>
            <a:lstStyle/>
            <a:p>
              <a:pPr algn="ctr">
                <a:lnSpc>
                  <a:spcPct val="100000"/>
                </a:lnSpc>
              </a:pPr>
              <a:endParaRPr lang="en-US" sz="2000" b="0" dirty="0">
                <a:solidFill>
                  <a:schemeClr val="bg1"/>
                </a:solidFill>
                <a:latin typeface="Calibri" panose="020F0502020204030204" pitchFamily="34" charset="0"/>
                <a:cs typeface="Calibri" panose="020F0502020204030204" pitchFamily="34" charset="0"/>
              </a:endParaRPr>
            </a:p>
          </p:txBody>
        </p:sp>
        <p:sp>
          <p:nvSpPr>
            <p:cNvPr id="77" name="Rectangle 11">
              <a:extLst>
                <a:ext uri="{FF2B5EF4-FFF2-40B4-BE49-F238E27FC236}">
                  <a16:creationId xmlns:a16="http://schemas.microsoft.com/office/drawing/2014/main" id="{0C3EC9ED-EFC9-1846-9CDC-1503B2C5E4BE}"/>
                </a:ext>
              </a:extLst>
            </p:cNvPr>
            <p:cNvSpPr>
              <a:spLocks noChangeArrowheads="1"/>
            </p:cNvSpPr>
            <p:nvPr>
              <p:custDataLst>
                <p:tags r:id="rId34"/>
              </p:custDataLst>
            </p:nvPr>
          </p:nvSpPr>
          <p:spPr bwMode="auto">
            <a:xfrm>
              <a:off x="2787" y="3863"/>
              <a:ext cx="432" cy="192"/>
            </a:xfrm>
            <a:prstGeom prst="rect">
              <a:avLst/>
            </a:prstGeom>
            <a:solidFill>
              <a:schemeClr val="bg1"/>
            </a:solidFill>
            <a:ln w="25400">
              <a:solidFill>
                <a:schemeClr val="tx1"/>
              </a:solidFill>
              <a:miter lim="800000"/>
              <a:headEnd/>
              <a:tailEnd/>
            </a:ln>
          </p:spPr>
          <p:txBody>
            <a:bodyPr wrap="none" anchor="ctr"/>
            <a:lstStyle/>
            <a:p>
              <a:pPr algn="ctr">
                <a:lnSpc>
                  <a:spcPct val="100000"/>
                </a:lnSpc>
              </a:pPr>
              <a:r>
                <a:rPr lang="en-US" sz="2000" b="0" dirty="0">
                  <a:solidFill>
                    <a:schemeClr val="bg1"/>
                  </a:solidFill>
                  <a:latin typeface="Calibri" panose="020F0502020204030204" pitchFamily="34" charset="0"/>
                  <a:cs typeface="Calibri" panose="020F0502020204030204" pitchFamily="34" charset="0"/>
                </a:rPr>
                <a:t>01</a:t>
              </a:r>
            </a:p>
          </p:txBody>
        </p:sp>
        <p:sp>
          <p:nvSpPr>
            <p:cNvPr id="78" name="Rectangle 12">
              <a:extLst>
                <a:ext uri="{FF2B5EF4-FFF2-40B4-BE49-F238E27FC236}">
                  <a16:creationId xmlns:a16="http://schemas.microsoft.com/office/drawing/2014/main" id="{48FB35F0-6230-F64D-851A-FA3813B8581F}"/>
                </a:ext>
              </a:extLst>
            </p:cNvPr>
            <p:cNvSpPr>
              <a:spLocks noChangeArrowheads="1"/>
            </p:cNvSpPr>
            <p:nvPr>
              <p:custDataLst>
                <p:tags r:id="rId35"/>
              </p:custDataLst>
            </p:nvPr>
          </p:nvSpPr>
          <p:spPr bwMode="auto">
            <a:xfrm>
              <a:off x="2784" y="3671"/>
              <a:ext cx="432" cy="192"/>
            </a:xfrm>
            <a:prstGeom prst="rect">
              <a:avLst/>
            </a:prstGeom>
            <a:solidFill>
              <a:schemeClr val="bg1"/>
            </a:solidFill>
            <a:ln w="25400">
              <a:solidFill>
                <a:schemeClr val="tx1"/>
              </a:solidFill>
              <a:miter lim="800000"/>
              <a:headEnd/>
              <a:tailEnd/>
            </a:ln>
          </p:spPr>
          <p:txBody>
            <a:bodyPr wrap="none" anchor="ctr"/>
            <a:lstStyle/>
            <a:p>
              <a:pPr algn="ctr">
                <a:lnSpc>
                  <a:spcPct val="100000"/>
                </a:lnSpc>
              </a:pPr>
              <a:r>
                <a:rPr lang="en-US" sz="2000" b="0" dirty="0">
                  <a:solidFill>
                    <a:schemeClr val="bg1"/>
                  </a:solidFill>
                  <a:latin typeface="Calibri" panose="020F0502020204030204" pitchFamily="34" charset="0"/>
                  <a:cs typeface="Calibri" panose="020F0502020204030204" pitchFamily="34" charset="0"/>
                </a:rPr>
                <a:t>23</a:t>
              </a:r>
            </a:p>
          </p:txBody>
        </p:sp>
        <p:sp>
          <p:nvSpPr>
            <p:cNvPr id="79" name="Rectangle 13">
              <a:extLst>
                <a:ext uri="{FF2B5EF4-FFF2-40B4-BE49-F238E27FC236}">
                  <a16:creationId xmlns:a16="http://schemas.microsoft.com/office/drawing/2014/main" id="{56F96EA0-586E-A242-8081-A483C41ED420}"/>
                </a:ext>
              </a:extLst>
            </p:cNvPr>
            <p:cNvSpPr>
              <a:spLocks noChangeArrowheads="1"/>
            </p:cNvSpPr>
            <p:nvPr>
              <p:custDataLst>
                <p:tags r:id="rId36"/>
              </p:custDataLst>
            </p:nvPr>
          </p:nvSpPr>
          <p:spPr bwMode="auto">
            <a:xfrm>
              <a:off x="2784" y="3492"/>
              <a:ext cx="432" cy="192"/>
            </a:xfrm>
            <a:prstGeom prst="rect">
              <a:avLst/>
            </a:prstGeom>
            <a:solidFill>
              <a:schemeClr val="bg1">
                <a:lumMod val="95000"/>
              </a:schemeClr>
            </a:solidFill>
            <a:ln w="25400">
              <a:solidFill>
                <a:schemeClr val="tx1"/>
              </a:solidFill>
              <a:miter lim="800000"/>
              <a:headEnd/>
              <a:tailEnd/>
            </a:ln>
          </p:spPr>
          <p:txBody>
            <a:bodyPr wrap="none" anchor="ctr"/>
            <a:lstStyle/>
            <a:p>
              <a:pPr algn="ctr">
                <a:lnSpc>
                  <a:spcPct val="100000"/>
                </a:lnSpc>
              </a:pPr>
              <a:endParaRPr lang="en-US" sz="2000" b="0" dirty="0">
                <a:solidFill>
                  <a:schemeClr val="bg1"/>
                </a:solidFill>
                <a:latin typeface="Calibri" panose="020F0502020204030204" pitchFamily="34" charset="0"/>
                <a:cs typeface="Calibri" panose="020F0502020204030204" pitchFamily="34" charset="0"/>
              </a:endParaRPr>
            </a:p>
          </p:txBody>
        </p:sp>
        <p:sp>
          <p:nvSpPr>
            <p:cNvPr id="80" name="Rectangle 14">
              <a:extLst>
                <a:ext uri="{FF2B5EF4-FFF2-40B4-BE49-F238E27FC236}">
                  <a16:creationId xmlns:a16="http://schemas.microsoft.com/office/drawing/2014/main" id="{774402D7-789B-4A46-9288-6402B3D4003C}"/>
                </a:ext>
              </a:extLst>
            </p:cNvPr>
            <p:cNvSpPr>
              <a:spLocks noChangeArrowheads="1"/>
            </p:cNvSpPr>
            <p:nvPr>
              <p:custDataLst>
                <p:tags r:id="rId37"/>
              </p:custDataLst>
            </p:nvPr>
          </p:nvSpPr>
          <p:spPr bwMode="auto">
            <a:xfrm>
              <a:off x="2784" y="3294"/>
              <a:ext cx="432" cy="192"/>
            </a:xfrm>
            <a:prstGeom prst="rect">
              <a:avLst/>
            </a:prstGeom>
            <a:solidFill>
              <a:schemeClr val="bg1">
                <a:lumMod val="95000"/>
              </a:schemeClr>
            </a:solidFill>
            <a:ln w="25400">
              <a:solidFill>
                <a:schemeClr val="tx1"/>
              </a:solidFill>
              <a:miter lim="800000"/>
              <a:headEnd/>
              <a:tailEnd/>
            </a:ln>
          </p:spPr>
          <p:txBody>
            <a:bodyPr wrap="none" anchor="ctr"/>
            <a:lstStyle/>
            <a:p>
              <a:pPr algn="ctr">
                <a:lnSpc>
                  <a:spcPct val="100000"/>
                </a:lnSpc>
              </a:pPr>
              <a:endParaRPr lang="en-US" sz="2000" b="0" dirty="0">
                <a:solidFill>
                  <a:schemeClr val="bg1"/>
                </a:solidFill>
                <a:latin typeface="Calibri" panose="020F0502020204030204" pitchFamily="34" charset="0"/>
                <a:cs typeface="Calibri" panose="020F0502020204030204" pitchFamily="34" charset="0"/>
              </a:endParaRPr>
            </a:p>
          </p:txBody>
        </p:sp>
        <p:sp>
          <p:nvSpPr>
            <p:cNvPr id="81" name="Rectangle 15">
              <a:extLst>
                <a:ext uri="{FF2B5EF4-FFF2-40B4-BE49-F238E27FC236}">
                  <a16:creationId xmlns:a16="http://schemas.microsoft.com/office/drawing/2014/main" id="{9399079F-C709-084F-B5E7-C441710DD52E}"/>
                </a:ext>
              </a:extLst>
            </p:cNvPr>
            <p:cNvSpPr>
              <a:spLocks noChangeArrowheads="1"/>
            </p:cNvSpPr>
            <p:nvPr>
              <p:custDataLst>
                <p:tags r:id="rId38"/>
              </p:custDataLst>
            </p:nvPr>
          </p:nvSpPr>
          <p:spPr bwMode="auto">
            <a:xfrm>
              <a:off x="2784" y="4437"/>
              <a:ext cx="432" cy="192"/>
            </a:xfrm>
            <a:prstGeom prst="rect">
              <a:avLst/>
            </a:prstGeom>
            <a:solidFill>
              <a:schemeClr val="bg1">
                <a:lumMod val="95000"/>
              </a:schemeClr>
            </a:solidFill>
            <a:ln w="25400">
              <a:solidFill>
                <a:schemeClr val="tx1"/>
              </a:solidFill>
              <a:miter lim="800000"/>
              <a:headEnd/>
              <a:tailEnd/>
            </a:ln>
          </p:spPr>
          <p:txBody>
            <a:bodyPr wrap="none" anchor="ctr"/>
            <a:lstStyle/>
            <a:p>
              <a:pPr algn="ctr">
                <a:lnSpc>
                  <a:spcPct val="100000"/>
                </a:lnSpc>
              </a:pPr>
              <a:endParaRPr lang="en-US" sz="2000" b="0" dirty="0">
                <a:solidFill>
                  <a:schemeClr val="bg1"/>
                </a:solidFill>
                <a:latin typeface="Calibri" panose="020F0502020204030204" pitchFamily="34" charset="0"/>
                <a:cs typeface="Calibri" panose="020F0502020204030204" pitchFamily="34" charset="0"/>
              </a:endParaRPr>
            </a:p>
          </p:txBody>
        </p:sp>
        <p:sp>
          <p:nvSpPr>
            <p:cNvPr id="82" name="Rectangle 16">
              <a:extLst>
                <a:ext uri="{FF2B5EF4-FFF2-40B4-BE49-F238E27FC236}">
                  <a16:creationId xmlns:a16="http://schemas.microsoft.com/office/drawing/2014/main" id="{8FCDAB5D-0082-2B43-B3F0-B470986CD57D}"/>
                </a:ext>
              </a:extLst>
            </p:cNvPr>
            <p:cNvSpPr>
              <a:spLocks noChangeArrowheads="1"/>
            </p:cNvSpPr>
            <p:nvPr>
              <p:custDataLst>
                <p:tags r:id="rId39"/>
              </p:custDataLst>
            </p:nvPr>
          </p:nvSpPr>
          <p:spPr bwMode="auto">
            <a:xfrm>
              <a:off x="2784" y="4625"/>
              <a:ext cx="432" cy="192"/>
            </a:xfrm>
            <a:prstGeom prst="rect">
              <a:avLst/>
            </a:prstGeom>
            <a:solidFill>
              <a:schemeClr val="bg1">
                <a:lumMod val="95000"/>
              </a:schemeClr>
            </a:solidFill>
            <a:ln w="25400">
              <a:solidFill>
                <a:schemeClr val="tx1"/>
              </a:solidFill>
              <a:miter lim="800000"/>
              <a:headEnd/>
              <a:tailEnd/>
            </a:ln>
          </p:spPr>
          <p:txBody>
            <a:bodyPr wrap="none" anchor="ctr"/>
            <a:lstStyle/>
            <a:p>
              <a:pPr algn="ctr">
                <a:lnSpc>
                  <a:spcPct val="100000"/>
                </a:lnSpc>
              </a:pPr>
              <a:endParaRPr lang="en-US" sz="2000" b="0" dirty="0">
                <a:solidFill>
                  <a:schemeClr val="bg1"/>
                </a:solidFill>
                <a:latin typeface="Calibri" panose="020F0502020204030204" pitchFamily="34" charset="0"/>
                <a:cs typeface="Calibri" panose="020F0502020204030204" pitchFamily="34" charset="0"/>
              </a:endParaRPr>
            </a:p>
          </p:txBody>
        </p:sp>
      </p:grpSp>
      <p:grpSp>
        <p:nvGrpSpPr>
          <p:cNvPr id="83" name="Group 51">
            <a:extLst>
              <a:ext uri="{FF2B5EF4-FFF2-40B4-BE49-F238E27FC236}">
                <a16:creationId xmlns:a16="http://schemas.microsoft.com/office/drawing/2014/main" id="{9CFAA84B-26CE-6944-8B76-48519D6B5F90}"/>
              </a:ext>
            </a:extLst>
          </p:cNvPr>
          <p:cNvGrpSpPr>
            <a:grpSpLocks/>
          </p:cNvGrpSpPr>
          <p:nvPr>
            <p:custDataLst>
              <p:tags r:id="rId3"/>
            </p:custDataLst>
          </p:nvPr>
        </p:nvGrpSpPr>
        <p:grpSpPr bwMode="auto">
          <a:xfrm>
            <a:off x="9654184" y="4457786"/>
            <a:ext cx="690563" cy="1201738"/>
            <a:chOff x="3011" y="4110"/>
            <a:chExt cx="435" cy="757"/>
          </a:xfrm>
          <a:solidFill>
            <a:schemeClr val="accent4">
              <a:lumMod val="20000"/>
              <a:lumOff val="80000"/>
            </a:schemeClr>
          </a:solidFill>
        </p:grpSpPr>
        <p:sp>
          <p:nvSpPr>
            <p:cNvPr id="84" name="Rectangle 41">
              <a:extLst>
                <a:ext uri="{FF2B5EF4-FFF2-40B4-BE49-F238E27FC236}">
                  <a16:creationId xmlns:a16="http://schemas.microsoft.com/office/drawing/2014/main" id="{126DDCB4-2DB0-1E4B-AC29-8D32AF1FF7BC}"/>
                </a:ext>
              </a:extLst>
            </p:cNvPr>
            <p:cNvSpPr>
              <a:spLocks noChangeArrowheads="1"/>
            </p:cNvSpPr>
            <p:nvPr>
              <p:custDataLst>
                <p:tags r:id="rId24"/>
              </p:custDataLst>
            </p:nvPr>
          </p:nvSpPr>
          <p:spPr bwMode="auto">
            <a:xfrm>
              <a:off x="3011" y="4675"/>
              <a:ext cx="432" cy="192"/>
            </a:xfrm>
            <a:prstGeom prst="rect">
              <a:avLst/>
            </a:prstGeom>
            <a:grpFill/>
            <a:ln w="28575">
              <a:solidFill>
                <a:schemeClr val="tx2"/>
              </a:solidFill>
              <a:miter lim="800000"/>
              <a:headEnd/>
              <a:tailEnd type="none" w="sm" len="sm"/>
            </a:ln>
          </p:spPr>
          <p:txBody>
            <a:bodyPr wrap="none" lIns="45720" rIns="45720" anchor="ctr"/>
            <a:lstStyle/>
            <a:p>
              <a:pPr algn="ctr"/>
              <a:r>
                <a:rPr lang="en-US" sz="2000" b="0" dirty="0">
                  <a:solidFill>
                    <a:srgbClr val="0070C0"/>
                  </a:solidFill>
                  <a:latin typeface="Calibri" panose="020F0502020204030204" pitchFamily="34" charset="0"/>
                  <a:cs typeface="Calibri" panose="020F0502020204030204" pitchFamily="34" charset="0"/>
                </a:rPr>
                <a:t>a1</a:t>
              </a:r>
            </a:p>
          </p:txBody>
        </p:sp>
        <p:sp>
          <p:nvSpPr>
            <p:cNvPr id="85" name="Rectangle 42">
              <a:extLst>
                <a:ext uri="{FF2B5EF4-FFF2-40B4-BE49-F238E27FC236}">
                  <a16:creationId xmlns:a16="http://schemas.microsoft.com/office/drawing/2014/main" id="{58CA4A3B-DD6D-6A40-83AF-8ABBE3B19390}"/>
                </a:ext>
              </a:extLst>
            </p:cNvPr>
            <p:cNvSpPr>
              <a:spLocks noChangeArrowheads="1"/>
            </p:cNvSpPr>
            <p:nvPr>
              <p:custDataLst>
                <p:tags r:id="rId25"/>
              </p:custDataLst>
            </p:nvPr>
          </p:nvSpPr>
          <p:spPr bwMode="auto">
            <a:xfrm>
              <a:off x="3014" y="4497"/>
              <a:ext cx="432" cy="192"/>
            </a:xfrm>
            <a:prstGeom prst="rect">
              <a:avLst/>
            </a:prstGeom>
            <a:grpFill/>
            <a:ln w="28575">
              <a:solidFill>
                <a:schemeClr val="tx2"/>
              </a:solidFill>
              <a:miter lim="800000"/>
              <a:headEnd/>
              <a:tailEnd type="none" w="sm" len="sm"/>
            </a:ln>
          </p:spPr>
          <p:txBody>
            <a:bodyPr wrap="none" lIns="45720" rIns="45720" anchor="ctr"/>
            <a:lstStyle/>
            <a:p>
              <a:pPr algn="ctr"/>
              <a:r>
                <a:rPr lang="en-US" sz="2000" b="0" dirty="0">
                  <a:solidFill>
                    <a:srgbClr val="0070C0"/>
                  </a:solidFill>
                  <a:latin typeface="Calibri" panose="020F0502020204030204" pitchFamily="34" charset="0"/>
                  <a:cs typeface="Calibri" panose="020F0502020204030204" pitchFamily="34" charset="0"/>
                </a:rPr>
                <a:t>b2</a:t>
              </a:r>
            </a:p>
          </p:txBody>
        </p:sp>
        <p:sp>
          <p:nvSpPr>
            <p:cNvPr id="86" name="Rectangle 43">
              <a:extLst>
                <a:ext uri="{FF2B5EF4-FFF2-40B4-BE49-F238E27FC236}">
                  <a16:creationId xmlns:a16="http://schemas.microsoft.com/office/drawing/2014/main" id="{74E15E10-87DD-F24C-9914-A4F8D05921A6}"/>
                </a:ext>
              </a:extLst>
            </p:cNvPr>
            <p:cNvSpPr>
              <a:spLocks noChangeArrowheads="1"/>
            </p:cNvSpPr>
            <p:nvPr>
              <p:custDataLst>
                <p:tags r:id="rId26"/>
              </p:custDataLst>
            </p:nvPr>
          </p:nvSpPr>
          <p:spPr bwMode="auto">
            <a:xfrm>
              <a:off x="3014" y="4309"/>
              <a:ext cx="432" cy="192"/>
            </a:xfrm>
            <a:prstGeom prst="rect">
              <a:avLst/>
            </a:prstGeom>
            <a:grpFill/>
            <a:ln w="28575">
              <a:solidFill>
                <a:schemeClr val="tx2"/>
              </a:solidFill>
              <a:miter lim="800000"/>
              <a:headEnd/>
              <a:tailEnd type="none" w="sm" len="sm"/>
            </a:ln>
          </p:spPr>
          <p:txBody>
            <a:bodyPr wrap="none" lIns="45720" rIns="45720" anchor="ctr"/>
            <a:lstStyle/>
            <a:p>
              <a:pPr algn="ctr"/>
              <a:r>
                <a:rPr lang="en-US" sz="2000" b="0" dirty="0">
                  <a:solidFill>
                    <a:srgbClr val="0070C0"/>
                  </a:solidFill>
                  <a:latin typeface="Calibri" panose="020F0502020204030204" pitchFamily="34" charset="0"/>
                  <a:cs typeface="Calibri" panose="020F0502020204030204" pitchFamily="34" charset="0"/>
                </a:rPr>
                <a:t>c3</a:t>
              </a:r>
            </a:p>
          </p:txBody>
        </p:sp>
        <p:sp>
          <p:nvSpPr>
            <p:cNvPr id="87" name="Rectangle 44">
              <a:extLst>
                <a:ext uri="{FF2B5EF4-FFF2-40B4-BE49-F238E27FC236}">
                  <a16:creationId xmlns:a16="http://schemas.microsoft.com/office/drawing/2014/main" id="{2A5F2D33-0F66-4749-8036-DB2E363A84A9}"/>
                </a:ext>
              </a:extLst>
            </p:cNvPr>
            <p:cNvSpPr>
              <a:spLocks noChangeArrowheads="1"/>
            </p:cNvSpPr>
            <p:nvPr>
              <p:custDataLst>
                <p:tags r:id="rId27"/>
              </p:custDataLst>
            </p:nvPr>
          </p:nvSpPr>
          <p:spPr bwMode="auto">
            <a:xfrm>
              <a:off x="3014" y="4110"/>
              <a:ext cx="432" cy="192"/>
            </a:xfrm>
            <a:prstGeom prst="rect">
              <a:avLst/>
            </a:prstGeom>
            <a:grpFill/>
            <a:ln w="28575">
              <a:solidFill>
                <a:schemeClr val="tx2"/>
              </a:solidFill>
              <a:miter lim="800000"/>
              <a:headEnd/>
              <a:tailEnd type="none" w="sm" len="sm"/>
            </a:ln>
          </p:spPr>
          <p:txBody>
            <a:bodyPr wrap="none" lIns="45720" rIns="45720" anchor="ctr"/>
            <a:lstStyle/>
            <a:p>
              <a:pPr algn="ctr"/>
              <a:r>
                <a:rPr lang="en-US" sz="2000" b="0" dirty="0">
                  <a:solidFill>
                    <a:srgbClr val="0070C0"/>
                  </a:solidFill>
                  <a:latin typeface="Calibri" panose="020F0502020204030204" pitchFamily="34" charset="0"/>
                  <a:cs typeface="Calibri" panose="020F0502020204030204" pitchFamily="34" charset="0"/>
                </a:rPr>
                <a:t>d4</a:t>
              </a:r>
            </a:p>
          </p:txBody>
        </p:sp>
      </p:grpSp>
      <p:grpSp>
        <p:nvGrpSpPr>
          <p:cNvPr id="88" name="Group 49">
            <a:extLst>
              <a:ext uri="{FF2B5EF4-FFF2-40B4-BE49-F238E27FC236}">
                <a16:creationId xmlns:a16="http://schemas.microsoft.com/office/drawing/2014/main" id="{24CFC4AA-E23B-3F4A-8793-EB495F81BA3B}"/>
              </a:ext>
            </a:extLst>
          </p:cNvPr>
          <p:cNvGrpSpPr>
            <a:grpSpLocks/>
          </p:cNvGrpSpPr>
          <p:nvPr>
            <p:custDataLst>
              <p:tags r:id="rId4"/>
            </p:custDataLst>
          </p:nvPr>
        </p:nvGrpSpPr>
        <p:grpSpPr bwMode="auto">
          <a:xfrm>
            <a:off x="7986949" y="3911039"/>
            <a:ext cx="690563" cy="2419351"/>
            <a:chOff x="2784" y="3293"/>
            <a:chExt cx="435" cy="1524"/>
          </a:xfrm>
        </p:grpSpPr>
        <p:sp>
          <p:nvSpPr>
            <p:cNvPr id="93" name="Rectangle 9">
              <a:extLst>
                <a:ext uri="{FF2B5EF4-FFF2-40B4-BE49-F238E27FC236}">
                  <a16:creationId xmlns:a16="http://schemas.microsoft.com/office/drawing/2014/main" id="{91E323C3-F0F2-BF40-8DBA-90DC12C99F92}"/>
                </a:ext>
              </a:extLst>
            </p:cNvPr>
            <p:cNvSpPr>
              <a:spLocks noChangeArrowheads="1"/>
            </p:cNvSpPr>
            <p:nvPr>
              <p:custDataLst>
                <p:tags r:id="rId16"/>
              </p:custDataLst>
            </p:nvPr>
          </p:nvSpPr>
          <p:spPr bwMode="auto">
            <a:xfrm>
              <a:off x="2787" y="4249"/>
              <a:ext cx="432" cy="192"/>
            </a:xfrm>
            <a:prstGeom prst="rect">
              <a:avLst/>
            </a:prstGeom>
            <a:solidFill>
              <a:schemeClr val="bg1"/>
            </a:solidFill>
            <a:ln w="25400">
              <a:solidFill>
                <a:schemeClr val="tx1"/>
              </a:solidFill>
              <a:miter lim="800000"/>
              <a:headEnd/>
              <a:tailEnd/>
            </a:ln>
          </p:spPr>
          <p:txBody>
            <a:bodyPr wrap="none" anchor="ctr"/>
            <a:lstStyle/>
            <a:p>
              <a:pPr algn="ctr">
                <a:lnSpc>
                  <a:spcPct val="100000"/>
                </a:lnSpc>
              </a:pPr>
              <a:endParaRPr lang="en-US" sz="2000" b="0" dirty="0">
                <a:solidFill>
                  <a:schemeClr val="bg1"/>
                </a:solidFill>
                <a:latin typeface="Calibri" panose="020F0502020204030204" pitchFamily="34" charset="0"/>
                <a:cs typeface="Calibri" panose="020F0502020204030204" pitchFamily="34" charset="0"/>
              </a:endParaRPr>
            </a:p>
          </p:txBody>
        </p:sp>
        <p:sp>
          <p:nvSpPr>
            <p:cNvPr id="94" name="Rectangle 10">
              <a:extLst>
                <a:ext uri="{FF2B5EF4-FFF2-40B4-BE49-F238E27FC236}">
                  <a16:creationId xmlns:a16="http://schemas.microsoft.com/office/drawing/2014/main" id="{ED35846F-6FCC-E244-9858-E6DAACE94F9E}"/>
                </a:ext>
              </a:extLst>
            </p:cNvPr>
            <p:cNvSpPr>
              <a:spLocks noChangeArrowheads="1"/>
            </p:cNvSpPr>
            <p:nvPr>
              <p:custDataLst>
                <p:tags r:id="rId17"/>
              </p:custDataLst>
            </p:nvPr>
          </p:nvSpPr>
          <p:spPr bwMode="auto">
            <a:xfrm>
              <a:off x="2787" y="4057"/>
              <a:ext cx="432" cy="192"/>
            </a:xfrm>
            <a:prstGeom prst="rect">
              <a:avLst/>
            </a:prstGeom>
            <a:solidFill>
              <a:schemeClr val="bg1"/>
            </a:solidFill>
            <a:ln w="25400">
              <a:solidFill>
                <a:schemeClr val="tx1"/>
              </a:solidFill>
              <a:miter lim="800000"/>
              <a:headEnd/>
              <a:tailEnd/>
            </a:ln>
          </p:spPr>
          <p:txBody>
            <a:bodyPr wrap="none" anchor="ctr"/>
            <a:lstStyle/>
            <a:p>
              <a:pPr algn="ctr">
                <a:lnSpc>
                  <a:spcPct val="100000"/>
                </a:lnSpc>
              </a:pPr>
              <a:endParaRPr lang="en-US" sz="2000" b="0" dirty="0">
                <a:solidFill>
                  <a:schemeClr val="bg1"/>
                </a:solidFill>
                <a:latin typeface="Calibri" panose="020F0502020204030204" pitchFamily="34" charset="0"/>
                <a:cs typeface="Calibri" panose="020F0502020204030204" pitchFamily="34" charset="0"/>
              </a:endParaRPr>
            </a:p>
          </p:txBody>
        </p:sp>
        <p:sp>
          <p:nvSpPr>
            <p:cNvPr id="95" name="Rectangle 11">
              <a:extLst>
                <a:ext uri="{FF2B5EF4-FFF2-40B4-BE49-F238E27FC236}">
                  <a16:creationId xmlns:a16="http://schemas.microsoft.com/office/drawing/2014/main" id="{28EAAA7B-748C-C341-AA3A-584EBD40E2CE}"/>
                </a:ext>
              </a:extLst>
            </p:cNvPr>
            <p:cNvSpPr>
              <a:spLocks noChangeArrowheads="1"/>
            </p:cNvSpPr>
            <p:nvPr>
              <p:custDataLst>
                <p:tags r:id="rId18"/>
              </p:custDataLst>
            </p:nvPr>
          </p:nvSpPr>
          <p:spPr bwMode="auto">
            <a:xfrm>
              <a:off x="2787" y="3863"/>
              <a:ext cx="432" cy="192"/>
            </a:xfrm>
            <a:prstGeom prst="rect">
              <a:avLst/>
            </a:prstGeom>
            <a:solidFill>
              <a:schemeClr val="bg1"/>
            </a:solidFill>
            <a:ln w="25400">
              <a:solidFill>
                <a:schemeClr val="tx1"/>
              </a:solidFill>
              <a:miter lim="800000"/>
              <a:headEnd/>
              <a:tailEnd/>
            </a:ln>
          </p:spPr>
          <p:txBody>
            <a:bodyPr wrap="none" anchor="ctr"/>
            <a:lstStyle/>
            <a:p>
              <a:pPr algn="ctr">
                <a:lnSpc>
                  <a:spcPct val="100000"/>
                </a:lnSpc>
              </a:pPr>
              <a:r>
                <a:rPr lang="en-US" sz="2000" b="0" dirty="0">
                  <a:solidFill>
                    <a:schemeClr val="bg1"/>
                  </a:solidFill>
                  <a:latin typeface="Calibri" panose="020F0502020204030204" pitchFamily="34" charset="0"/>
                  <a:cs typeface="Calibri" panose="020F0502020204030204" pitchFamily="34" charset="0"/>
                </a:rPr>
                <a:t>01</a:t>
              </a:r>
            </a:p>
          </p:txBody>
        </p:sp>
        <p:sp>
          <p:nvSpPr>
            <p:cNvPr id="96" name="Rectangle 12">
              <a:extLst>
                <a:ext uri="{FF2B5EF4-FFF2-40B4-BE49-F238E27FC236}">
                  <a16:creationId xmlns:a16="http://schemas.microsoft.com/office/drawing/2014/main" id="{01015FC6-C845-294E-81B0-D6DA895C0BA2}"/>
                </a:ext>
              </a:extLst>
            </p:cNvPr>
            <p:cNvSpPr>
              <a:spLocks noChangeArrowheads="1"/>
            </p:cNvSpPr>
            <p:nvPr>
              <p:custDataLst>
                <p:tags r:id="rId19"/>
              </p:custDataLst>
            </p:nvPr>
          </p:nvSpPr>
          <p:spPr bwMode="auto">
            <a:xfrm>
              <a:off x="2784" y="3671"/>
              <a:ext cx="432" cy="192"/>
            </a:xfrm>
            <a:prstGeom prst="rect">
              <a:avLst/>
            </a:prstGeom>
            <a:solidFill>
              <a:schemeClr val="bg1"/>
            </a:solidFill>
            <a:ln w="25400">
              <a:solidFill>
                <a:schemeClr val="tx1"/>
              </a:solidFill>
              <a:miter lim="800000"/>
              <a:headEnd/>
              <a:tailEnd/>
            </a:ln>
          </p:spPr>
          <p:txBody>
            <a:bodyPr wrap="none" anchor="ctr"/>
            <a:lstStyle/>
            <a:p>
              <a:pPr algn="ctr">
                <a:lnSpc>
                  <a:spcPct val="100000"/>
                </a:lnSpc>
              </a:pPr>
              <a:r>
                <a:rPr lang="en-US" sz="2000" b="0" dirty="0">
                  <a:solidFill>
                    <a:schemeClr val="bg1"/>
                  </a:solidFill>
                  <a:latin typeface="Calibri" panose="020F0502020204030204" pitchFamily="34" charset="0"/>
                  <a:cs typeface="Calibri" panose="020F0502020204030204" pitchFamily="34" charset="0"/>
                </a:rPr>
                <a:t>23</a:t>
              </a:r>
            </a:p>
          </p:txBody>
        </p:sp>
        <p:sp>
          <p:nvSpPr>
            <p:cNvPr id="97" name="Rectangle 13">
              <a:extLst>
                <a:ext uri="{FF2B5EF4-FFF2-40B4-BE49-F238E27FC236}">
                  <a16:creationId xmlns:a16="http://schemas.microsoft.com/office/drawing/2014/main" id="{935F3F4E-34FA-0E49-9063-89FEE1969B0D}"/>
                </a:ext>
              </a:extLst>
            </p:cNvPr>
            <p:cNvSpPr>
              <a:spLocks noChangeArrowheads="1"/>
            </p:cNvSpPr>
            <p:nvPr>
              <p:custDataLst>
                <p:tags r:id="rId20"/>
              </p:custDataLst>
            </p:nvPr>
          </p:nvSpPr>
          <p:spPr bwMode="auto">
            <a:xfrm>
              <a:off x="2784" y="3492"/>
              <a:ext cx="432" cy="192"/>
            </a:xfrm>
            <a:prstGeom prst="rect">
              <a:avLst/>
            </a:prstGeom>
            <a:solidFill>
              <a:schemeClr val="bg1">
                <a:lumMod val="95000"/>
              </a:schemeClr>
            </a:solidFill>
            <a:ln w="25400">
              <a:solidFill>
                <a:schemeClr val="tx1"/>
              </a:solidFill>
              <a:miter lim="800000"/>
              <a:headEnd/>
              <a:tailEnd/>
            </a:ln>
          </p:spPr>
          <p:txBody>
            <a:bodyPr wrap="none" anchor="ctr"/>
            <a:lstStyle/>
            <a:p>
              <a:pPr algn="ctr">
                <a:lnSpc>
                  <a:spcPct val="100000"/>
                </a:lnSpc>
              </a:pPr>
              <a:endParaRPr lang="en-US" sz="2000" b="0" dirty="0">
                <a:solidFill>
                  <a:schemeClr val="bg1"/>
                </a:solidFill>
                <a:latin typeface="Calibri" panose="020F0502020204030204" pitchFamily="34" charset="0"/>
                <a:cs typeface="Calibri" panose="020F0502020204030204" pitchFamily="34" charset="0"/>
              </a:endParaRPr>
            </a:p>
          </p:txBody>
        </p:sp>
        <p:sp>
          <p:nvSpPr>
            <p:cNvPr id="98" name="Rectangle 14">
              <a:extLst>
                <a:ext uri="{FF2B5EF4-FFF2-40B4-BE49-F238E27FC236}">
                  <a16:creationId xmlns:a16="http://schemas.microsoft.com/office/drawing/2014/main" id="{EB11F50E-7EDE-394A-9C07-6F985631BA54}"/>
                </a:ext>
              </a:extLst>
            </p:cNvPr>
            <p:cNvSpPr>
              <a:spLocks noChangeArrowheads="1"/>
            </p:cNvSpPr>
            <p:nvPr>
              <p:custDataLst>
                <p:tags r:id="rId21"/>
              </p:custDataLst>
            </p:nvPr>
          </p:nvSpPr>
          <p:spPr bwMode="auto">
            <a:xfrm>
              <a:off x="2784" y="3293"/>
              <a:ext cx="432" cy="192"/>
            </a:xfrm>
            <a:prstGeom prst="rect">
              <a:avLst/>
            </a:prstGeom>
            <a:solidFill>
              <a:schemeClr val="bg1">
                <a:lumMod val="95000"/>
              </a:schemeClr>
            </a:solidFill>
            <a:ln w="25400">
              <a:solidFill>
                <a:schemeClr val="tx1"/>
              </a:solidFill>
              <a:miter lim="800000"/>
              <a:headEnd/>
              <a:tailEnd/>
            </a:ln>
          </p:spPr>
          <p:txBody>
            <a:bodyPr wrap="none" anchor="ctr"/>
            <a:lstStyle/>
            <a:p>
              <a:pPr algn="ctr">
                <a:lnSpc>
                  <a:spcPct val="100000"/>
                </a:lnSpc>
              </a:pPr>
              <a:endParaRPr lang="en-US" sz="2000" b="0" dirty="0">
                <a:solidFill>
                  <a:schemeClr val="bg1"/>
                </a:solidFill>
                <a:latin typeface="Calibri" panose="020F0502020204030204" pitchFamily="34" charset="0"/>
                <a:cs typeface="Calibri" panose="020F0502020204030204" pitchFamily="34" charset="0"/>
              </a:endParaRPr>
            </a:p>
          </p:txBody>
        </p:sp>
        <p:sp>
          <p:nvSpPr>
            <p:cNvPr id="99" name="Rectangle 15">
              <a:extLst>
                <a:ext uri="{FF2B5EF4-FFF2-40B4-BE49-F238E27FC236}">
                  <a16:creationId xmlns:a16="http://schemas.microsoft.com/office/drawing/2014/main" id="{8A4AF976-CE1C-0A46-837A-546DE2C0999F}"/>
                </a:ext>
              </a:extLst>
            </p:cNvPr>
            <p:cNvSpPr>
              <a:spLocks noChangeArrowheads="1"/>
            </p:cNvSpPr>
            <p:nvPr>
              <p:custDataLst>
                <p:tags r:id="rId22"/>
              </p:custDataLst>
            </p:nvPr>
          </p:nvSpPr>
          <p:spPr bwMode="auto">
            <a:xfrm>
              <a:off x="2784" y="4437"/>
              <a:ext cx="432" cy="192"/>
            </a:xfrm>
            <a:prstGeom prst="rect">
              <a:avLst/>
            </a:prstGeom>
            <a:solidFill>
              <a:schemeClr val="bg1">
                <a:lumMod val="95000"/>
              </a:schemeClr>
            </a:solidFill>
            <a:ln w="25400">
              <a:solidFill>
                <a:schemeClr val="tx1"/>
              </a:solidFill>
              <a:miter lim="800000"/>
              <a:headEnd/>
              <a:tailEnd/>
            </a:ln>
          </p:spPr>
          <p:txBody>
            <a:bodyPr wrap="none" anchor="ctr"/>
            <a:lstStyle/>
            <a:p>
              <a:pPr algn="ctr">
                <a:lnSpc>
                  <a:spcPct val="100000"/>
                </a:lnSpc>
              </a:pPr>
              <a:endParaRPr lang="en-US" sz="2000" b="0" dirty="0">
                <a:solidFill>
                  <a:schemeClr val="bg1"/>
                </a:solidFill>
                <a:latin typeface="Calibri" panose="020F0502020204030204" pitchFamily="34" charset="0"/>
                <a:cs typeface="Calibri" panose="020F0502020204030204" pitchFamily="34" charset="0"/>
              </a:endParaRPr>
            </a:p>
          </p:txBody>
        </p:sp>
        <p:sp>
          <p:nvSpPr>
            <p:cNvPr id="100" name="Rectangle 16">
              <a:extLst>
                <a:ext uri="{FF2B5EF4-FFF2-40B4-BE49-F238E27FC236}">
                  <a16:creationId xmlns:a16="http://schemas.microsoft.com/office/drawing/2014/main" id="{924734BC-815B-2C4E-A3C9-1D93A7B89874}"/>
                </a:ext>
              </a:extLst>
            </p:cNvPr>
            <p:cNvSpPr>
              <a:spLocks noChangeArrowheads="1"/>
            </p:cNvSpPr>
            <p:nvPr>
              <p:custDataLst>
                <p:tags r:id="rId23"/>
              </p:custDataLst>
            </p:nvPr>
          </p:nvSpPr>
          <p:spPr bwMode="auto">
            <a:xfrm>
              <a:off x="2784" y="4625"/>
              <a:ext cx="432" cy="192"/>
            </a:xfrm>
            <a:prstGeom prst="rect">
              <a:avLst/>
            </a:prstGeom>
            <a:solidFill>
              <a:schemeClr val="bg1">
                <a:lumMod val="95000"/>
              </a:schemeClr>
            </a:solidFill>
            <a:ln w="25400">
              <a:solidFill>
                <a:schemeClr val="tx1"/>
              </a:solidFill>
              <a:miter lim="800000"/>
              <a:headEnd/>
              <a:tailEnd/>
            </a:ln>
          </p:spPr>
          <p:txBody>
            <a:bodyPr wrap="none" anchor="ctr"/>
            <a:lstStyle/>
            <a:p>
              <a:pPr algn="ctr">
                <a:lnSpc>
                  <a:spcPct val="100000"/>
                </a:lnSpc>
              </a:pPr>
              <a:endParaRPr lang="en-US" sz="2000" b="0" dirty="0">
                <a:solidFill>
                  <a:schemeClr val="bg1"/>
                </a:solidFill>
                <a:latin typeface="Calibri" panose="020F0502020204030204" pitchFamily="34" charset="0"/>
                <a:cs typeface="Calibri" panose="020F0502020204030204" pitchFamily="34" charset="0"/>
              </a:endParaRPr>
            </a:p>
          </p:txBody>
        </p:sp>
      </p:grpSp>
      <p:grpSp>
        <p:nvGrpSpPr>
          <p:cNvPr id="101" name="Group 52">
            <a:extLst>
              <a:ext uri="{FF2B5EF4-FFF2-40B4-BE49-F238E27FC236}">
                <a16:creationId xmlns:a16="http://schemas.microsoft.com/office/drawing/2014/main" id="{60E05BBF-A055-2A4B-A9C7-914EAB8EC66A}"/>
              </a:ext>
            </a:extLst>
          </p:cNvPr>
          <p:cNvGrpSpPr>
            <a:grpSpLocks/>
          </p:cNvGrpSpPr>
          <p:nvPr>
            <p:custDataLst>
              <p:tags r:id="rId5"/>
            </p:custDataLst>
          </p:nvPr>
        </p:nvGrpSpPr>
        <p:grpSpPr bwMode="auto">
          <a:xfrm>
            <a:off x="8013937" y="4514288"/>
            <a:ext cx="685800" cy="1219200"/>
            <a:chOff x="2159" y="4595"/>
            <a:chExt cx="432" cy="768"/>
          </a:xfrm>
          <a:solidFill>
            <a:schemeClr val="accent4">
              <a:lumMod val="20000"/>
              <a:lumOff val="80000"/>
            </a:schemeClr>
          </a:solidFill>
        </p:grpSpPr>
        <p:sp>
          <p:nvSpPr>
            <p:cNvPr id="102" name="Rectangle 45">
              <a:extLst>
                <a:ext uri="{FF2B5EF4-FFF2-40B4-BE49-F238E27FC236}">
                  <a16:creationId xmlns:a16="http://schemas.microsoft.com/office/drawing/2014/main" id="{C489F394-59A9-D54A-B977-CFEBB41F9326}"/>
                </a:ext>
              </a:extLst>
            </p:cNvPr>
            <p:cNvSpPr>
              <a:spLocks noChangeArrowheads="1"/>
            </p:cNvSpPr>
            <p:nvPr>
              <p:custDataLst>
                <p:tags r:id="rId12"/>
              </p:custDataLst>
            </p:nvPr>
          </p:nvSpPr>
          <p:spPr bwMode="auto">
            <a:xfrm>
              <a:off x="2159" y="5171"/>
              <a:ext cx="432" cy="192"/>
            </a:xfrm>
            <a:prstGeom prst="rect">
              <a:avLst/>
            </a:prstGeom>
            <a:grpFill/>
            <a:ln w="28575">
              <a:solidFill>
                <a:schemeClr val="tx2"/>
              </a:solidFill>
              <a:miter lim="800000"/>
              <a:headEnd/>
              <a:tailEnd type="none" w="sm" len="sm"/>
            </a:ln>
          </p:spPr>
          <p:txBody>
            <a:bodyPr wrap="none" lIns="45720" rIns="45720" anchor="ctr"/>
            <a:lstStyle/>
            <a:p>
              <a:pPr algn="ctr"/>
              <a:r>
                <a:rPr lang="en-US" sz="2000" b="0" dirty="0">
                  <a:solidFill>
                    <a:srgbClr val="0070C0"/>
                  </a:solidFill>
                  <a:latin typeface="Calibri" panose="020F0502020204030204" pitchFamily="34" charset="0"/>
                  <a:cs typeface="Calibri" panose="020F0502020204030204" pitchFamily="34" charset="0"/>
                </a:rPr>
                <a:t>d4</a:t>
              </a:r>
            </a:p>
          </p:txBody>
        </p:sp>
        <p:sp>
          <p:nvSpPr>
            <p:cNvPr id="103" name="Rectangle 46">
              <a:extLst>
                <a:ext uri="{FF2B5EF4-FFF2-40B4-BE49-F238E27FC236}">
                  <a16:creationId xmlns:a16="http://schemas.microsoft.com/office/drawing/2014/main" id="{510F5C22-93CB-2745-AD0B-4764173889F1}"/>
                </a:ext>
              </a:extLst>
            </p:cNvPr>
            <p:cNvSpPr>
              <a:spLocks noChangeArrowheads="1"/>
            </p:cNvSpPr>
            <p:nvPr>
              <p:custDataLst>
                <p:tags r:id="rId13"/>
              </p:custDataLst>
            </p:nvPr>
          </p:nvSpPr>
          <p:spPr bwMode="auto">
            <a:xfrm>
              <a:off x="2159" y="4978"/>
              <a:ext cx="432" cy="192"/>
            </a:xfrm>
            <a:prstGeom prst="rect">
              <a:avLst/>
            </a:prstGeom>
            <a:grpFill/>
            <a:ln w="28575">
              <a:solidFill>
                <a:schemeClr val="tx2"/>
              </a:solidFill>
              <a:miter lim="800000"/>
              <a:headEnd/>
              <a:tailEnd type="none" w="sm" len="sm"/>
            </a:ln>
          </p:spPr>
          <p:txBody>
            <a:bodyPr wrap="none" lIns="45720" rIns="45720" anchor="ctr"/>
            <a:lstStyle/>
            <a:p>
              <a:pPr algn="ctr"/>
              <a:r>
                <a:rPr lang="en-US" sz="2000" b="0" dirty="0">
                  <a:solidFill>
                    <a:srgbClr val="0070C0"/>
                  </a:solidFill>
                  <a:latin typeface="Calibri" panose="020F0502020204030204" pitchFamily="34" charset="0"/>
                  <a:cs typeface="Calibri" panose="020F0502020204030204" pitchFamily="34" charset="0"/>
                </a:rPr>
                <a:t>c3</a:t>
              </a:r>
            </a:p>
          </p:txBody>
        </p:sp>
        <p:sp>
          <p:nvSpPr>
            <p:cNvPr id="104" name="Rectangle 47">
              <a:extLst>
                <a:ext uri="{FF2B5EF4-FFF2-40B4-BE49-F238E27FC236}">
                  <a16:creationId xmlns:a16="http://schemas.microsoft.com/office/drawing/2014/main" id="{F8982A09-FD0D-9143-8BFB-492FA4B67BCA}"/>
                </a:ext>
              </a:extLst>
            </p:cNvPr>
            <p:cNvSpPr>
              <a:spLocks noChangeArrowheads="1"/>
            </p:cNvSpPr>
            <p:nvPr>
              <p:custDataLst>
                <p:tags r:id="rId14"/>
              </p:custDataLst>
            </p:nvPr>
          </p:nvSpPr>
          <p:spPr bwMode="auto">
            <a:xfrm>
              <a:off x="2159" y="4786"/>
              <a:ext cx="432" cy="192"/>
            </a:xfrm>
            <a:prstGeom prst="rect">
              <a:avLst/>
            </a:prstGeom>
            <a:grpFill/>
            <a:ln w="28575">
              <a:solidFill>
                <a:schemeClr val="tx2"/>
              </a:solidFill>
              <a:miter lim="800000"/>
              <a:headEnd/>
              <a:tailEnd type="none" w="sm" len="sm"/>
            </a:ln>
          </p:spPr>
          <p:txBody>
            <a:bodyPr wrap="none" lIns="45720" rIns="45720" anchor="ctr"/>
            <a:lstStyle/>
            <a:p>
              <a:pPr algn="ctr"/>
              <a:r>
                <a:rPr lang="en-US" sz="2000" b="0" dirty="0">
                  <a:solidFill>
                    <a:srgbClr val="0070C0"/>
                  </a:solidFill>
                  <a:latin typeface="Calibri" panose="020F0502020204030204" pitchFamily="34" charset="0"/>
                  <a:cs typeface="Calibri" panose="020F0502020204030204" pitchFamily="34" charset="0"/>
                </a:rPr>
                <a:t>b2</a:t>
              </a:r>
            </a:p>
          </p:txBody>
        </p:sp>
        <p:sp>
          <p:nvSpPr>
            <p:cNvPr id="105" name="Rectangle 48">
              <a:extLst>
                <a:ext uri="{FF2B5EF4-FFF2-40B4-BE49-F238E27FC236}">
                  <a16:creationId xmlns:a16="http://schemas.microsoft.com/office/drawing/2014/main" id="{E18C0919-7849-B74B-8B47-34CED6EAE9CA}"/>
                </a:ext>
              </a:extLst>
            </p:cNvPr>
            <p:cNvSpPr>
              <a:spLocks noChangeArrowheads="1"/>
            </p:cNvSpPr>
            <p:nvPr>
              <p:custDataLst>
                <p:tags r:id="rId15"/>
              </p:custDataLst>
            </p:nvPr>
          </p:nvSpPr>
          <p:spPr bwMode="auto">
            <a:xfrm>
              <a:off x="2159" y="4595"/>
              <a:ext cx="432" cy="192"/>
            </a:xfrm>
            <a:prstGeom prst="rect">
              <a:avLst/>
            </a:prstGeom>
            <a:grpFill/>
            <a:ln w="28575">
              <a:solidFill>
                <a:schemeClr val="tx2"/>
              </a:solidFill>
              <a:miter lim="800000"/>
              <a:headEnd/>
              <a:tailEnd type="none" w="sm" len="sm"/>
            </a:ln>
          </p:spPr>
          <p:txBody>
            <a:bodyPr wrap="none" lIns="45720" rIns="45720" anchor="ctr"/>
            <a:lstStyle/>
            <a:p>
              <a:pPr algn="ctr"/>
              <a:r>
                <a:rPr lang="en-US" sz="2000" b="0" dirty="0">
                  <a:solidFill>
                    <a:srgbClr val="0070C0"/>
                  </a:solidFill>
                  <a:latin typeface="Calibri" panose="020F0502020204030204" pitchFamily="34" charset="0"/>
                  <a:cs typeface="Calibri" panose="020F0502020204030204" pitchFamily="34" charset="0"/>
                </a:rPr>
                <a:t>a1</a:t>
              </a:r>
            </a:p>
          </p:txBody>
        </p:sp>
      </p:grpSp>
      <p:sp>
        <p:nvSpPr>
          <p:cNvPr id="106" name="Rectangle 30">
            <a:extLst>
              <a:ext uri="{FF2B5EF4-FFF2-40B4-BE49-F238E27FC236}">
                <a16:creationId xmlns:a16="http://schemas.microsoft.com/office/drawing/2014/main" id="{65791AE7-8ABA-3F4C-A440-D6EE906E503E}"/>
              </a:ext>
            </a:extLst>
          </p:cNvPr>
          <p:cNvSpPr>
            <a:spLocks noChangeArrowheads="1"/>
          </p:cNvSpPr>
          <p:nvPr>
            <p:custDataLst>
              <p:tags r:id="rId6"/>
            </p:custDataLst>
          </p:nvPr>
        </p:nvSpPr>
        <p:spPr bwMode="auto">
          <a:xfrm>
            <a:off x="8834806" y="3508878"/>
            <a:ext cx="1779588" cy="402161"/>
          </a:xfrm>
          <a:prstGeom prst="rect">
            <a:avLst/>
          </a:prstGeom>
          <a:noFill/>
          <a:ln w="12700">
            <a:noFill/>
            <a:miter lim="800000"/>
            <a:headEnd/>
            <a:tailEnd/>
          </a:ln>
        </p:spPr>
        <p:txBody>
          <a:bodyPr lIns="63500" tIns="25400" rIns="63500" bIns="25400">
            <a:spAutoFit/>
          </a:bodyPr>
          <a:lstStyle/>
          <a:p>
            <a:pPr algn="r">
              <a:lnSpc>
                <a:spcPct val="95000"/>
              </a:lnSpc>
            </a:pPr>
            <a:r>
              <a:rPr lang="en-US" b="0" dirty="0">
                <a:solidFill>
                  <a:schemeClr val="tx2"/>
                </a:solidFill>
                <a:latin typeface="Calibri" panose="020F0502020204030204" pitchFamily="34" charset="0"/>
                <a:cs typeface="Calibri" panose="020F0502020204030204" pitchFamily="34" charset="0"/>
              </a:rPr>
              <a:t>Big-Endian</a:t>
            </a:r>
          </a:p>
        </p:txBody>
      </p:sp>
      <p:sp>
        <p:nvSpPr>
          <p:cNvPr id="107" name="Rectangle 31">
            <a:extLst>
              <a:ext uri="{FF2B5EF4-FFF2-40B4-BE49-F238E27FC236}">
                <a16:creationId xmlns:a16="http://schemas.microsoft.com/office/drawing/2014/main" id="{FC0B9E85-3EFE-9F40-9821-463651BB8C71}"/>
              </a:ext>
            </a:extLst>
          </p:cNvPr>
          <p:cNvSpPr>
            <a:spLocks noChangeArrowheads="1"/>
          </p:cNvSpPr>
          <p:nvPr>
            <p:custDataLst>
              <p:tags r:id="rId7"/>
            </p:custDataLst>
          </p:nvPr>
        </p:nvSpPr>
        <p:spPr bwMode="auto">
          <a:xfrm>
            <a:off x="6604535" y="3575803"/>
            <a:ext cx="2209800" cy="402161"/>
          </a:xfrm>
          <a:prstGeom prst="rect">
            <a:avLst/>
          </a:prstGeom>
          <a:noFill/>
          <a:ln w="12700">
            <a:noFill/>
            <a:miter lim="800000"/>
            <a:headEnd/>
            <a:tailEnd/>
          </a:ln>
        </p:spPr>
        <p:txBody>
          <a:bodyPr wrap="square" lIns="63500" tIns="25400" rIns="63500" bIns="25400">
            <a:spAutoFit/>
          </a:bodyPr>
          <a:lstStyle/>
          <a:p>
            <a:pPr algn="r">
              <a:lnSpc>
                <a:spcPct val="95000"/>
              </a:lnSpc>
            </a:pPr>
            <a:r>
              <a:rPr lang="en-US" b="0" dirty="0">
                <a:solidFill>
                  <a:schemeClr val="tx2"/>
                </a:solidFill>
                <a:latin typeface="Calibri" panose="020F0502020204030204" pitchFamily="34" charset="0"/>
                <a:cs typeface="Calibri" panose="020F0502020204030204" pitchFamily="34" charset="0"/>
              </a:rPr>
              <a:t>Little-Endian</a:t>
            </a:r>
          </a:p>
        </p:txBody>
      </p:sp>
      <p:grpSp>
        <p:nvGrpSpPr>
          <p:cNvPr id="111" name="Group 110">
            <a:extLst>
              <a:ext uri="{FF2B5EF4-FFF2-40B4-BE49-F238E27FC236}">
                <a16:creationId xmlns:a16="http://schemas.microsoft.com/office/drawing/2014/main" id="{5D4A6633-BEB7-F546-8F38-BD67DFC5357F}"/>
              </a:ext>
            </a:extLst>
          </p:cNvPr>
          <p:cNvGrpSpPr/>
          <p:nvPr/>
        </p:nvGrpSpPr>
        <p:grpSpPr>
          <a:xfrm>
            <a:off x="943868" y="4664774"/>
            <a:ext cx="2274982" cy="910773"/>
            <a:chOff x="4565579" y="3145805"/>
            <a:chExt cx="2274982" cy="910773"/>
          </a:xfrm>
        </p:grpSpPr>
        <p:sp>
          <p:nvSpPr>
            <p:cNvPr id="108" name="TextBox 107">
              <a:extLst>
                <a:ext uri="{FF2B5EF4-FFF2-40B4-BE49-F238E27FC236}">
                  <a16:creationId xmlns:a16="http://schemas.microsoft.com/office/drawing/2014/main" id="{523035E5-448E-7540-8308-FAF6D506C309}"/>
                </a:ext>
              </a:extLst>
            </p:cNvPr>
            <p:cNvSpPr txBox="1"/>
            <p:nvPr/>
          </p:nvSpPr>
          <p:spPr>
            <a:xfrm>
              <a:off x="4565579" y="3410247"/>
              <a:ext cx="2274982" cy="646331"/>
            </a:xfrm>
            <a:prstGeom prst="rect">
              <a:avLst/>
            </a:prstGeom>
            <a:solidFill>
              <a:schemeClr val="bg1"/>
            </a:solidFill>
            <a:ln>
              <a:solidFill>
                <a:srgbClr val="0070C0"/>
              </a:solidFill>
            </a:ln>
          </p:spPr>
          <p:txBody>
            <a:bodyPr wrap="none" rtlCol="0">
              <a:spAutoFit/>
            </a:bodyPr>
            <a:lstStyle/>
            <a:p>
              <a:pPr algn="r"/>
              <a:r>
                <a:rPr lang="en-US" dirty="0">
                  <a:solidFill>
                    <a:schemeClr val="tx2"/>
                  </a:solidFill>
                </a:rPr>
                <a:t>MSB</a:t>
              </a:r>
            </a:p>
            <a:p>
              <a:r>
                <a:rPr lang="en-US" dirty="0">
                  <a:solidFill>
                    <a:schemeClr val="tx2"/>
                  </a:solidFill>
                </a:rPr>
                <a:t>Most significant byte</a:t>
              </a:r>
            </a:p>
          </p:txBody>
        </p:sp>
        <p:sp>
          <p:nvSpPr>
            <p:cNvPr id="109" name="Right Arrow 108">
              <a:extLst>
                <a:ext uri="{FF2B5EF4-FFF2-40B4-BE49-F238E27FC236}">
                  <a16:creationId xmlns:a16="http://schemas.microsoft.com/office/drawing/2014/main" id="{6FEDCF98-4493-4B43-AAB4-C6EFE62BCFDC}"/>
                </a:ext>
              </a:extLst>
            </p:cNvPr>
            <p:cNvSpPr/>
            <p:nvPr/>
          </p:nvSpPr>
          <p:spPr>
            <a:xfrm rot="16200000">
              <a:off x="6495414" y="3126859"/>
              <a:ext cx="224085" cy="2619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grpSp>
      <p:grpSp>
        <p:nvGrpSpPr>
          <p:cNvPr id="4" name="Group 3">
            <a:extLst>
              <a:ext uri="{FF2B5EF4-FFF2-40B4-BE49-F238E27FC236}">
                <a16:creationId xmlns:a16="http://schemas.microsoft.com/office/drawing/2014/main" id="{D59DBCE3-B5FB-5542-8B19-F8548AF79C28}"/>
              </a:ext>
            </a:extLst>
          </p:cNvPr>
          <p:cNvGrpSpPr/>
          <p:nvPr/>
        </p:nvGrpSpPr>
        <p:grpSpPr>
          <a:xfrm>
            <a:off x="4926449" y="4679174"/>
            <a:ext cx="2339102" cy="850463"/>
            <a:chOff x="7967710" y="2820695"/>
            <a:chExt cx="2339102" cy="850463"/>
          </a:xfrm>
        </p:grpSpPr>
        <p:sp>
          <p:nvSpPr>
            <p:cNvPr id="110" name="TextBox 109">
              <a:extLst>
                <a:ext uri="{FF2B5EF4-FFF2-40B4-BE49-F238E27FC236}">
                  <a16:creationId xmlns:a16="http://schemas.microsoft.com/office/drawing/2014/main" id="{3FEAA893-3CD5-0346-BAAE-16CDC4D4959D}"/>
                </a:ext>
              </a:extLst>
            </p:cNvPr>
            <p:cNvSpPr txBox="1"/>
            <p:nvPr/>
          </p:nvSpPr>
          <p:spPr>
            <a:xfrm>
              <a:off x="7967710" y="3024827"/>
              <a:ext cx="2339102" cy="646331"/>
            </a:xfrm>
            <a:prstGeom prst="rect">
              <a:avLst/>
            </a:prstGeom>
            <a:solidFill>
              <a:schemeClr val="bg1"/>
            </a:solidFill>
            <a:ln>
              <a:solidFill>
                <a:srgbClr val="0070C0"/>
              </a:solidFill>
            </a:ln>
          </p:spPr>
          <p:txBody>
            <a:bodyPr wrap="none" rtlCol="0">
              <a:spAutoFit/>
            </a:bodyPr>
            <a:lstStyle/>
            <a:p>
              <a:r>
                <a:rPr lang="en-US" dirty="0">
                  <a:solidFill>
                    <a:schemeClr val="tx2"/>
                  </a:solidFill>
                </a:rPr>
                <a:t>LSB</a:t>
              </a:r>
            </a:p>
            <a:p>
              <a:r>
                <a:rPr lang="en-US" dirty="0">
                  <a:solidFill>
                    <a:schemeClr val="tx2"/>
                  </a:solidFill>
                </a:rPr>
                <a:t>Least significant byte</a:t>
              </a:r>
            </a:p>
          </p:txBody>
        </p:sp>
        <p:sp>
          <p:nvSpPr>
            <p:cNvPr id="112" name="Right Arrow 111">
              <a:extLst>
                <a:ext uri="{FF2B5EF4-FFF2-40B4-BE49-F238E27FC236}">
                  <a16:creationId xmlns:a16="http://schemas.microsoft.com/office/drawing/2014/main" id="{9452293F-BCCA-D94B-901C-10028C27567C}"/>
                </a:ext>
              </a:extLst>
            </p:cNvPr>
            <p:cNvSpPr/>
            <p:nvPr/>
          </p:nvSpPr>
          <p:spPr>
            <a:xfrm rot="16200000">
              <a:off x="8067752" y="2801749"/>
              <a:ext cx="224085" cy="2619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2AF9F916-B035-A046-A5C1-1E586733B5A2}"/>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5" name="Group 4">
            <a:extLst>
              <a:ext uri="{FF2B5EF4-FFF2-40B4-BE49-F238E27FC236}">
                <a16:creationId xmlns:a16="http://schemas.microsoft.com/office/drawing/2014/main" id="{DF4D0814-F9DC-8D01-A108-91485F975BFF}"/>
              </a:ext>
            </a:extLst>
          </p:cNvPr>
          <p:cNvGrpSpPr/>
          <p:nvPr/>
        </p:nvGrpSpPr>
        <p:grpSpPr>
          <a:xfrm>
            <a:off x="8699737" y="4507245"/>
            <a:ext cx="685800" cy="1227815"/>
            <a:chOff x="8699737" y="4507245"/>
            <a:chExt cx="685800" cy="1227815"/>
          </a:xfrm>
        </p:grpSpPr>
        <p:sp>
          <p:nvSpPr>
            <p:cNvPr id="91" name="Rectangle 5">
              <a:extLst>
                <a:ext uri="{FF2B5EF4-FFF2-40B4-BE49-F238E27FC236}">
                  <a16:creationId xmlns:a16="http://schemas.microsoft.com/office/drawing/2014/main" id="{5BD0FFEC-12BA-FB84-873B-956809A45307}"/>
                </a:ext>
              </a:extLst>
            </p:cNvPr>
            <p:cNvSpPr>
              <a:spLocks noChangeArrowheads="1"/>
            </p:cNvSpPr>
            <p:nvPr>
              <p:custDataLst>
                <p:tags r:id="rId8"/>
              </p:custDataLst>
            </p:nvPr>
          </p:nvSpPr>
          <p:spPr bwMode="auto">
            <a:xfrm>
              <a:off x="8699737" y="5430260"/>
              <a:ext cx="685800" cy="304800"/>
            </a:xfrm>
            <a:prstGeom prst="rect">
              <a:avLst/>
            </a:prstGeom>
            <a:solidFill>
              <a:schemeClr val="bg1"/>
            </a:solidFill>
            <a:ln w="25400">
              <a:noFill/>
              <a:miter lim="800000"/>
              <a:headEnd/>
              <a:tailEnd/>
            </a:ln>
          </p:spPr>
          <p:txBody>
            <a:bodyPr wrap="none" anchor="ctr"/>
            <a:lstStyle/>
            <a:p>
              <a:pPr>
                <a:lnSpc>
                  <a:spcPct val="100000"/>
                </a:lnSpc>
              </a:pPr>
              <a:r>
                <a:rPr lang="en-US" sz="2000" b="0" dirty="0">
                  <a:latin typeface="Calibri" panose="020F0502020204030204" pitchFamily="34" charset="0"/>
                  <a:cs typeface="Calibri" panose="020F0502020204030204" pitchFamily="34" charset="0"/>
                </a:rPr>
                <a:t>0x100</a:t>
              </a:r>
            </a:p>
          </p:txBody>
        </p:sp>
        <p:sp>
          <p:nvSpPr>
            <p:cNvPr id="92" name="Rectangle 6">
              <a:extLst>
                <a:ext uri="{FF2B5EF4-FFF2-40B4-BE49-F238E27FC236}">
                  <a16:creationId xmlns:a16="http://schemas.microsoft.com/office/drawing/2014/main" id="{25C019CC-CE18-C51C-D793-7B415F127097}"/>
                </a:ext>
              </a:extLst>
            </p:cNvPr>
            <p:cNvSpPr>
              <a:spLocks noChangeArrowheads="1"/>
            </p:cNvSpPr>
            <p:nvPr>
              <p:custDataLst>
                <p:tags r:id="rId9"/>
              </p:custDataLst>
            </p:nvPr>
          </p:nvSpPr>
          <p:spPr bwMode="auto">
            <a:xfrm>
              <a:off x="8699737" y="5116845"/>
              <a:ext cx="685800" cy="304800"/>
            </a:xfrm>
            <a:prstGeom prst="rect">
              <a:avLst/>
            </a:prstGeom>
            <a:solidFill>
              <a:schemeClr val="bg1"/>
            </a:solidFill>
            <a:ln w="25400">
              <a:noFill/>
              <a:miter lim="800000"/>
              <a:headEnd/>
              <a:tailEnd/>
            </a:ln>
          </p:spPr>
          <p:txBody>
            <a:bodyPr wrap="none" anchor="ctr"/>
            <a:lstStyle/>
            <a:p>
              <a:pPr>
                <a:lnSpc>
                  <a:spcPct val="100000"/>
                </a:lnSpc>
              </a:pPr>
              <a:r>
                <a:rPr lang="en-US" sz="2000" b="0" dirty="0">
                  <a:latin typeface="Calibri" panose="020F0502020204030204" pitchFamily="34" charset="0"/>
                  <a:cs typeface="Calibri" panose="020F0502020204030204" pitchFamily="34" charset="0"/>
                </a:rPr>
                <a:t>0x101</a:t>
              </a:r>
            </a:p>
          </p:txBody>
        </p:sp>
        <p:sp>
          <p:nvSpPr>
            <p:cNvPr id="113" name="Rectangle 7">
              <a:extLst>
                <a:ext uri="{FF2B5EF4-FFF2-40B4-BE49-F238E27FC236}">
                  <a16:creationId xmlns:a16="http://schemas.microsoft.com/office/drawing/2014/main" id="{E545CC64-8FFB-A5C0-457D-8479085E5A5C}"/>
                </a:ext>
              </a:extLst>
            </p:cNvPr>
            <p:cNvSpPr>
              <a:spLocks noChangeArrowheads="1"/>
            </p:cNvSpPr>
            <p:nvPr>
              <p:custDataLst>
                <p:tags r:id="rId10"/>
              </p:custDataLst>
            </p:nvPr>
          </p:nvSpPr>
          <p:spPr bwMode="auto">
            <a:xfrm>
              <a:off x="8699737" y="4786645"/>
              <a:ext cx="685800" cy="304800"/>
            </a:xfrm>
            <a:prstGeom prst="rect">
              <a:avLst/>
            </a:prstGeom>
            <a:solidFill>
              <a:schemeClr val="bg1"/>
            </a:solidFill>
            <a:ln w="25400">
              <a:noFill/>
              <a:miter lim="800000"/>
              <a:headEnd/>
              <a:tailEnd/>
            </a:ln>
          </p:spPr>
          <p:txBody>
            <a:bodyPr wrap="none" anchor="ctr"/>
            <a:lstStyle/>
            <a:p>
              <a:pPr>
                <a:lnSpc>
                  <a:spcPct val="100000"/>
                </a:lnSpc>
              </a:pPr>
              <a:r>
                <a:rPr lang="en-US" sz="2000" b="0" dirty="0">
                  <a:latin typeface="Calibri" panose="020F0502020204030204" pitchFamily="34" charset="0"/>
                  <a:cs typeface="Calibri" panose="020F0502020204030204" pitchFamily="34" charset="0"/>
                </a:rPr>
                <a:t>0x102</a:t>
              </a:r>
            </a:p>
          </p:txBody>
        </p:sp>
        <p:sp>
          <p:nvSpPr>
            <p:cNvPr id="115" name="Rectangle 8">
              <a:extLst>
                <a:ext uri="{FF2B5EF4-FFF2-40B4-BE49-F238E27FC236}">
                  <a16:creationId xmlns:a16="http://schemas.microsoft.com/office/drawing/2014/main" id="{E057EBBF-3C92-7EAD-2438-0B219D43135A}"/>
                </a:ext>
              </a:extLst>
            </p:cNvPr>
            <p:cNvSpPr>
              <a:spLocks noChangeArrowheads="1"/>
            </p:cNvSpPr>
            <p:nvPr>
              <p:custDataLst>
                <p:tags r:id="rId11"/>
              </p:custDataLst>
            </p:nvPr>
          </p:nvSpPr>
          <p:spPr bwMode="auto">
            <a:xfrm>
              <a:off x="8699737" y="4507245"/>
              <a:ext cx="685800" cy="304800"/>
            </a:xfrm>
            <a:prstGeom prst="rect">
              <a:avLst/>
            </a:prstGeom>
            <a:solidFill>
              <a:schemeClr val="bg1"/>
            </a:solidFill>
            <a:ln w="25400">
              <a:noFill/>
              <a:miter lim="800000"/>
              <a:headEnd/>
              <a:tailEnd/>
            </a:ln>
          </p:spPr>
          <p:txBody>
            <a:bodyPr wrap="none" anchor="ctr"/>
            <a:lstStyle/>
            <a:p>
              <a:pPr>
                <a:lnSpc>
                  <a:spcPct val="100000"/>
                </a:lnSpc>
              </a:pPr>
              <a:r>
                <a:rPr lang="en-US" sz="2000" b="0" dirty="0">
                  <a:latin typeface="Calibri" panose="020F0502020204030204" pitchFamily="34" charset="0"/>
                  <a:cs typeface="Calibri" panose="020F0502020204030204" pitchFamily="34" charset="0"/>
                </a:rPr>
                <a:t>0x103</a:t>
              </a:r>
            </a:p>
          </p:txBody>
        </p:sp>
      </p:grpSp>
    </p:spTree>
    <p:extLst>
      <p:ext uri="{BB962C8B-B14F-4D97-AF65-F5344CB8AC3E}">
        <p14:creationId xmlns:p14="http://schemas.microsoft.com/office/powerpoint/2010/main" val="219298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106" grpId="0"/>
      <p:bldP spid="107" grpId="0"/>
      <p:bldP spid="8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BBDA6-4079-F94A-A23C-1D4BFD35ACA6}"/>
              </a:ext>
            </a:extLst>
          </p:cNvPr>
          <p:cNvSpPr>
            <a:spLocks noGrp="1"/>
          </p:cNvSpPr>
          <p:nvPr>
            <p:ph type="title"/>
          </p:nvPr>
        </p:nvSpPr>
        <p:spPr/>
        <p:txBody>
          <a:bodyPr/>
          <a:lstStyle/>
          <a:p>
            <a:r>
              <a:rPr lang="en-US" dirty="0"/>
              <a:t>Byte Ordering Example</a:t>
            </a:r>
          </a:p>
        </p:txBody>
      </p:sp>
      <p:sp>
        <p:nvSpPr>
          <p:cNvPr id="5" name="Text Box 12">
            <a:extLst>
              <a:ext uri="{FF2B5EF4-FFF2-40B4-BE49-F238E27FC236}">
                <a16:creationId xmlns:a16="http://schemas.microsoft.com/office/drawing/2014/main" id="{B0C83D92-02F9-9F4A-BDA2-02D6F910CD58}"/>
              </a:ext>
            </a:extLst>
          </p:cNvPr>
          <p:cNvSpPr txBox="1">
            <a:spLocks noChangeArrowheads="1"/>
          </p:cNvSpPr>
          <p:nvPr>
            <p:custDataLst>
              <p:tags r:id="rId1"/>
            </p:custDataLst>
          </p:nvPr>
        </p:nvSpPr>
        <p:spPr bwMode="auto">
          <a:xfrm>
            <a:off x="2861066" y="926092"/>
            <a:ext cx="6062024" cy="1200329"/>
          </a:xfrm>
          <a:prstGeom prst="rect">
            <a:avLst/>
          </a:prstGeom>
          <a:solidFill>
            <a:schemeClr val="accent4">
              <a:lumMod val="20000"/>
              <a:lumOff val="80000"/>
            </a:schemeClr>
          </a:solidFill>
          <a:ln w="12700" cap="flat" cmpd="sng" algn="ctr">
            <a:solidFill>
              <a:schemeClr val="tx1"/>
            </a:solidFill>
            <a:prstDash val="solid"/>
            <a:miter lim="800000"/>
            <a:headEnd type="none" w="med" len="med"/>
            <a:tailEnd type="none" w="med" len="med"/>
          </a:ln>
        </p:spPr>
        <p:txBody>
          <a:bodyPr wrap="square">
            <a:spAutoFit/>
          </a:bodyPr>
          <a:lstStyle/>
          <a:p>
            <a:pPr>
              <a:lnSpc>
                <a:spcPct val="100000"/>
              </a:lnSpc>
              <a:spcBef>
                <a:spcPct val="50000"/>
              </a:spcBef>
              <a:tabLst>
                <a:tab pos="1714500" algn="l"/>
              </a:tabLst>
            </a:pPr>
            <a:r>
              <a:rPr lang="en-US" sz="2400" b="1" dirty="0">
                <a:solidFill>
                  <a:srgbClr val="0070C0"/>
                </a:solidFill>
                <a:latin typeface="Consolas" panose="020B0609020204030204" pitchFamily="49" charset="0"/>
                <a:cs typeface="Consolas" panose="020B0609020204030204" pitchFamily="49" charset="0"/>
              </a:rPr>
              <a:t>Decimal:	12345</a:t>
            </a:r>
          </a:p>
          <a:p>
            <a:pPr>
              <a:lnSpc>
                <a:spcPct val="100000"/>
              </a:lnSpc>
              <a:spcBef>
                <a:spcPts val="0"/>
              </a:spcBef>
              <a:tabLst>
                <a:tab pos="914400" algn="l"/>
              </a:tabLst>
            </a:pPr>
            <a:r>
              <a:rPr lang="en-US" sz="2400" b="1" dirty="0">
                <a:solidFill>
                  <a:srgbClr val="0070C0"/>
                </a:solidFill>
                <a:latin typeface="Consolas" panose="020B0609020204030204" pitchFamily="49" charset="0"/>
                <a:cs typeface="Consolas" panose="020B0609020204030204" pitchFamily="49" charset="0"/>
              </a:rPr>
              <a:t>Binary:  	0011  0000  0011  1001</a:t>
            </a:r>
          </a:p>
          <a:p>
            <a:pPr>
              <a:lnSpc>
                <a:spcPct val="100000"/>
              </a:lnSpc>
              <a:spcBef>
                <a:spcPts val="0"/>
              </a:spcBef>
              <a:tabLst>
                <a:tab pos="914400" algn="l"/>
              </a:tabLst>
            </a:pPr>
            <a:r>
              <a:rPr lang="en-US" sz="2400" b="1" dirty="0">
                <a:solidFill>
                  <a:srgbClr val="0070C0"/>
                </a:solidFill>
                <a:latin typeface="Consolas" panose="020B0609020204030204" pitchFamily="49" charset="0"/>
                <a:cs typeface="Consolas" panose="020B0609020204030204" pitchFamily="49" charset="0"/>
              </a:rPr>
              <a:t>Hex:	       3     0     3     9</a:t>
            </a:r>
          </a:p>
        </p:txBody>
      </p:sp>
      <p:sp>
        <p:nvSpPr>
          <p:cNvPr id="71" name="TextBox 70">
            <a:extLst>
              <a:ext uri="{FF2B5EF4-FFF2-40B4-BE49-F238E27FC236}">
                <a16:creationId xmlns:a16="http://schemas.microsoft.com/office/drawing/2014/main" id="{439CC8A7-798D-6647-B543-18E9FF86085F}"/>
              </a:ext>
            </a:extLst>
          </p:cNvPr>
          <p:cNvSpPr txBox="1"/>
          <p:nvPr>
            <p:custDataLst>
              <p:tags r:id="rId2"/>
            </p:custDataLst>
          </p:nvPr>
        </p:nvSpPr>
        <p:spPr>
          <a:xfrm>
            <a:off x="4355440" y="2397316"/>
            <a:ext cx="7321235" cy="830997"/>
          </a:xfrm>
          <a:prstGeom prst="rect">
            <a:avLst/>
          </a:prstGeom>
          <a:solidFill>
            <a:schemeClr val="accent4">
              <a:lumMod val="20000"/>
              <a:lumOff val="80000"/>
            </a:schemeClr>
          </a:solidFill>
          <a:ln>
            <a:solidFill>
              <a:srgbClr val="0070C0"/>
            </a:solidFill>
          </a:ln>
        </p:spPr>
        <p:txBody>
          <a:bodyPr wrap="none" rtlCol="0">
            <a:spAutoFit/>
          </a:bodyPr>
          <a:lstStyle/>
          <a:p>
            <a:pPr>
              <a:defRPr/>
            </a:pPr>
            <a:r>
              <a:rPr lang="en-US" sz="2400" dirty="0" err="1">
                <a:solidFill>
                  <a:srgbClr val="0070C0"/>
                </a:solidFill>
                <a:latin typeface="Consolas" panose="020B0609020204030204" pitchFamily="49" charset="0"/>
                <a:cs typeface="Consolas" panose="020B0609020204030204" pitchFamily="49" charset="0"/>
              </a:rPr>
              <a:t>int</a:t>
            </a:r>
            <a:r>
              <a:rPr lang="en-US" sz="2400" b="0" dirty="0">
                <a:solidFill>
                  <a:srgbClr val="0070C0"/>
                </a:solidFill>
                <a:latin typeface="Consolas" panose="020B0609020204030204" pitchFamily="49" charset="0"/>
                <a:cs typeface="Consolas" panose="020B0609020204030204" pitchFamily="49" charset="0"/>
              </a:rPr>
              <a:t> x = 12345;</a:t>
            </a:r>
          </a:p>
          <a:p>
            <a:pPr>
              <a:defRPr/>
            </a:pPr>
            <a:r>
              <a:rPr lang="en-US" sz="2400" b="0" dirty="0">
                <a:solidFill>
                  <a:srgbClr val="2C895B"/>
                </a:solidFill>
                <a:latin typeface="Consolas" panose="020B0609020204030204" pitchFamily="49" charset="0"/>
                <a:cs typeface="Consolas" panose="020B0609020204030204" pitchFamily="49" charset="0"/>
              </a:rPr>
              <a:t>// or x = 0x00003039</a:t>
            </a:r>
            <a:r>
              <a:rPr lang="en-US" sz="2400" b="0" dirty="0">
                <a:solidFill>
                  <a:srgbClr val="0070C0"/>
                </a:solidFill>
                <a:latin typeface="Consolas" panose="020B0609020204030204" pitchFamily="49" charset="0"/>
                <a:cs typeface="Consolas" panose="020B0609020204030204" pitchFamily="49" charset="0"/>
              </a:rPr>
              <a:t>;  // show all 32 bits</a:t>
            </a:r>
          </a:p>
        </p:txBody>
      </p:sp>
      <p:grpSp>
        <p:nvGrpSpPr>
          <p:cNvPr id="3" name="Group 2">
            <a:extLst>
              <a:ext uri="{FF2B5EF4-FFF2-40B4-BE49-F238E27FC236}">
                <a16:creationId xmlns:a16="http://schemas.microsoft.com/office/drawing/2014/main" id="{75F60B47-FDBE-1047-8912-D5D2D33D7B57}"/>
              </a:ext>
            </a:extLst>
          </p:cNvPr>
          <p:cNvGrpSpPr/>
          <p:nvPr/>
        </p:nvGrpSpPr>
        <p:grpSpPr>
          <a:xfrm>
            <a:off x="2778340" y="3371998"/>
            <a:ext cx="6227477" cy="3110899"/>
            <a:chOff x="2824470" y="3371998"/>
            <a:chExt cx="6227477" cy="3110899"/>
          </a:xfrm>
        </p:grpSpPr>
        <p:grpSp>
          <p:nvGrpSpPr>
            <p:cNvPr id="6" name="Group 13">
              <a:extLst>
                <a:ext uri="{FF2B5EF4-FFF2-40B4-BE49-F238E27FC236}">
                  <a16:creationId xmlns:a16="http://schemas.microsoft.com/office/drawing/2014/main" id="{EA1DCFE7-9FDA-724B-89E5-C8BBAEB408C9}"/>
                </a:ext>
              </a:extLst>
            </p:cNvPr>
            <p:cNvGrpSpPr>
              <a:grpSpLocks/>
            </p:cNvGrpSpPr>
            <p:nvPr>
              <p:custDataLst>
                <p:tags r:id="rId3"/>
              </p:custDataLst>
            </p:nvPr>
          </p:nvGrpSpPr>
          <p:grpSpPr bwMode="auto">
            <a:xfrm>
              <a:off x="3858587" y="4266220"/>
              <a:ext cx="1091100" cy="2167170"/>
              <a:chOff x="1152" y="2160"/>
              <a:chExt cx="384" cy="768"/>
            </a:xfrm>
          </p:grpSpPr>
          <p:sp>
            <p:nvSpPr>
              <p:cNvPr id="7" name="Rectangle 4">
                <a:extLst>
                  <a:ext uri="{FF2B5EF4-FFF2-40B4-BE49-F238E27FC236}">
                    <a16:creationId xmlns:a16="http://schemas.microsoft.com/office/drawing/2014/main" id="{1470CC9E-4830-DD4F-8BB2-2AC359A5A3C2}"/>
                  </a:ext>
                </a:extLst>
              </p:cNvPr>
              <p:cNvSpPr>
                <a:spLocks noChangeArrowheads="1"/>
              </p:cNvSpPr>
              <p:nvPr>
                <p:custDataLst>
                  <p:tags r:id="rId24"/>
                </p:custDataLst>
              </p:nvPr>
            </p:nvSpPr>
            <p:spPr bwMode="auto">
              <a:xfrm>
                <a:off x="1152" y="2160"/>
                <a:ext cx="384" cy="192"/>
              </a:xfrm>
              <a:prstGeom prst="rect">
                <a:avLst/>
              </a:prstGeom>
              <a:solidFill>
                <a:schemeClr val="accent3">
                  <a:lumMod val="20000"/>
                  <a:lumOff val="80000"/>
                </a:schemeClr>
              </a:solidFill>
              <a:ln w="25400">
                <a:solidFill>
                  <a:schemeClr val="tx1"/>
                </a:solidFill>
                <a:miter lim="800000"/>
                <a:headEnd/>
                <a:tailEnd/>
              </a:ln>
            </p:spPr>
            <p:txBody>
              <a:bodyPr wrap="none" anchor="ctr"/>
              <a:lstStyle/>
              <a:p>
                <a:pPr algn="ctr">
                  <a:lnSpc>
                    <a:spcPct val="100000"/>
                  </a:lnSpc>
                </a:pPr>
                <a:r>
                  <a:rPr lang="en-US" sz="2400" b="0" dirty="0">
                    <a:latin typeface="Roboto Regular" charset="0"/>
                    <a:cs typeface="Roboto Regular" charset="0"/>
                  </a:rPr>
                  <a:t>39</a:t>
                </a:r>
              </a:p>
            </p:txBody>
          </p:sp>
          <p:sp>
            <p:nvSpPr>
              <p:cNvPr id="8" name="Rectangle 5">
                <a:extLst>
                  <a:ext uri="{FF2B5EF4-FFF2-40B4-BE49-F238E27FC236}">
                    <a16:creationId xmlns:a16="http://schemas.microsoft.com/office/drawing/2014/main" id="{FE1DD742-DB6F-0649-94CB-20861D9A83B6}"/>
                  </a:ext>
                </a:extLst>
              </p:cNvPr>
              <p:cNvSpPr>
                <a:spLocks noChangeArrowheads="1"/>
              </p:cNvSpPr>
              <p:nvPr>
                <p:custDataLst>
                  <p:tags r:id="rId25"/>
                </p:custDataLst>
              </p:nvPr>
            </p:nvSpPr>
            <p:spPr bwMode="auto">
              <a:xfrm>
                <a:off x="1152" y="2352"/>
                <a:ext cx="384" cy="192"/>
              </a:xfrm>
              <a:prstGeom prst="rect">
                <a:avLst/>
              </a:prstGeom>
              <a:solidFill>
                <a:schemeClr val="accent1">
                  <a:lumMod val="20000"/>
                  <a:lumOff val="80000"/>
                </a:schemeClr>
              </a:solidFill>
              <a:ln w="25400">
                <a:solidFill>
                  <a:schemeClr val="tx1"/>
                </a:solidFill>
                <a:miter lim="800000"/>
                <a:headEnd/>
                <a:tailEnd/>
              </a:ln>
            </p:spPr>
            <p:txBody>
              <a:bodyPr wrap="none" anchor="ctr"/>
              <a:lstStyle/>
              <a:p>
                <a:pPr algn="ctr">
                  <a:lnSpc>
                    <a:spcPct val="100000"/>
                  </a:lnSpc>
                </a:pPr>
                <a:r>
                  <a:rPr lang="en-US" sz="2400" b="0" dirty="0">
                    <a:latin typeface="Roboto Regular" charset="0"/>
                    <a:cs typeface="Roboto Regular" charset="0"/>
                  </a:rPr>
                  <a:t>30</a:t>
                </a:r>
              </a:p>
            </p:txBody>
          </p:sp>
          <p:sp>
            <p:nvSpPr>
              <p:cNvPr id="9" name="Rectangle 6">
                <a:extLst>
                  <a:ext uri="{FF2B5EF4-FFF2-40B4-BE49-F238E27FC236}">
                    <a16:creationId xmlns:a16="http://schemas.microsoft.com/office/drawing/2014/main" id="{F32AF09D-3E75-E947-B3FC-B8A93CF02774}"/>
                  </a:ext>
                </a:extLst>
              </p:cNvPr>
              <p:cNvSpPr>
                <a:spLocks noChangeArrowheads="1"/>
              </p:cNvSpPr>
              <p:nvPr>
                <p:custDataLst>
                  <p:tags r:id="rId26"/>
                </p:custDataLst>
              </p:nvPr>
            </p:nvSpPr>
            <p:spPr bwMode="auto">
              <a:xfrm>
                <a:off x="1152" y="2544"/>
                <a:ext cx="384" cy="192"/>
              </a:xfrm>
              <a:prstGeom prst="rect">
                <a:avLst/>
              </a:prstGeom>
              <a:solidFill>
                <a:schemeClr val="accent4">
                  <a:lumMod val="20000"/>
                  <a:lumOff val="80000"/>
                </a:schemeClr>
              </a:solidFill>
              <a:ln w="25400">
                <a:solidFill>
                  <a:schemeClr val="tx1"/>
                </a:solidFill>
                <a:miter lim="800000"/>
                <a:headEnd/>
                <a:tailEnd/>
              </a:ln>
            </p:spPr>
            <p:txBody>
              <a:bodyPr wrap="none" anchor="ctr"/>
              <a:lstStyle/>
              <a:p>
                <a:pPr algn="ctr">
                  <a:lnSpc>
                    <a:spcPct val="100000"/>
                  </a:lnSpc>
                </a:pPr>
                <a:r>
                  <a:rPr lang="en-US" sz="2400" b="0" dirty="0">
                    <a:latin typeface="Roboto Regular" charset="0"/>
                    <a:cs typeface="Roboto Regular" charset="0"/>
                  </a:rPr>
                  <a:t>00</a:t>
                </a:r>
              </a:p>
            </p:txBody>
          </p:sp>
          <p:sp>
            <p:nvSpPr>
              <p:cNvPr id="10" name="Rectangle 7">
                <a:extLst>
                  <a:ext uri="{FF2B5EF4-FFF2-40B4-BE49-F238E27FC236}">
                    <a16:creationId xmlns:a16="http://schemas.microsoft.com/office/drawing/2014/main" id="{EDB530D6-20D2-C549-8CBA-B6FF66070996}"/>
                  </a:ext>
                </a:extLst>
              </p:cNvPr>
              <p:cNvSpPr>
                <a:spLocks noChangeArrowheads="1"/>
              </p:cNvSpPr>
              <p:nvPr>
                <p:custDataLst>
                  <p:tags r:id="rId27"/>
                </p:custDataLst>
              </p:nvPr>
            </p:nvSpPr>
            <p:spPr bwMode="auto">
              <a:xfrm>
                <a:off x="1152" y="2736"/>
                <a:ext cx="384" cy="192"/>
              </a:xfrm>
              <a:prstGeom prst="rect">
                <a:avLst/>
              </a:prstGeom>
              <a:solidFill>
                <a:schemeClr val="bg1">
                  <a:lumMod val="95000"/>
                </a:schemeClr>
              </a:solidFill>
              <a:ln w="25400">
                <a:solidFill>
                  <a:schemeClr val="tx1"/>
                </a:solidFill>
                <a:miter lim="800000"/>
                <a:headEnd/>
                <a:tailEnd/>
              </a:ln>
            </p:spPr>
            <p:txBody>
              <a:bodyPr wrap="none" anchor="ctr"/>
              <a:lstStyle/>
              <a:p>
                <a:pPr algn="ctr">
                  <a:lnSpc>
                    <a:spcPct val="100000"/>
                  </a:lnSpc>
                </a:pPr>
                <a:r>
                  <a:rPr lang="en-US" sz="2400" b="0" dirty="0">
                    <a:latin typeface="Roboto Regular" charset="0"/>
                    <a:cs typeface="Roboto Regular" charset="0"/>
                  </a:rPr>
                  <a:t>00</a:t>
                </a:r>
              </a:p>
            </p:txBody>
          </p:sp>
        </p:grpSp>
        <p:sp>
          <p:nvSpPr>
            <p:cNvPr id="11" name="Text Box 14">
              <a:extLst>
                <a:ext uri="{FF2B5EF4-FFF2-40B4-BE49-F238E27FC236}">
                  <a16:creationId xmlns:a16="http://schemas.microsoft.com/office/drawing/2014/main" id="{EF4D6773-51E9-DA40-B265-42D1A3E736C4}"/>
                </a:ext>
              </a:extLst>
            </p:cNvPr>
            <p:cNvSpPr txBox="1">
              <a:spLocks noChangeArrowheads="1"/>
            </p:cNvSpPr>
            <p:nvPr>
              <p:custDataLst>
                <p:tags r:id="rId4"/>
              </p:custDataLst>
            </p:nvPr>
          </p:nvSpPr>
          <p:spPr bwMode="auto">
            <a:xfrm>
              <a:off x="6554177" y="3396402"/>
              <a:ext cx="1883849" cy="830997"/>
            </a:xfrm>
            <a:prstGeom prst="rect">
              <a:avLst/>
            </a:prstGeom>
            <a:noFill/>
            <a:ln w="25400">
              <a:noFill/>
              <a:miter lim="800000"/>
              <a:headEnd/>
              <a:tailEnd/>
            </a:ln>
          </p:spPr>
          <p:txBody>
            <a:bodyPr wrap="none">
              <a:spAutoFit/>
            </a:bodyPr>
            <a:lstStyle/>
            <a:p>
              <a:pPr>
                <a:lnSpc>
                  <a:spcPct val="100000"/>
                </a:lnSpc>
              </a:pPr>
              <a:r>
                <a:rPr lang="en-US" sz="2400" b="0" dirty="0">
                  <a:solidFill>
                    <a:srgbClr val="FF0000"/>
                  </a:solidFill>
                  <a:latin typeface="Calibri" panose="020F0502020204030204" pitchFamily="34" charset="0"/>
                  <a:cs typeface="Calibri" panose="020F0502020204030204" pitchFamily="34" charset="0"/>
                </a:rPr>
                <a:t>IA32, </a:t>
              </a:r>
              <a:r>
                <a:rPr lang="en-US" sz="2400" dirty="0">
                  <a:solidFill>
                    <a:srgbClr val="FF0000"/>
                  </a:solidFill>
                  <a:latin typeface="Calibri" panose="020F0502020204030204" pitchFamily="34" charset="0"/>
                  <a:cs typeface="Calibri" panose="020F0502020204030204" pitchFamily="34" charset="0"/>
                </a:rPr>
                <a:t>ARM32</a:t>
              </a:r>
              <a:br>
                <a:rPr lang="en-US" sz="2400" b="0" dirty="0">
                  <a:solidFill>
                    <a:srgbClr val="FF0000"/>
                  </a:solidFill>
                  <a:latin typeface="Calibri" panose="020F0502020204030204" pitchFamily="34" charset="0"/>
                  <a:cs typeface="Calibri" panose="020F0502020204030204" pitchFamily="34" charset="0"/>
                </a:rPr>
              </a:br>
              <a:r>
                <a:rPr lang="en-US" sz="2400" b="0" dirty="0">
                  <a:solidFill>
                    <a:schemeClr val="tx2"/>
                  </a:solidFill>
                  <a:latin typeface="Calibri" panose="020F0502020204030204" pitchFamily="34" charset="0"/>
                  <a:cs typeface="Calibri" panose="020F0502020204030204" pitchFamily="34" charset="0"/>
                </a:rPr>
                <a:t>(little-endian)</a:t>
              </a:r>
            </a:p>
          </p:txBody>
        </p:sp>
        <p:grpSp>
          <p:nvGrpSpPr>
            <p:cNvPr id="12" name="Group 105">
              <a:extLst>
                <a:ext uri="{FF2B5EF4-FFF2-40B4-BE49-F238E27FC236}">
                  <a16:creationId xmlns:a16="http://schemas.microsoft.com/office/drawing/2014/main" id="{A315046E-15D8-0A41-B003-76FD9C868924}"/>
                </a:ext>
              </a:extLst>
            </p:cNvPr>
            <p:cNvGrpSpPr>
              <a:grpSpLocks/>
            </p:cNvGrpSpPr>
            <p:nvPr>
              <p:custDataLst>
                <p:tags r:id="rId5"/>
              </p:custDataLst>
            </p:nvPr>
          </p:nvGrpSpPr>
          <p:grpSpPr bwMode="auto">
            <a:xfrm>
              <a:off x="4949309" y="4537117"/>
              <a:ext cx="1909426" cy="1625379"/>
              <a:chOff x="960" y="1920"/>
              <a:chExt cx="672" cy="576"/>
            </a:xfrm>
          </p:grpSpPr>
          <p:sp>
            <p:nvSpPr>
              <p:cNvPr id="13" name="Line 23">
                <a:extLst>
                  <a:ext uri="{FF2B5EF4-FFF2-40B4-BE49-F238E27FC236}">
                    <a16:creationId xmlns:a16="http://schemas.microsoft.com/office/drawing/2014/main" id="{4DFEFC94-3FB9-0F41-8486-F6D19C90949D}"/>
                  </a:ext>
                </a:extLst>
              </p:cNvPr>
              <p:cNvSpPr>
                <a:spLocks noChangeShapeType="1"/>
              </p:cNvSpPr>
              <p:nvPr>
                <p:custDataLst>
                  <p:tags r:id="rId20"/>
                </p:custDataLst>
              </p:nvPr>
            </p:nvSpPr>
            <p:spPr bwMode="auto">
              <a:xfrm>
                <a:off x="960" y="1920"/>
                <a:ext cx="672" cy="576"/>
              </a:xfrm>
              <a:prstGeom prst="line">
                <a:avLst/>
              </a:prstGeom>
              <a:noFill/>
              <a:ln w="25400">
                <a:solidFill>
                  <a:schemeClr val="tx1"/>
                </a:solidFill>
                <a:round/>
                <a:headEnd type="triangle" w="med" len="med"/>
                <a:tailEnd type="triangle" w="med" len="med"/>
              </a:ln>
            </p:spPr>
            <p:txBody>
              <a:bodyPr wrap="none" anchor="ctr"/>
              <a:lstStyle/>
              <a:p>
                <a:endParaRPr lang="en-US" sz="2400" b="0" dirty="0">
                  <a:latin typeface="Roboto Regular" charset="0"/>
                  <a:cs typeface="Roboto Regular" charset="0"/>
                </a:endParaRPr>
              </a:p>
            </p:txBody>
          </p:sp>
          <p:sp>
            <p:nvSpPr>
              <p:cNvPr id="14" name="Line 24">
                <a:extLst>
                  <a:ext uri="{FF2B5EF4-FFF2-40B4-BE49-F238E27FC236}">
                    <a16:creationId xmlns:a16="http://schemas.microsoft.com/office/drawing/2014/main" id="{31C080FD-E520-6B4F-8F22-22661D242575}"/>
                  </a:ext>
                </a:extLst>
              </p:cNvPr>
              <p:cNvSpPr>
                <a:spLocks noChangeShapeType="1"/>
              </p:cNvSpPr>
              <p:nvPr>
                <p:custDataLst>
                  <p:tags r:id="rId21"/>
                </p:custDataLst>
              </p:nvPr>
            </p:nvSpPr>
            <p:spPr bwMode="auto">
              <a:xfrm>
                <a:off x="960" y="2112"/>
                <a:ext cx="672" cy="192"/>
              </a:xfrm>
              <a:prstGeom prst="line">
                <a:avLst/>
              </a:prstGeom>
              <a:noFill/>
              <a:ln w="25400">
                <a:solidFill>
                  <a:schemeClr val="tx1"/>
                </a:solidFill>
                <a:round/>
                <a:headEnd type="triangle" w="med" len="med"/>
                <a:tailEnd type="triangle" w="med" len="med"/>
              </a:ln>
            </p:spPr>
            <p:txBody>
              <a:bodyPr wrap="none" anchor="ctr"/>
              <a:lstStyle/>
              <a:p>
                <a:endParaRPr lang="en-US" sz="2400" b="0" dirty="0">
                  <a:latin typeface="Roboto Regular" charset="0"/>
                  <a:cs typeface="Roboto Regular" charset="0"/>
                </a:endParaRPr>
              </a:p>
            </p:txBody>
          </p:sp>
          <p:sp>
            <p:nvSpPr>
              <p:cNvPr id="15" name="Line 25">
                <a:extLst>
                  <a:ext uri="{FF2B5EF4-FFF2-40B4-BE49-F238E27FC236}">
                    <a16:creationId xmlns:a16="http://schemas.microsoft.com/office/drawing/2014/main" id="{1DAACD7E-D451-3E40-B615-CA53E695F946}"/>
                  </a:ext>
                </a:extLst>
              </p:cNvPr>
              <p:cNvSpPr>
                <a:spLocks noChangeShapeType="1"/>
              </p:cNvSpPr>
              <p:nvPr>
                <p:custDataLst>
                  <p:tags r:id="rId22"/>
                </p:custDataLst>
              </p:nvPr>
            </p:nvSpPr>
            <p:spPr bwMode="auto">
              <a:xfrm flipV="1">
                <a:off x="960" y="2112"/>
                <a:ext cx="672" cy="192"/>
              </a:xfrm>
              <a:prstGeom prst="line">
                <a:avLst/>
              </a:prstGeom>
              <a:noFill/>
              <a:ln w="25400">
                <a:solidFill>
                  <a:schemeClr val="tx1"/>
                </a:solidFill>
                <a:round/>
                <a:headEnd type="triangle" w="med" len="med"/>
                <a:tailEnd type="triangle" w="med" len="med"/>
              </a:ln>
            </p:spPr>
            <p:txBody>
              <a:bodyPr wrap="none" anchor="ctr"/>
              <a:lstStyle/>
              <a:p>
                <a:endParaRPr lang="en-US" sz="2400" b="0" dirty="0">
                  <a:latin typeface="Roboto Regular" charset="0"/>
                  <a:cs typeface="Roboto Regular" charset="0"/>
                </a:endParaRPr>
              </a:p>
            </p:txBody>
          </p:sp>
          <p:sp>
            <p:nvSpPr>
              <p:cNvPr id="16" name="Line 28">
                <a:extLst>
                  <a:ext uri="{FF2B5EF4-FFF2-40B4-BE49-F238E27FC236}">
                    <a16:creationId xmlns:a16="http://schemas.microsoft.com/office/drawing/2014/main" id="{23170BBD-CF52-AB4B-8049-BB5B9849EDD1}"/>
                  </a:ext>
                </a:extLst>
              </p:cNvPr>
              <p:cNvSpPr>
                <a:spLocks noChangeShapeType="1"/>
              </p:cNvSpPr>
              <p:nvPr>
                <p:custDataLst>
                  <p:tags r:id="rId23"/>
                </p:custDataLst>
              </p:nvPr>
            </p:nvSpPr>
            <p:spPr bwMode="auto">
              <a:xfrm flipV="1">
                <a:off x="960" y="1920"/>
                <a:ext cx="672" cy="576"/>
              </a:xfrm>
              <a:prstGeom prst="line">
                <a:avLst/>
              </a:prstGeom>
              <a:noFill/>
              <a:ln w="25400">
                <a:solidFill>
                  <a:schemeClr val="tx1"/>
                </a:solidFill>
                <a:round/>
                <a:headEnd type="triangle" w="med" len="med"/>
                <a:tailEnd type="triangle" w="med" len="med"/>
              </a:ln>
            </p:spPr>
            <p:txBody>
              <a:bodyPr wrap="none" anchor="ctr"/>
              <a:lstStyle/>
              <a:p>
                <a:endParaRPr lang="en-US" sz="2400" b="0" dirty="0">
                  <a:latin typeface="Roboto Regular" charset="0"/>
                  <a:cs typeface="Roboto Regular" charset="0"/>
                </a:endParaRPr>
              </a:p>
            </p:txBody>
          </p:sp>
        </p:grpSp>
        <p:grpSp>
          <p:nvGrpSpPr>
            <p:cNvPr id="41" name="Group 29">
              <a:extLst>
                <a:ext uri="{FF2B5EF4-FFF2-40B4-BE49-F238E27FC236}">
                  <a16:creationId xmlns:a16="http://schemas.microsoft.com/office/drawing/2014/main" id="{096A661E-A287-A949-B16C-BD3C47FA2B8B}"/>
                </a:ext>
              </a:extLst>
            </p:cNvPr>
            <p:cNvGrpSpPr>
              <a:grpSpLocks/>
            </p:cNvGrpSpPr>
            <p:nvPr>
              <p:custDataLst>
                <p:tags r:id="rId6"/>
              </p:custDataLst>
            </p:nvPr>
          </p:nvGrpSpPr>
          <p:grpSpPr bwMode="auto">
            <a:xfrm>
              <a:off x="6858735" y="4266220"/>
              <a:ext cx="1091100" cy="2167170"/>
              <a:chOff x="1632" y="2064"/>
              <a:chExt cx="384" cy="768"/>
            </a:xfrm>
          </p:grpSpPr>
          <p:sp>
            <p:nvSpPr>
              <p:cNvPr id="42" name="Rectangle 16">
                <a:extLst>
                  <a:ext uri="{FF2B5EF4-FFF2-40B4-BE49-F238E27FC236}">
                    <a16:creationId xmlns:a16="http://schemas.microsoft.com/office/drawing/2014/main" id="{B21188D5-C485-094D-92FE-9C984242873C}"/>
                  </a:ext>
                </a:extLst>
              </p:cNvPr>
              <p:cNvSpPr>
                <a:spLocks noChangeArrowheads="1"/>
              </p:cNvSpPr>
              <p:nvPr>
                <p:custDataLst>
                  <p:tags r:id="rId16"/>
                </p:custDataLst>
              </p:nvPr>
            </p:nvSpPr>
            <p:spPr bwMode="auto">
              <a:xfrm>
                <a:off x="1632" y="2448"/>
                <a:ext cx="384" cy="192"/>
              </a:xfrm>
              <a:prstGeom prst="rect">
                <a:avLst/>
              </a:prstGeom>
              <a:solidFill>
                <a:schemeClr val="accent3">
                  <a:lumMod val="20000"/>
                  <a:lumOff val="80000"/>
                </a:schemeClr>
              </a:solidFill>
              <a:ln w="25400">
                <a:solidFill>
                  <a:schemeClr val="tx1"/>
                </a:solidFill>
                <a:miter lim="800000"/>
                <a:headEnd/>
                <a:tailEnd/>
              </a:ln>
            </p:spPr>
            <p:txBody>
              <a:bodyPr wrap="none" anchor="ctr"/>
              <a:lstStyle/>
              <a:p>
                <a:pPr algn="ctr">
                  <a:lnSpc>
                    <a:spcPct val="100000"/>
                  </a:lnSpc>
                </a:pPr>
                <a:r>
                  <a:rPr lang="en-US" sz="2400" b="0" dirty="0">
                    <a:latin typeface="Roboto Regular" charset="0"/>
                    <a:cs typeface="Roboto Regular" charset="0"/>
                  </a:rPr>
                  <a:t>30</a:t>
                </a:r>
              </a:p>
            </p:txBody>
          </p:sp>
          <p:sp>
            <p:nvSpPr>
              <p:cNvPr id="43" name="Rectangle 17">
                <a:extLst>
                  <a:ext uri="{FF2B5EF4-FFF2-40B4-BE49-F238E27FC236}">
                    <a16:creationId xmlns:a16="http://schemas.microsoft.com/office/drawing/2014/main" id="{D7F1594E-C520-A347-B95F-88BF1A2C5B8D}"/>
                  </a:ext>
                </a:extLst>
              </p:cNvPr>
              <p:cNvSpPr>
                <a:spLocks noChangeArrowheads="1"/>
              </p:cNvSpPr>
              <p:nvPr>
                <p:custDataLst>
                  <p:tags r:id="rId17"/>
                </p:custDataLst>
              </p:nvPr>
            </p:nvSpPr>
            <p:spPr bwMode="auto">
              <a:xfrm>
                <a:off x="1632" y="2640"/>
                <a:ext cx="384" cy="192"/>
              </a:xfrm>
              <a:prstGeom prst="rect">
                <a:avLst/>
              </a:prstGeom>
              <a:solidFill>
                <a:srgbClr val="F3E9D5"/>
              </a:solidFill>
              <a:ln w="25400">
                <a:solidFill>
                  <a:schemeClr val="tx1"/>
                </a:solidFill>
                <a:miter lim="800000"/>
                <a:headEnd/>
                <a:tailEnd/>
              </a:ln>
            </p:spPr>
            <p:txBody>
              <a:bodyPr wrap="none" anchor="ctr"/>
              <a:lstStyle/>
              <a:p>
                <a:pPr algn="ctr">
                  <a:lnSpc>
                    <a:spcPct val="100000"/>
                  </a:lnSpc>
                </a:pPr>
                <a:r>
                  <a:rPr lang="en-US" sz="2400" b="0" dirty="0">
                    <a:latin typeface="Roboto Regular" charset="0"/>
                    <a:cs typeface="Roboto Regular" charset="0"/>
                  </a:rPr>
                  <a:t>39</a:t>
                </a:r>
              </a:p>
            </p:txBody>
          </p:sp>
          <p:sp>
            <p:nvSpPr>
              <p:cNvPr id="44" name="Rectangle 18">
                <a:extLst>
                  <a:ext uri="{FF2B5EF4-FFF2-40B4-BE49-F238E27FC236}">
                    <a16:creationId xmlns:a16="http://schemas.microsoft.com/office/drawing/2014/main" id="{73DF2240-3409-B54A-ACC2-7DB5B438A901}"/>
                  </a:ext>
                </a:extLst>
              </p:cNvPr>
              <p:cNvSpPr>
                <a:spLocks noChangeArrowheads="1"/>
              </p:cNvSpPr>
              <p:nvPr>
                <p:custDataLst>
                  <p:tags r:id="rId18"/>
                </p:custDataLst>
              </p:nvPr>
            </p:nvSpPr>
            <p:spPr bwMode="auto">
              <a:xfrm>
                <a:off x="1632" y="2064"/>
                <a:ext cx="384" cy="192"/>
              </a:xfrm>
              <a:prstGeom prst="rect">
                <a:avLst/>
              </a:prstGeom>
              <a:solidFill>
                <a:schemeClr val="bg1">
                  <a:lumMod val="95000"/>
                </a:schemeClr>
              </a:solidFill>
              <a:ln w="25400">
                <a:solidFill>
                  <a:schemeClr val="tx1"/>
                </a:solidFill>
                <a:miter lim="800000"/>
                <a:headEnd/>
                <a:tailEnd/>
              </a:ln>
            </p:spPr>
            <p:txBody>
              <a:bodyPr wrap="none" anchor="ctr"/>
              <a:lstStyle/>
              <a:p>
                <a:pPr algn="ctr">
                  <a:lnSpc>
                    <a:spcPct val="100000"/>
                  </a:lnSpc>
                </a:pPr>
                <a:r>
                  <a:rPr lang="en-US" sz="2400" b="0" dirty="0">
                    <a:latin typeface="Roboto Regular" charset="0"/>
                    <a:cs typeface="Roboto Regular" charset="0"/>
                  </a:rPr>
                  <a:t>00</a:t>
                </a:r>
              </a:p>
            </p:txBody>
          </p:sp>
          <p:sp>
            <p:nvSpPr>
              <p:cNvPr id="45" name="Rectangle 19">
                <a:extLst>
                  <a:ext uri="{FF2B5EF4-FFF2-40B4-BE49-F238E27FC236}">
                    <a16:creationId xmlns:a16="http://schemas.microsoft.com/office/drawing/2014/main" id="{EFD7603E-F7BC-6F45-979A-92260D4BC06E}"/>
                  </a:ext>
                </a:extLst>
              </p:cNvPr>
              <p:cNvSpPr>
                <a:spLocks noChangeArrowheads="1"/>
              </p:cNvSpPr>
              <p:nvPr>
                <p:custDataLst>
                  <p:tags r:id="rId19"/>
                </p:custDataLst>
              </p:nvPr>
            </p:nvSpPr>
            <p:spPr bwMode="auto">
              <a:xfrm>
                <a:off x="1632" y="2256"/>
                <a:ext cx="384" cy="192"/>
              </a:xfrm>
              <a:prstGeom prst="rect">
                <a:avLst/>
              </a:prstGeom>
              <a:solidFill>
                <a:schemeClr val="accent4">
                  <a:lumMod val="20000"/>
                  <a:lumOff val="80000"/>
                </a:schemeClr>
              </a:solidFill>
              <a:ln w="25400">
                <a:solidFill>
                  <a:schemeClr val="tx1"/>
                </a:solidFill>
                <a:miter lim="800000"/>
                <a:headEnd/>
                <a:tailEnd/>
              </a:ln>
            </p:spPr>
            <p:txBody>
              <a:bodyPr wrap="none" anchor="ctr"/>
              <a:lstStyle/>
              <a:p>
                <a:pPr algn="ctr">
                  <a:lnSpc>
                    <a:spcPct val="100000"/>
                  </a:lnSpc>
                </a:pPr>
                <a:r>
                  <a:rPr lang="en-US" sz="2400" b="0" dirty="0">
                    <a:latin typeface="Roboto Regular" charset="0"/>
                    <a:cs typeface="Roboto Regular" charset="0"/>
                  </a:rPr>
                  <a:t>00</a:t>
                </a:r>
              </a:p>
            </p:txBody>
          </p:sp>
        </p:grpSp>
        <p:sp>
          <p:nvSpPr>
            <p:cNvPr id="46" name="Text Box 20">
              <a:extLst>
                <a:ext uri="{FF2B5EF4-FFF2-40B4-BE49-F238E27FC236}">
                  <a16:creationId xmlns:a16="http://schemas.microsoft.com/office/drawing/2014/main" id="{36772581-1517-B347-9EE3-707C3AC98491}"/>
                </a:ext>
              </a:extLst>
            </p:cNvPr>
            <p:cNvSpPr txBox="1">
              <a:spLocks noChangeArrowheads="1"/>
            </p:cNvSpPr>
            <p:nvPr>
              <p:custDataLst>
                <p:tags r:id="rId7"/>
              </p:custDataLst>
            </p:nvPr>
          </p:nvSpPr>
          <p:spPr bwMode="auto">
            <a:xfrm>
              <a:off x="3554387" y="3371998"/>
              <a:ext cx="1699503" cy="830997"/>
            </a:xfrm>
            <a:prstGeom prst="rect">
              <a:avLst/>
            </a:prstGeom>
            <a:noFill/>
            <a:ln w="25400">
              <a:noFill/>
              <a:miter lim="800000"/>
              <a:headEnd/>
              <a:tailEnd/>
            </a:ln>
          </p:spPr>
          <p:txBody>
            <a:bodyPr wrap="none">
              <a:spAutoFit/>
            </a:bodyPr>
            <a:lstStyle/>
            <a:p>
              <a:pPr algn="ctr">
                <a:lnSpc>
                  <a:spcPct val="100000"/>
                </a:lnSpc>
              </a:pPr>
              <a:br>
                <a:rPr lang="en-US" sz="2400" b="0" dirty="0">
                  <a:solidFill>
                    <a:srgbClr val="FF0000"/>
                  </a:solidFill>
                  <a:latin typeface="Calibri" panose="020F0502020204030204" pitchFamily="34" charset="0"/>
                  <a:cs typeface="Calibri" panose="020F0502020204030204" pitchFamily="34" charset="0"/>
                </a:rPr>
              </a:br>
              <a:r>
                <a:rPr lang="en-US" sz="2400" b="0" dirty="0">
                  <a:solidFill>
                    <a:schemeClr val="tx2"/>
                  </a:solidFill>
                  <a:latin typeface="Calibri" panose="020F0502020204030204" pitchFamily="34" charset="0"/>
                  <a:cs typeface="Calibri" panose="020F0502020204030204" pitchFamily="34" charset="0"/>
                </a:rPr>
                <a:t>(big-endian)</a:t>
              </a:r>
            </a:p>
          </p:txBody>
        </p:sp>
        <p:sp>
          <p:nvSpPr>
            <p:cNvPr id="73" name="Rectangle 4">
              <a:extLst>
                <a:ext uri="{FF2B5EF4-FFF2-40B4-BE49-F238E27FC236}">
                  <a16:creationId xmlns:a16="http://schemas.microsoft.com/office/drawing/2014/main" id="{E4F68A07-A55B-BD47-B5FF-3F8E44569C4B}"/>
                </a:ext>
              </a:extLst>
            </p:cNvPr>
            <p:cNvSpPr>
              <a:spLocks noChangeArrowheads="1"/>
            </p:cNvSpPr>
            <p:nvPr>
              <p:custDataLst>
                <p:tags r:id="rId8"/>
              </p:custDataLst>
            </p:nvPr>
          </p:nvSpPr>
          <p:spPr bwMode="auto">
            <a:xfrm>
              <a:off x="2824470" y="5941103"/>
              <a:ext cx="1091100" cy="541794"/>
            </a:xfrm>
            <a:prstGeom prst="rect">
              <a:avLst/>
            </a:prstGeom>
            <a:noFill/>
            <a:ln w="25400">
              <a:noFill/>
              <a:miter lim="800000"/>
              <a:headEnd/>
              <a:tailEnd/>
            </a:ln>
          </p:spPr>
          <p:txBody>
            <a:bodyPr wrap="none" anchor="ctr"/>
            <a:lstStyle/>
            <a:p>
              <a:pPr algn="ctr">
                <a:lnSpc>
                  <a:spcPct val="100000"/>
                </a:lnSpc>
              </a:pPr>
              <a:r>
                <a:rPr lang="en-US" sz="2400" b="0" dirty="0">
                  <a:solidFill>
                    <a:srgbClr val="4B2A85"/>
                  </a:solidFill>
                  <a:latin typeface="Calibri" panose="020F0502020204030204" pitchFamily="34" charset="0"/>
                  <a:cs typeface="Calibri" panose="020F0502020204030204" pitchFamily="34" charset="0"/>
                </a:rPr>
                <a:t>0x00</a:t>
              </a:r>
            </a:p>
          </p:txBody>
        </p:sp>
        <p:sp>
          <p:nvSpPr>
            <p:cNvPr id="74" name="Rectangle 5">
              <a:extLst>
                <a:ext uri="{FF2B5EF4-FFF2-40B4-BE49-F238E27FC236}">
                  <a16:creationId xmlns:a16="http://schemas.microsoft.com/office/drawing/2014/main" id="{7F396CA1-B800-4E49-B4A4-AB18DA4EC20B}"/>
                </a:ext>
              </a:extLst>
            </p:cNvPr>
            <p:cNvSpPr>
              <a:spLocks noChangeArrowheads="1"/>
            </p:cNvSpPr>
            <p:nvPr>
              <p:custDataLst>
                <p:tags r:id="rId9"/>
              </p:custDataLst>
            </p:nvPr>
          </p:nvSpPr>
          <p:spPr bwMode="auto">
            <a:xfrm>
              <a:off x="2881830" y="5300303"/>
              <a:ext cx="1091100" cy="541794"/>
            </a:xfrm>
            <a:prstGeom prst="rect">
              <a:avLst/>
            </a:prstGeom>
            <a:noFill/>
            <a:ln w="25400">
              <a:noFill/>
              <a:miter lim="800000"/>
              <a:headEnd/>
              <a:tailEnd/>
            </a:ln>
          </p:spPr>
          <p:txBody>
            <a:bodyPr wrap="none" anchor="ctr"/>
            <a:lstStyle/>
            <a:p>
              <a:pPr algn="ctr">
                <a:lnSpc>
                  <a:spcPct val="100000"/>
                </a:lnSpc>
              </a:pPr>
              <a:r>
                <a:rPr lang="en-US" sz="2400" b="0" dirty="0">
                  <a:solidFill>
                    <a:srgbClr val="4B2A85"/>
                  </a:solidFill>
                  <a:latin typeface="Calibri" panose="020F0502020204030204" pitchFamily="34" charset="0"/>
                  <a:cs typeface="Calibri" panose="020F0502020204030204" pitchFamily="34" charset="0"/>
                </a:rPr>
                <a:t>0x01</a:t>
              </a:r>
            </a:p>
          </p:txBody>
        </p:sp>
        <p:sp>
          <p:nvSpPr>
            <p:cNvPr id="75" name="Rectangle 6">
              <a:extLst>
                <a:ext uri="{FF2B5EF4-FFF2-40B4-BE49-F238E27FC236}">
                  <a16:creationId xmlns:a16="http://schemas.microsoft.com/office/drawing/2014/main" id="{ADCB4120-C6E5-E843-991D-88416571DAED}"/>
                </a:ext>
              </a:extLst>
            </p:cNvPr>
            <p:cNvSpPr>
              <a:spLocks noChangeArrowheads="1"/>
            </p:cNvSpPr>
            <p:nvPr>
              <p:custDataLst>
                <p:tags r:id="rId10"/>
              </p:custDataLst>
            </p:nvPr>
          </p:nvSpPr>
          <p:spPr bwMode="auto">
            <a:xfrm>
              <a:off x="2881832" y="4835457"/>
              <a:ext cx="1091100" cy="541794"/>
            </a:xfrm>
            <a:prstGeom prst="rect">
              <a:avLst/>
            </a:prstGeom>
            <a:noFill/>
            <a:ln w="25400">
              <a:noFill/>
              <a:miter lim="800000"/>
              <a:headEnd/>
              <a:tailEnd/>
            </a:ln>
          </p:spPr>
          <p:txBody>
            <a:bodyPr wrap="none" anchor="ctr"/>
            <a:lstStyle/>
            <a:p>
              <a:pPr algn="ctr">
                <a:lnSpc>
                  <a:spcPct val="100000"/>
                </a:lnSpc>
              </a:pPr>
              <a:r>
                <a:rPr lang="en-US" sz="2400" b="0" dirty="0">
                  <a:solidFill>
                    <a:srgbClr val="4B2A85"/>
                  </a:solidFill>
                  <a:latin typeface="Calibri" panose="020F0502020204030204" pitchFamily="34" charset="0"/>
                  <a:cs typeface="Calibri" panose="020F0502020204030204" pitchFamily="34" charset="0"/>
                </a:rPr>
                <a:t>0x02</a:t>
              </a:r>
            </a:p>
          </p:txBody>
        </p:sp>
        <p:sp>
          <p:nvSpPr>
            <p:cNvPr id="76" name="Rectangle 7">
              <a:extLst>
                <a:ext uri="{FF2B5EF4-FFF2-40B4-BE49-F238E27FC236}">
                  <a16:creationId xmlns:a16="http://schemas.microsoft.com/office/drawing/2014/main" id="{E2263510-D15E-AD4D-99D4-425416E87D0E}"/>
                </a:ext>
              </a:extLst>
            </p:cNvPr>
            <p:cNvSpPr>
              <a:spLocks noChangeArrowheads="1"/>
            </p:cNvSpPr>
            <p:nvPr>
              <p:custDataLst>
                <p:tags r:id="rId11"/>
              </p:custDataLst>
            </p:nvPr>
          </p:nvSpPr>
          <p:spPr bwMode="auto">
            <a:xfrm>
              <a:off x="2903689" y="4216718"/>
              <a:ext cx="1091100" cy="541794"/>
            </a:xfrm>
            <a:prstGeom prst="rect">
              <a:avLst/>
            </a:prstGeom>
            <a:noFill/>
            <a:ln w="25400">
              <a:noFill/>
              <a:miter lim="800000"/>
              <a:headEnd/>
              <a:tailEnd/>
            </a:ln>
          </p:spPr>
          <p:txBody>
            <a:bodyPr wrap="none" anchor="ctr"/>
            <a:lstStyle/>
            <a:p>
              <a:pPr algn="ctr">
                <a:lnSpc>
                  <a:spcPct val="100000"/>
                </a:lnSpc>
              </a:pPr>
              <a:r>
                <a:rPr lang="en-US" sz="2400" b="0" dirty="0">
                  <a:solidFill>
                    <a:srgbClr val="4B2A85"/>
                  </a:solidFill>
                  <a:latin typeface="Calibri" panose="020F0502020204030204" pitchFamily="34" charset="0"/>
                  <a:cs typeface="Calibri" panose="020F0502020204030204" pitchFamily="34" charset="0"/>
                </a:rPr>
                <a:t>0x03</a:t>
              </a:r>
            </a:p>
          </p:txBody>
        </p:sp>
        <p:sp>
          <p:nvSpPr>
            <p:cNvPr id="77" name="Rectangle 4">
              <a:extLst>
                <a:ext uri="{FF2B5EF4-FFF2-40B4-BE49-F238E27FC236}">
                  <a16:creationId xmlns:a16="http://schemas.microsoft.com/office/drawing/2014/main" id="{7F8EE536-E21E-454B-BADF-A020FCE0F56F}"/>
                </a:ext>
              </a:extLst>
            </p:cNvPr>
            <p:cNvSpPr>
              <a:spLocks noChangeArrowheads="1"/>
            </p:cNvSpPr>
            <p:nvPr>
              <p:custDataLst>
                <p:tags r:id="rId12"/>
              </p:custDataLst>
            </p:nvPr>
          </p:nvSpPr>
          <p:spPr bwMode="auto">
            <a:xfrm>
              <a:off x="7960847" y="5899024"/>
              <a:ext cx="1091100" cy="541794"/>
            </a:xfrm>
            <a:prstGeom prst="rect">
              <a:avLst/>
            </a:prstGeom>
            <a:noFill/>
            <a:ln w="25400">
              <a:noFill/>
              <a:miter lim="800000"/>
              <a:headEnd/>
              <a:tailEnd/>
            </a:ln>
          </p:spPr>
          <p:txBody>
            <a:bodyPr wrap="none" anchor="ctr"/>
            <a:lstStyle/>
            <a:p>
              <a:pPr algn="ctr">
                <a:lnSpc>
                  <a:spcPct val="100000"/>
                </a:lnSpc>
              </a:pPr>
              <a:r>
                <a:rPr lang="en-US" sz="2400" b="0" dirty="0">
                  <a:solidFill>
                    <a:srgbClr val="4B2A85"/>
                  </a:solidFill>
                  <a:latin typeface="Calibri" panose="020F0502020204030204" pitchFamily="34" charset="0"/>
                  <a:cs typeface="Calibri" panose="020F0502020204030204" pitchFamily="34" charset="0"/>
                </a:rPr>
                <a:t>0x00</a:t>
              </a:r>
            </a:p>
          </p:txBody>
        </p:sp>
        <p:sp>
          <p:nvSpPr>
            <p:cNvPr id="78" name="Rectangle 5">
              <a:extLst>
                <a:ext uri="{FF2B5EF4-FFF2-40B4-BE49-F238E27FC236}">
                  <a16:creationId xmlns:a16="http://schemas.microsoft.com/office/drawing/2014/main" id="{FCC12EA4-DC74-3A46-9887-249B98AD53D7}"/>
                </a:ext>
              </a:extLst>
            </p:cNvPr>
            <p:cNvSpPr>
              <a:spLocks noChangeArrowheads="1"/>
            </p:cNvSpPr>
            <p:nvPr>
              <p:custDataLst>
                <p:tags r:id="rId13"/>
              </p:custDataLst>
            </p:nvPr>
          </p:nvSpPr>
          <p:spPr bwMode="auto">
            <a:xfrm>
              <a:off x="7937466" y="5342388"/>
              <a:ext cx="1091100" cy="541794"/>
            </a:xfrm>
            <a:prstGeom prst="rect">
              <a:avLst/>
            </a:prstGeom>
            <a:noFill/>
            <a:ln w="25400">
              <a:noFill/>
              <a:miter lim="800000"/>
              <a:headEnd/>
              <a:tailEnd/>
            </a:ln>
          </p:spPr>
          <p:txBody>
            <a:bodyPr wrap="none" anchor="ctr"/>
            <a:lstStyle/>
            <a:p>
              <a:pPr algn="ctr">
                <a:lnSpc>
                  <a:spcPct val="100000"/>
                </a:lnSpc>
              </a:pPr>
              <a:r>
                <a:rPr lang="en-US" sz="2400" b="0" dirty="0">
                  <a:solidFill>
                    <a:srgbClr val="4B2A85"/>
                  </a:solidFill>
                  <a:latin typeface="Calibri" panose="020F0502020204030204" pitchFamily="34" charset="0"/>
                  <a:cs typeface="Calibri" panose="020F0502020204030204" pitchFamily="34" charset="0"/>
                </a:rPr>
                <a:t>0x01</a:t>
              </a:r>
            </a:p>
          </p:txBody>
        </p:sp>
        <p:sp>
          <p:nvSpPr>
            <p:cNvPr id="79" name="Rectangle 6">
              <a:extLst>
                <a:ext uri="{FF2B5EF4-FFF2-40B4-BE49-F238E27FC236}">
                  <a16:creationId xmlns:a16="http://schemas.microsoft.com/office/drawing/2014/main" id="{EAA0EE79-A6F4-6442-8821-897DC2C8076F}"/>
                </a:ext>
              </a:extLst>
            </p:cNvPr>
            <p:cNvSpPr>
              <a:spLocks noChangeArrowheads="1"/>
            </p:cNvSpPr>
            <p:nvPr>
              <p:custDataLst>
                <p:tags r:id="rId14"/>
              </p:custDataLst>
            </p:nvPr>
          </p:nvSpPr>
          <p:spPr bwMode="auto">
            <a:xfrm>
              <a:off x="7892483" y="4742684"/>
              <a:ext cx="1091100" cy="541794"/>
            </a:xfrm>
            <a:prstGeom prst="rect">
              <a:avLst/>
            </a:prstGeom>
            <a:noFill/>
            <a:ln w="25400">
              <a:noFill/>
              <a:miter lim="800000"/>
              <a:headEnd/>
              <a:tailEnd/>
            </a:ln>
          </p:spPr>
          <p:txBody>
            <a:bodyPr wrap="none" anchor="ctr"/>
            <a:lstStyle/>
            <a:p>
              <a:pPr algn="ctr">
                <a:lnSpc>
                  <a:spcPct val="100000"/>
                </a:lnSpc>
              </a:pPr>
              <a:r>
                <a:rPr lang="en-US" sz="2400" b="0" dirty="0">
                  <a:solidFill>
                    <a:srgbClr val="4B2A85"/>
                  </a:solidFill>
                  <a:latin typeface="Calibri" panose="020F0502020204030204" pitchFamily="34" charset="0"/>
                  <a:cs typeface="Calibri" panose="020F0502020204030204" pitchFamily="34" charset="0"/>
                </a:rPr>
                <a:t>0x02</a:t>
              </a:r>
            </a:p>
          </p:txBody>
        </p:sp>
        <p:sp>
          <p:nvSpPr>
            <p:cNvPr id="80" name="Rectangle 7">
              <a:extLst>
                <a:ext uri="{FF2B5EF4-FFF2-40B4-BE49-F238E27FC236}">
                  <a16:creationId xmlns:a16="http://schemas.microsoft.com/office/drawing/2014/main" id="{01BC568A-A377-6A45-903E-BACC8AEC1567}"/>
                </a:ext>
              </a:extLst>
            </p:cNvPr>
            <p:cNvSpPr>
              <a:spLocks noChangeArrowheads="1"/>
            </p:cNvSpPr>
            <p:nvPr>
              <p:custDataLst>
                <p:tags r:id="rId15"/>
              </p:custDataLst>
            </p:nvPr>
          </p:nvSpPr>
          <p:spPr bwMode="auto">
            <a:xfrm>
              <a:off x="7960843" y="4203509"/>
              <a:ext cx="1091100" cy="541794"/>
            </a:xfrm>
            <a:prstGeom prst="rect">
              <a:avLst/>
            </a:prstGeom>
            <a:noFill/>
            <a:ln w="25400">
              <a:noFill/>
              <a:miter lim="800000"/>
              <a:headEnd/>
              <a:tailEnd/>
            </a:ln>
          </p:spPr>
          <p:txBody>
            <a:bodyPr wrap="none" anchor="ctr"/>
            <a:lstStyle/>
            <a:p>
              <a:pPr algn="ctr">
                <a:lnSpc>
                  <a:spcPct val="100000"/>
                </a:lnSpc>
              </a:pPr>
              <a:r>
                <a:rPr lang="en-US" sz="2400" b="0" dirty="0">
                  <a:solidFill>
                    <a:srgbClr val="4B2A85"/>
                  </a:solidFill>
                  <a:latin typeface="Calibri" panose="020F0502020204030204" pitchFamily="34" charset="0"/>
                  <a:cs typeface="Calibri" panose="020F0502020204030204" pitchFamily="34" charset="0"/>
                </a:rPr>
                <a:t>0x03</a:t>
              </a:r>
            </a:p>
          </p:txBody>
        </p:sp>
      </p:grpSp>
      <p:sp>
        <p:nvSpPr>
          <p:cNvPr id="31" name="TextBox 30">
            <a:extLst>
              <a:ext uri="{FF2B5EF4-FFF2-40B4-BE49-F238E27FC236}">
                <a16:creationId xmlns:a16="http://schemas.microsoft.com/office/drawing/2014/main" id="{174902EB-CC6B-464B-B1F1-2CC7D6CEF565}"/>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75700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21480F-3D44-37EC-4F49-AD3D125A20E3}"/>
              </a:ext>
            </a:extLst>
          </p:cNvPr>
          <p:cNvSpPr>
            <a:spLocks noGrp="1"/>
          </p:cNvSpPr>
          <p:nvPr>
            <p:ph sz="quarter" idx="15"/>
          </p:nvPr>
        </p:nvSpPr>
        <p:spPr>
          <a:xfrm>
            <a:off x="587375" y="795291"/>
            <a:ext cx="11017250" cy="2310205"/>
          </a:xfrm>
          <a:solidFill>
            <a:schemeClr val="accent4">
              <a:lumMod val="20000"/>
              <a:lumOff val="80000"/>
            </a:schemeClr>
          </a:solidFill>
          <a:ln>
            <a:solidFill>
              <a:schemeClr val="accent1"/>
            </a:solidFill>
          </a:ln>
        </p:spPr>
        <p:txBody>
          <a:bodyPr/>
          <a:lstStyle/>
          <a:p>
            <a:r>
              <a:rPr lang="en-US" dirty="0"/>
              <a:t>Load and store have </a:t>
            </a:r>
            <a:r>
              <a:rPr lang="en-US" dirty="0">
                <a:solidFill>
                  <a:srgbClr val="2C895B"/>
                </a:solidFill>
              </a:rPr>
              <a:t>variations</a:t>
            </a:r>
            <a:r>
              <a:rPr lang="en-US" dirty="0"/>
              <a:t> that move 8-bits, 16-bits and 32-bits</a:t>
            </a:r>
          </a:p>
          <a:p>
            <a:r>
              <a:rPr lang="en-US" dirty="0"/>
              <a:t>Load into a register with less than 32-bits will </a:t>
            </a:r>
            <a:r>
              <a:rPr lang="en-US" dirty="0">
                <a:solidFill>
                  <a:srgbClr val="FF0000"/>
                </a:solidFill>
              </a:rPr>
              <a:t>set the upper bits not filled from memory differently</a:t>
            </a:r>
            <a:r>
              <a:rPr lang="en-US" dirty="0">
                <a:solidFill>
                  <a:srgbClr val="2C895B"/>
                </a:solidFill>
              </a:rPr>
              <a:t> depending </a:t>
            </a:r>
            <a:r>
              <a:rPr lang="en-US" dirty="0"/>
              <a:t>on which </a:t>
            </a:r>
            <a:r>
              <a:rPr lang="en-US" dirty="0">
                <a:solidFill>
                  <a:srgbClr val="FF0000"/>
                </a:solidFill>
              </a:rPr>
              <a:t>variation of the load instruction </a:t>
            </a:r>
            <a:r>
              <a:rPr lang="en-US" dirty="0"/>
              <a:t>is used </a:t>
            </a:r>
          </a:p>
          <a:p>
            <a:r>
              <a:rPr lang="en-US" dirty="0"/>
              <a:t>Store will only select the lower 8-bit, lower 16-bits or all 32-bits of the register to copy to memory, </a:t>
            </a:r>
            <a:r>
              <a:rPr lang="en-US" dirty="0">
                <a:solidFill>
                  <a:srgbClr val="FF0000"/>
                </a:solidFill>
              </a:rPr>
              <a:t>register contents are not altered</a:t>
            </a:r>
          </a:p>
          <a:p>
            <a:pPr marL="0" indent="0">
              <a:buNone/>
            </a:pPr>
            <a:endParaRPr lang="en-US" dirty="0"/>
          </a:p>
        </p:txBody>
      </p:sp>
      <p:sp>
        <p:nvSpPr>
          <p:cNvPr id="2" name="Title 1">
            <a:extLst>
              <a:ext uri="{FF2B5EF4-FFF2-40B4-BE49-F238E27FC236}">
                <a16:creationId xmlns:a16="http://schemas.microsoft.com/office/drawing/2014/main" id="{67AD9333-B795-464C-BC87-30F02B52B7C5}"/>
              </a:ext>
            </a:extLst>
          </p:cNvPr>
          <p:cNvSpPr>
            <a:spLocks noGrp="1"/>
          </p:cNvSpPr>
          <p:nvPr>
            <p:ph type="title"/>
          </p:nvPr>
        </p:nvSpPr>
        <p:spPr/>
        <p:txBody>
          <a:bodyPr/>
          <a:lstStyle/>
          <a:p>
            <a:r>
              <a:rPr lang="en-US" dirty="0"/>
              <a:t>Loading and Storing: Variations List</a:t>
            </a:r>
          </a:p>
        </p:txBody>
      </p:sp>
      <p:graphicFrame>
        <p:nvGraphicFramePr>
          <p:cNvPr id="4" name="Content Placeholder 7">
            <a:extLst>
              <a:ext uri="{FF2B5EF4-FFF2-40B4-BE49-F238E27FC236}">
                <a16:creationId xmlns:a16="http://schemas.microsoft.com/office/drawing/2014/main" id="{C46A03E7-CA18-B74F-983A-E79BAB972CCB}"/>
              </a:ext>
            </a:extLst>
          </p:cNvPr>
          <p:cNvGraphicFramePr>
            <a:graphicFrameLocks/>
          </p:cNvGraphicFramePr>
          <p:nvPr/>
        </p:nvGraphicFramePr>
        <p:xfrm>
          <a:off x="333546" y="3224605"/>
          <a:ext cx="11524908" cy="3337560"/>
        </p:xfrm>
        <a:graphic>
          <a:graphicData uri="http://schemas.openxmlformats.org/drawingml/2006/table">
            <a:tbl>
              <a:tblPr firstRow="1" bandRow="1">
                <a:tableStyleId>{9DCAF9ED-07DC-4A11-8D7F-57B35C25682E}</a:tableStyleId>
              </a:tblPr>
              <a:tblGrid>
                <a:gridCol w="1487612">
                  <a:extLst>
                    <a:ext uri="{9D8B030D-6E8A-4147-A177-3AD203B41FA5}">
                      <a16:colId xmlns:a16="http://schemas.microsoft.com/office/drawing/2014/main" val="503186759"/>
                    </a:ext>
                  </a:extLst>
                </a:gridCol>
                <a:gridCol w="3945987">
                  <a:extLst>
                    <a:ext uri="{9D8B030D-6E8A-4147-A177-3AD203B41FA5}">
                      <a16:colId xmlns:a16="http://schemas.microsoft.com/office/drawing/2014/main" val="3732785564"/>
                    </a:ext>
                  </a:extLst>
                </a:gridCol>
                <a:gridCol w="2433711">
                  <a:extLst>
                    <a:ext uri="{9D8B030D-6E8A-4147-A177-3AD203B41FA5}">
                      <a16:colId xmlns:a16="http://schemas.microsoft.com/office/drawing/2014/main" val="2828824039"/>
                    </a:ext>
                  </a:extLst>
                </a:gridCol>
                <a:gridCol w="3657598">
                  <a:extLst>
                    <a:ext uri="{9D8B030D-6E8A-4147-A177-3AD203B41FA5}">
                      <a16:colId xmlns:a16="http://schemas.microsoft.com/office/drawing/2014/main" val="4142042833"/>
                    </a:ext>
                  </a:extLst>
                </a:gridCol>
              </a:tblGrid>
              <a:tr h="370840">
                <a:tc>
                  <a:txBody>
                    <a:bodyPr/>
                    <a:lstStyle/>
                    <a:p>
                      <a:pPr algn="ctr"/>
                      <a:r>
                        <a:rPr lang="en-US" dirty="0">
                          <a:solidFill>
                            <a:schemeClr val="bg1"/>
                          </a:solidFill>
                        </a:rPr>
                        <a:t>Instruction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dirty="0">
                          <a:solidFill>
                            <a:schemeClr val="bg1"/>
                          </a:solidFill>
                        </a:rPr>
                        <a:t>Meaning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dirty="0">
                          <a:solidFill>
                            <a:schemeClr val="bg1"/>
                          </a:solidFill>
                        </a:rPr>
                        <a:t>Sign Extension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dirty="0">
                          <a:solidFill>
                            <a:schemeClr val="bg1"/>
                          </a:solidFill>
                        </a:rPr>
                        <a:t>Memory Address Requirement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400711593"/>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ldrsb</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load signed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sign extension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none (any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81423635"/>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ldrb</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load unsigned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zero fill (extension)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none (any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69653659"/>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ldrsh</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load signed halfword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sign extension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halfword (2-byte aligned)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850116153"/>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ldrh</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load unsigned halfword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zero fill (extension)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halfword (2-byte aligned)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97776251"/>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ldr</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load 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word (4-byte aligned)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60711884"/>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strb</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store low byte (bits 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none (any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88816617"/>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strh</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store halfword (bits 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halfword (2-byte aligned)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91407957"/>
                  </a:ext>
                </a:extLst>
              </a:tr>
              <a:tr h="370840">
                <a:tc>
                  <a:txBody>
                    <a:bodyPr/>
                    <a:lstStyle/>
                    <a:p>
                      <a:pPr algn="ctr"/>
                      <a:r>
                        <a:rPr lang="en-US" b="1" dirty="0">
                          <a:solidFill>
                            <a:schemeClr val="tx2"/>
                          </a:solidFill>
                          <a:latin typeface="Courier New" panose="02070309020205020404" pitchFamily="49" charset="0"/>
                          <a:cs typeface="Courier New" panose="02070309020205020404" pitchFamily="49" charset="0"/>
                        </a:rPr>
                        <a:t>str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store word (bits 0-31)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word (4-byte aligned)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584336622"/>
                  </a:ext>
                </a:extLst>
              </a:tr>
            </a:tbl>
          </a:graphicData>
        </a:graphic>
      </p:graphicFrame>
      <p:sp>
        <p:nvSpPr>
          <p:cNvPr id="36" name="TextBox 35">
            <a:extLst>
              <a:ext uri="{FF2B5EF4-FFF2-40B4-BE49-F238E27FC236}">
                <a16:creationId xmlns:a16="http://schemas.microsoft.com/office/drawing/2014/main" id="{55D5505F-5275-F748-A1A4-7AF6B75C7FE7}"/>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108057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3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1BE35-F839-A54A-9363-71A51C202224}"/>
              </a:ext>
            </a:extLst>
          </p:cNvPr>
          <p:cNvSpPr>
            <a:spLocks noGrp="1"/>
          </p:cNvSpPr>
          <p:nvPr>
            <p:ph type="title"/>
          </p:nvPr>
        </p:nvSpPr>
        <p:spPr>
          <a:xfrm>
            <a:off x="73572" y="119999"/>
            <a:ext cx="12034345" cy="715294"/>
          </a:xfrm>
        </p:spPr>
        <p:txBody>
          <a:bodyPr/>
          <a:lstStyle/>
          <a:p>
            <a:r>
              <a:rPr lang="en-US" sz="2800" dirty="0"/>
              <a:t>Loading 32-bit Registers From Memory Variables &lt; 32-Bits Wide</a:t>
            </a:r>
          </a:p>
        </p:txBody>
      </p:sp>
      <p:sp>
        <p:nvSpPr>
          <p:cNvPr id="4" name="Text Placeholder 5">
            <a:extLst>
              <a:ext uri="{FF2B5EF4-FFF2-40B4-BE49-F238E27FC236}">
                <a16:creationId xmlns:a16="http://schemas.microsoft.com/office/drawing/2014/main" id="{D294CE8F-7245-FB4C-B012-7ADEAAA3D391}"/>
              </a:ext>
            </a:extLst>
          </p:cNvPr>
          <p:cNvSpPr txBox="1">
            <a:spLocks/>
          </p:cNvSpPr>
          <p:nvPr/>
        </p:nvSpPr>
        <p:spPr>
          <a:xfrm>
            <a:off x="1308683" y="1016876"/>
            <a:ext cx="4355353" cy="639762"/>
          </a:xfrm>
          <a:prstGeom prst="rect">
            <a:avLst/>
          </a:prstGeom>
          <a:solidFill>
            <a:srgbClr val="0070C0"/>
          </a:solidFill>
        </p:spPr>
        <p:txBody>
          <a:bodyPr anchor="ct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rPr>
              <a:t>Unsigned</a:t>
            </a:r>
          </a:p>
        </p:txBody>
      </p:sp>
      <p:sp>
        <p:nvSpPr>
          <p:cNvPr id="5" name="Content Placeholder 6">
            <a:extLst>
              <a:ext uri="{FF2B5EF4-FFF2-40B4-BE49-F238E27FC236}">
                <a16:creationId xmlns:a16="http://schemas.microsoft.com/office/drawing/2014/main" id="{35EA41C0-9414-0547-9E94-289BE0ACBA08}"/>
              </a:ext>
            </a:extLst>
          </p:cNvPr>
          <p:cNvSpPr txBox="1">
            <a:spLocks/>
          </p:cNvSpPr>
          <p:nvPr/>
        </p:nvSpPr>
        <p:spPr>
          <a:xfrm>
            <a:off x="1308683" y="1691829"/>
            <a:ext cx="4355353" cy="3536147"/>
          </a:xfrm>
          <a:prstGeom prst="rect">
            <a:avLst/>
          </a:prstGeom>
          <a:solidFill>
            <a:schemeClr val="accent4">
              <a:lumMod val="20000"/>
              <a:lumOff val="80000"/>
            </a:schemeClr>
          </a:solidFill>
          <a:ln>
            <a:solidFill>
              <a:srgbClr val="0070C0"/>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FF0000"/>
                </a:solidFill>
              </a:rPr>
              <a:t>Zero-Extend:  Add leading 0’s</a:t>
            </a:r>
          </a:p>
          <a:p>
            <a:pPr marL="0" indent="0">
              <a:buFont typeface="Arial" panose="020B0604020202020204" pitchFamily="34" charset="0"/>
              <a:buNone/>
            </a:pPr>
            <a:r>
              <a:rPr lang="en-US" dirty="0"/>
              <a:t>example </a:t>
            </a:r>
            <a:r>
              <a:rPr lang="en-US" dirty="0" err="1">
                <a:solidFill>
                  <a:srgbClr val="0070C0"/>
                </a:solidFill>
                <a:latin typeface="Consolas" panose="020B0609020204030204" pitchFamily="49" charset="0"/>
                <a:cs typeface="Consolas" panose="020B0609020204030204" pitchFamily="49" charset="0"/>
              </a:rPr>
              <a:t>ldrb</a:t>
            </a:r>
            <a:endParaRPr lang="en-US" dirty="0">
              <a:solidFill>
                <a:srgbClr val="0070C0"/>
              </a:solidFill>
              <a:latin typeface="Consolas" panose="020B0609020204030204" pitchFamily="49" charset="0"/>
              <a:cs typeface="Consolas" panose="020B0609020204030204" pitchFamily="49" charset="0"/>
            </a:endParaRPr>
          </a:p>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cxnSp>
        <p:nvCxnSpPr>
          <p:cNvPr id="12" name="Straight Arrow Connector 11">
            <a:extLst>
              <a:ext uri="{FF2B5EF4-FFF2-40B4-BE49-F238E27FC236}">
                <a16:creationId xmlns:a16="http://schemas.microsoft.com/office/drawing/2014/main" id="{3A9C56F5-F184-C145-9B44-604C4AF7C454}"/>
              </a:ext>
            </a:extLst>
          </p:cNvPr>
          <p:cNvCxnSpPr/>
          <p:nvPr/>
        </p:nvCxnSpPr>
        <p:spPr>
          <a:xfrm>
            <a:off x="4978409" y="3126281"/>
            <a:ext cx="0" cy="9144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08E622E-2BB9-7343-B7CB-331C28391EE6}"/>
              </a:ext>
            </a:extLst>
          </p:cNvPr>
          <p:cNvSpPr/>
          <p:nvPr/>
        </p:nvSpPr>
        <p:spPr>
          <a:xfrm>
            <a:off x="1308683" y="5377790"/>
            <a:ext cx="4395041"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rPr>
              <a:t>Instructions that zero-extend:</a:t>
            </a:r>
          </a:p>
          <a:p>
            <a:pPr algn="ctr"/>
            <a:r>
              <a:rPr lang="en-US" sz="2400" dirty="0" err="1">
                <a:solidFill>
                  <a:schemeClr val="tx2"/>
                </a:solidFill>
              </a:rPr>
              <a:t>ldrb</a:t>
            </a:r>
            <a:r>
              <a:rPr lang="en-US" sz="2400" dirty="0">
                <a:solidFill>
                  <a:schemeClr val="tx2"/>
                </a:solidFill>
              </a:rPr>
              <a:t>, </a:t>
            </a:r>
            <a:r>
              <a:rPr lang="en-US" sz="2400" dirty="0" err="1">
                <a:solidFill>
                  <a:schemeClr val="tx2"/>
                </a:solidFill>
              </a:rPr>
              <a:t>ldrh</a:t>
            </a:r>
            <a:endParaRPr lang="en-US" sz="2400" dirty="0">
              <a:solidFill>
                <a:schemeClr val="tx2"/>
              </a:solidFill>
            </a:endParaRPr>
          </a:p>
        </p:txBody>
      </p:sp>
      <p:sp>
        <p:nvSpPr>
          <p:cNvPr id="26" name="Rectangle 25">
            <a:extLst>
              <a:ext uri="{FF2B5EF4-FFF2-40B4-BE49-F238E27FC236}">
                <a16:creationId xmlns:a16="http://schemas.microsoft.com/office/drawing/2014/main" id="{00DE3088-5B69-B74C-9C4D-9792320FFAB5}"/>
              </a:ext>
            </a:extLst>
          </p:cNvPr>
          <p:cNvSpPr/>
          <p:nvPr/>
        </p:nvSpPr>
        <p:spPr>
          <a:xfrm>
            <a:off x="3627174" y="2822703"/>
            <a:ext cx="1820034"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0b 1110 0001</a:t>
            </a:r>
          </a:p>
        </p:txBody>
      </p:sp>
      <p:grpSp>
        <p:nvGrpSpPr>
          <p:cNvPr id="28" name="Group 27">
            <a:extLst>
              <a:ext uri="{FF2B5EF4-FFF2-40B4-BE49-F238E27FC236}">
                <a16:creationId xmlns:a16="http://schemas.microsoft.com/office/drawing/2014/main" id="{109A8313-BE8E-FE47-8F1F-4222B7713920}"/>
              </a:ext>
            </a:extLst>
          </p:cNvPr>
          <p:cNvGrpSpPr/>
          <p:nvPr/>
        </p:nvGrpSpPr>
        <p:grpSpPr>
          <a:xfrm>
            <a:off x="1756061" y="4032170"/>
            <a:ext cx="3742224" cy="312089"/>
            <a:chOff x="1109197" y="2250436"/>
            <a:chExt cx="3742224" cy="312089"/>
          </a:xfrm>
        </p:grpSpPr>
        <p:sp>
          <p:nvSpPr>
            <p:cNvPr id="29" name="Rectangle 28">
              <a:extLst>
                <a:ext uri="{FF2B5EF4-FFF2-40B4-BE49-F238E27FC236}">
                  <a16:creationId xmlns:a16="http://schemas.microsoft.com/office/drawing/2014/main" id="{0F6DF1F3-4596-DA4C-9B60-377949E959C2}"/>
                </a:ext>
              </a:extLst>
            </p:cNvPr>
            <p:cNvSpPr/>
            <p:nvPr/>
          </p:nvSpPr>
          <p:spPr>
            <a:xfrm>
              <a:off x="1109197"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30" name="Rectangle 29">
              <a:extLst>
                <a:ext uri="{FF2B5EF4-FFF2-40B4-BE49-F238E27FC236}">
                  <a16:creationId xmlns:a16="http://schemas.microsoft.com/office/drawing/2014/main" id="{8B3DF868-D21C-114B-AFCC-2B86BDC1E8BC}"/>
                </a:ext>
              </a:extLst>
            </p:cNvPr>
            <p:cNvSpPr/>
            <p:nvPr/>
          </p:nvSpPr>
          <p:spPr>
            <a:xfrm>
              <a:off x="2044753"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31" name="Rectangle 30">
              <a:extLst>
                <a:ext uri="{FF2B5EF4-FFF2-40B4-BE49-F238E27FC236}">
                  <a16:creationId xmlns:a16="http://schemas.microsoft.com/office/drawing/2014/main" id="{EC069240-58A5-ED46-820F-9288C98E499D}"/>
                </a:ext>
              </a:extLst>
            </p:cNvPr>
            <p:cNvSpPr/>
            <p:nvPr/>
          </p:nvSpPr>
          <p:spPr>
            <a:xfrm>
              <a:off x="2980309"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32" name="Rectangle 31">
              <a:extLst>
                <a:ext uri="{FF2B5EF4-FFF2-40B4-BE49-F238E27FC236}">
                  <a16:creationId xmlns:a16="http://schemas.microsoft.com/office/drawing/2014/main" id="{D57DA576-76FA-3545-8359-D68BE65858AD}"/>
                </a:ext>
              </a:extLst>
            </p:cNvPr>
            <p:cNvSpPr/>
            <p:nvPr/>
          </p:nvSpPr>
          <p:spPr>
            <a:xfrm>
              <a:off x="3915865"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sp>
        <p:nvSpPr>
          <p:cNvPr id="33" name="Left Brace 32">
            <a:extLst>
              <a:ext uri="{FF2B5EF4-FFF2-40B4-BE49-F238E27FC236}">
                <a16:creationId xmlns:a16="http://schemas.microsoft.com/office/drawing/2014/main" id="{00525B3F-2DB3-7E4B-87F0-3C38EFAF8479}"/>
              </a:ext>
            </a:extLst>
          </p:cNvPr>
          <p:cNvSpPr/>
          <p:nvPr/>
        </p:nvSpPr>
        <p:spPr>
          <a:xfrm rot="16200000">
            <a:off x="2978385" y="3132648"/>
            <a:ext cx="362024" cy="280666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46167E81-6B89-A44E-983E-9037FE80DC3D}"/>
              </a:ext>
            </a:extLst>
          </p:cNvPr>
          <p:cNvSpPr txBox="1"/>
          <p:nvPr/>
        </p:nvSpPr>
        <p:spPr>
          <a:xfrm>
            <a:off x="4537394" y="2488223"/>
            <a:ext cx="1018227" cy="369332"/>
          </a:xfrm>
          <a:prstGeom prst="rect">
            <a:avLst/>
          </a:prstGeom>
          <a:noFill/>
        </p:spPr>
        <p:txBody>
          <a:bodyPr wrap="none" rtlCol="0">
            <a:spAutoFit/>
          </a:bodyPr>
          <a:lstStyle/>
          <a:p>
            <a:r>
              <a:rPr lang="en-US" dirty="0">
                <a:solidFill>
                  <a:srgbClr val="0070C0"/>
                </a:solidFill>
              </a:rPr>
              <a:t>memory</a:t>
            </a:r>
          </a:p>
        </p:txBody>
      </p:sp>
      <p:sp>
        <p:nvSpPr>
          <p:cNvPr id="35" name="TextBox 34">
            <a:extLst>
              <a:ext uri="{FF2B5EF4-FFF2-40B4-BE49-F238E27FC236}">
                <a16:creationId xmlns:a16="http://schemas.microsoft.com/office/drawing/2014/main" id="{2E117D25-9F24-D644-99F6-42DB7D00BAFA}"/>
              </a:ext>
            </a:extLst>
          </p:cNvPr>
          <p:cNvSpPr txBox="1"/>
          <p:nvPr/>
        </p:nvSpPr>
        <p:spPr>
          <a:xfrm>
            <a:off x="1381731" y="3980282"/>
            <a:ext cx="389850" cy="369332"/>
          </a:xfrm>
          <a:prstGeom prst="rect">
            <a:avLst/>
          </a:prstGeom>
          <a:noFill/>
        </p:spPr>
        <p:txBody>
          <a:bodyPr wrap="none" rtlCol="0">
            <a:spAutoFit/>
          </a:bodyPr>
          <a:lstStyle/>
          <a:p>
            <a:r>
              <a:rPr lang="en-US" dirty="0">
                <a:solidFill>
                  <a:srgbClr val="0070C0"/>
                </a:solidFill>
              </a:rPr>
              <a:t>r0</a:t>
            </a:r>
          </a:p>
        </p:txBody>
      </p:sp>
      <p:sp>
        <p:nvSpPr>
          <p:cNvPr id="36" name="TextBox 35">
            <a:extLst>
              <a:ext uri="{FF2B5EF4-FFF2-40B4-BE49-F238E27FC236}">
                <a16:creationId xmlns:a16="http://schemas.microsoft.com/office/drawing/2014/main" id="{DBF81144-14DE-A44C-99D7-063E1BD0CDE2}"/>
              </a:ext>
            </a:extLst>
          </p:cNvPr>
          <p:cNvSpPr txBox="1"/>
          <p:nvPr/>
        </p:nvSpPr>
        <p:spPr>
          <a:xfrm>
            <a:off x="1444774" y="4716994"/>
            <a:ext cx="4083169" cy="369332"/>
          </a:xfrm>
          <a:prstGeom prst="rect">
            <a:avLst/>
          </a:prstGeom>
          <a:solidFill>
            <a:schemeClr val="bg1"/>
          </a:solidFill>
          <a:ln w="28575">
            <a:solidFill>
              <a:srgbClr val="0070C0"/>
            </a:solidFill>
          </a:ln>
        </p:spPr>
        <p:txBody>
          <a:bodyPr wrap="none" rtlCol="0">
            <a:spAutoFit/>
          </a:bodyPr>
          <a:lstStyle/>
          <a:p>
            <a:r>
              <a:rPr lang="en-US" dirty="0">
                <a:solidFill>
                  <a:srgbClr val="0070C0"/>
                </a:solidFill>
              </a:rPr>
              <a:t>Overwrite the upper three bytes with 0</a:t>
            </a:r>
          </a:p>
        </p:txBody>
      </p:sp>
      <p:grpSp>
        <p:nvGrpSpPr>
          <p:cNvPr id="8" name="Group 7">
            <a:extLst>
              <a:ext uri="{FF2B5EF4-FFF2-40B4-BE49-F238E27FC236}">
                <a16:creationId xmlns:a16="http://schemas.microsoft.com/office/drawing/2014/main" id="{BC057B55-48BA-034E-956D-4E9F268461D3}"/>
              </a:ext>
            </a:extLst>
          </p:cNvPr>
          <p:cNvGrpSpPr/>
          <p:nvPr/>
        </p:nvGrpSpPr>
        <p:grpSpPr>
          <a:xfrm>
            <a:off x="5811673" y="1016876"/>
            <a:ext cx="4446423" cy="5358888"/>
            <a:chOff x="5811673" y="1016876"/>
            <a:chExt cx="4446423" cy="5358888"/>
          </a:xfrm>
        </p:grpSpPr>
        <p:sp>
          <p:nvSpPr>
            <p:cNvPr id="6" name="Text Placeholder 7">
              <a:extLst>
                <a:ext uri="{FF2B5EF4-FFF2-40B4-BE49-F238E27FC236}">
                  <a16:creationId xmlns:a16="http://schemas.microsoft.com/office/drawing/2014/main" id="{E7099685-596E-0C4E-8CE7-89B293273617}"/>
                </a:ext>
              </a:extLst>
            </p:cNvPr>
            <p:cNvSpPr txBox="1">
              <a:spLocks/>
            </p:cNvSpPr>
            <p:nvPr/>
          </p:nvSpPr>
          <p:spPr>
            <a:xfrm>
              <a:off x="5811673" y="1016876"/>
              <a:ext cx="4446418" cy="639762"/>
            </a:xfrm>
            <a:prstGeom prst="rect">
              <a:avLst/>
            </a:prstGeom>
            <a:solidFill>
              <a:srgbClr val="0070C0"/>
            </a:solidFill>
          </p:spPr>
          <p:txBody>
            <a:bodyPr anchor="ct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chemeClr val="bg1"/>
                  </a:solidFill>
                </a:rPr>
                <a:t>Signed (2’s complement)</a:t>
              </a:r>
              <a:endParaRPr lang="en-US" dirty="0">
                <a:solidFill>
                  <a:schemeClr val="bg1"/>
                </a:solidFill>
              </a:endParaRPr>
            </a:p>
          </p:txBody>
        </p:sp>
        <p:sp>
          <p:nvSpPr>
            <p:cNvPr id="7" name="Content Placeholder 8">
              <a:extLst>
                <a:ext uri="{FF2B5EF4-FFF2-40B4-BE49-F238E27FC236}">
                  <a16:creationId xmlns:a16="http://schemas.microsoft.com/office/drawing/2014/main" id="{6AF5F7BB-CE4B-D04C-AFBF-E2058E254F29}"/>
                </a:ext>
              </a:extLst>
            </p:cNvPr>
            <p:cNvSpPr txBox="1">
              <a:spLocks/>
            </p:cNvSpPr>
            <p:nvPr/>
          </p:nvSpPr>
          <p:spPr>
            <a:xfrm>
              <a:off x="5811673" y="1656638"/>
              <a:ext cx="4446423" cy="3536147"/>
            </a:xfrm>
            <a:prstGeom prst="rect">
              <a:avLst/>
            </a:prstGeom>
            <a:solidFill>
              <a:schemeClr val="accent4">
                <a:lumMod val="20000"/>
                <a:lumOff val="80000"/>
              </a:schemeClr>
            </a:solidFill>
            <a:ln>
              <a:solidFill>
                <a:schemeClr val="accent2"/>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FF0000"/>
                  </a:solidFill>
                </a:rPr>
                <a:t>Sign-Extend: Replicate sign bit</a:t>
              </a:r>
            </a:p>
            <a:p>
              <a:pPr marL="0" indent="0">
                <a:buFont typeface="Arial" panose="020B0604020202020204" pitchFamily="34" charset="0"/>
                <a:buNone/>
              </a:pPr>
              <a:r>
                <a:rPr lang="en-US" dirty="0"/>
                <a:t>example </a:t>
              </a:r>
              <a:r>
                <a:rPr lang="en-US" dirty="0" err="1">
                  <a:solidFill>
                    <a:srgbClr val="0070C0"/>
                  </a:solidFill>
                  <a:latin typeface="Consolas" panose="020B0609020204030204" pitchFamily="49" charset="0"/>
                  <a:cs typeface="Consolas" panose="020B0609020204030204" pitchFamily="49" charset="0"/>
                </a:rPr>
                <a:t>ldrsb</a:t>
              </a:r>
              <a:endParaRPr lang="en-US" dirty="0">
                <a:solidFill>
                  <a:srgbClr val="0070C0"/>
                </a:solidFill>
                <a:latin typeface="Consolas" panose="020B0609020204030204" pitchFamily="49" charset="0"/>
                <a:cs typeface="Consolas" panose="020B0609020204030204" pitchFamily="49" charset="0"/>
              </a:endParaRPr>
            </a:p>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22" name="Rectangle 21">
              <a:extLst>
                <a:ext uri="{FF2B5EF4-FFF2-40B4-BE49-F238E27FC236}">
                  <a16:creationId xmlns:a16="http://schemas.microsoft.com/office/drawing/2014/main" id="{A7854A8E-8EEB-1444-B8D5-A639404B14A1}"/>
                </a:ext>
              </a:extLst>
            </p:cNvPr>
            <p:cNvSpPr/>
            <p:nvPr/>
          </p:nvSpPr>
          <p:spPr>
            <a:xfrm>
              <a:off x="5851360" y="5385164"/>
              <a:ext cx="4406736"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rPr>
                <a:t>Instructions that sign-extend:</a:t>
              </a:r>
            </a:p>
            <a:p>
              <a:pPr algn="ctr"/>
              <a:r>
                <a:rPr lang="en-US" sz="2400" dirty="0" err="1">
                  <a:solidFill>
                    <a:schemeClr val="tx2"/>
                  </a:solidFill>
                </a:rPr>
                <a:t>ldrsb</a:t>
              </a:r>
              <a:r>
                <a:rPr lang="en-US" sz="2400" dirty="0">
                  <a:solidFill>
                    <a:schemeClr val="tx2"/>
                  </a:solidFill>
                </a:rPr>
                <a:t>, </a:t>
              </a:r>
              <a:r>
                <a:rPr lang="en-US" sz="2400" dirty="0" err="1">
                  <a:solidFill>
                    <a:schemeClr val="tx2"/>
                  </a:solidFill>
                </a:rPr>
                <a:t>ldrsh</a:t>
              </a:r>
              <a:endParaRPr lang="en-US" sz="2400" dirty="0">
                <a:solidFill>
                  <a:schemeClr val="tx2"/>
                </a:solidFill>
              </a:endParaRPr>
            </a:p>
          </p:txBody>
        </p:sp>
        <p:cxnSp>
          <p:nvCxnSpPr>
            <p:cNvPr id="37" name="Straight Arrow Connector 36">
              <a:extLst>
                <a:ext uri="{FF2B5EF4-FFF2-40B4-BE49-F238E27FC236}">
                  <a16:creationId xmlns:a16="http://schemas.microsoft.com/office/drawing/2014/main" id="{03E6BDB8-C527-AA48-99EC-A2547284BFE0}"/>
                </a:ext>
              </a:extLst>
            </p:cNvPr>
            <p:cNvCxnSpPr/>
            <p:nvPr/>
          </p:nvCxnSpPr>
          <p:spPr>
            <a:xfrm>
              <a:off x="9499363" y="2849046"/>
              <a:ext cx="0" cy="9144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68B79267-FC4F-7A4D-A6C3-BB0DF781C5BF}"/>
                </a:ext>
              </a:extLst>
            </p:cNvPr>
            <p:cNvGrpSpPr/>
            <p:nvPr/>
          </p:nvGrpSpPr>
          <p:grpSpPr>
            <a:xfrm>
              <a:off x="6277015" y="3754935"/>
              <a:ext cx="3742224" cy="312089"/>
              <a:chOff x="1109197" y="2250436"/>
              <a:chExt cx="3742224" cy="312089"/>
            </a:xfrm>
          </p:grpSpPr>
          <p:sp>
            <p:nvSpPr>
              <p:cNvPr id="40" name="Rectangle 39">
                <a:extLst>
                  <a:ext uri="{FF2B5EF4-FFF2-40B4-BE49-F238E27FC236}">
                    <a16:creationId xmlns:a16="http://schemas.microsoft.com/office/drawing/2014/main" id="{0FD4C58D-0336-B541-ACC1-08C56CDF31F2}"/>
                  </a:ext>
                </a:extLst>
              </p:cNvPr>
              <p:cNvSpPr/>
              <p:nvPr/>
            </p:nvSpPr>
            <p:spPr>
              <a:xfrm>
                <a:off x="1109197"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0xff</a:t>
                </a:r>
              </a:p>
            </p:txBody>
          </p:sp>
          <p:sp>
            <p:nvSpPr>
              <p:cNvPr id="41" name="Rectangle 40">
                <a:extLst>
                  <a:ext uri="{FF2B5EF4-FFF2-40B4-BE49-F238E27FC236}">
                    <a16:creationId xmlns:a16="http://schemas.microsoft.com/office/drawing/2014/main" id="{D6469D67-C33B-204E-9EEF-9317D5B5AA99}"/>
                  </a:ext>
                </a:extLst>
              </p:cNvPr>
              <p:cNvSpPr/>
              <p:nvPr/>
            </p:nvSpPr>
            <p:spPr>
              <a:xfrm>
                <a:off x="2044753"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0xff</a:t>
                </a:r>
              </a:p>
            </p:txBody>
          </p:sp>
          <p:sp>
            <p:nvSpPr>
              <p:cNvPr id="42" name="Rectangle 41">
                <a:extLst>
                  <a:ext uri="{FF2B5EF4-FFF2-40B4-BE49-F238E27FC236}">
                    <a16:creationId xmlns:a16="http://schemas.microsoft.com/office/drawing/2014/main" id="{AD64300A-50CD-F94A-816B-D7839820D012}"/>
                  </a:ext>
                </a:extLst>
              </p:cNvPr>
              <p:cNvSpPr/>
              <p:nvPr/>
            </p:nvSpPr>
            <p:spPr>
              <a:xfrm>
                <a:off x="2980309"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0xff</a:t>
                </a:r>
              </a:p>
            </p:txBody>
          </p:sp>
          <p:sp>
            <p:nvSpPr>
              <p:cNvPr id="43" name="Rectangle 42">
                <a:extLst>
                  <a:ext uri="{FF2B5EF4-FFF2-40B4-BE49-F238E27FC236}">
                    <a16:creationId xmlns:a16="http://schemas.microsoft.com/office/drawing/2014/main" id="{B4D4A90B-7815-DF44-81CF-6BBC34871FAC}"/>
                  </a:ext>
                </a:extLst>
              </p:cNvPr>
              <p:cNvSpPr/>
              <p:nvPr/>
            </p:nvSpPr>
            <p:spPr>
              <a:xfrm>
                <a:off x="3915865"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sp>
          <p:nvSpPr>
            <p:cNvPr id="44" name="Left Brace 43">
              <a:extLst>
                <a:ext uri="{FF2B5EF4-FFF2-40B4-BE49-F238E27FC236}">
                  <a16:creationId xmlns:a16="http://schemas.microsoft.com/office/drawing/2014/main" id="{27DC1349-D4F5-1A43-9F46-8769BA3E1CEC}"/>
                </a:ext>
              </a:extLst>
            </p:cNvPr>
            <p:cNvSpPr/>
            <p:nvPr/>
          </p:nvSpPr>
          <p:spPr>
            <a:xfrm rot="16200000">
              <a:off x="7499339" y="2855413"/>
              <a:ext cx="362024" cy="280666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TextBox 44">
              <a:extLst>
                <a:ext uri="{FF2B5EF4-FFF2-40B4-BE49-F238E27FC236}">
                  <a16:creationId xmlns:a16="http://schemas.microsoft.com/office/drawing/2014/main" id="{51243A9C-F934-234F-8D5C-3A4243D3C36F}"/>
                </a:ext>
              </a:extLst>
            </p:cNvPr>
            <p:cNvSpPr txBox="1"/>
            <p:nvPr/>
          </p:nvSpPr>
          <p:spPr>
            <a:xfrm>
              <a:off x="9058348" y="2210988"/>
              <a:ext cx="1018227" cy="369332"/>
            </a:xfrm>
            <a:prstGeom prst="rect">
              <a:avLst/>
            </a:prstGeom>
            <a:noFill/>
          </p:spPr>
          <p:txBody>
            <a:bodyPr wrap="none" rtlCol="0">
              <a:spAutoFit/>
            </a:bodyPr>
            <a:lstStyle/>
            <a:p>
              <a:r>
                <a:rPr lang="en-US" dirty="0">
                  <a:solidFill>
                    <a:srgbClr val="0070C0"/>
                  </a:solidFill>
                </a:rPr>
                <a:t>memory</a:t>
              </a:r>
            </a:p>
          </p:txBody>
        </p:sp>
        <p:sp>
          <p:nvSpPr>
            <p:cNvPr id="46" name="TextBox 45">
              <a:extLst>
                <a:ext uri="{FF2B5EF4-FFF2-40B4-BE49-F238E27FC236}">
                  <a16:creationId xmlns:a16="http://schemas.microsoft.com/office/drawing/2014/main" id="{541CC6D2-CEF8-BE41-80FB-2CC72384E1C7}"/>
                </a:ext>
              </a:extLst>
            </p:cNvPr>
            <p:cNvSpPr txBox="1"/>
            <p:nvPr/>
          </p:nvSpPr>
          <p:spPr>
            <a:xfrm>
              <a:off x="5902685" y="3703047"/>
              <a:ext cx="389850" cy="369332"/>
            </a:xfrm>
            <a:prstGeom prst="rect">
              <a:avLst/>
            </a:prstGeom>
            <a:noFill/>
          </p:spPr>
          <p:txBody>
            <a:bodyPr wrap="none" rtlCol="0">
              <a:spAutoFit/>
            </a:bodyPr>
            <a:lstStyle/>
            <a:p>
              <a:r>
                <a:rPr lang="en-US" dirty="0">
                  <a:solidFill>
                    <a:srgbClr val="0070C0"/>
                  </a:solidFill>
                </a:rPr>
                <a:t>r0</a:t>
              </a:r>
            </a:p>
          </p:txBody>
        </p:sp>
        <p:sp>
          <p:nvSpPr>
            <p:cNvPr id="47" name="TextBox 46">
              <a:extLst>
                <a:ext uri="{FF2B5EF4-FFF2-40B4-BE49-F238E27FC236}">
                  <a16:creationId xmlns:a16="http://schemas.microsoft.com/office/drawing/2014/main" id="{B8604FC9-6C5D-2340-A074-F13018C16D37}"/>
                </a:ext>
              </a:extLst>
            </p:cNvPr>
            <p:cNvSpPr txBox="1"/>
            <p:nvPr/>
          </p:nvSpPr>
          <p:spPr>
            <a:xfrm>
              <a:off x="5965728" y="4439759"/>
              <a:ext cx="4083169" cy="369332"/>
            </a:xfrm>
            <a:prstGeom prst="rect">
              <a:avLst/>
            </a:prstGeom>
            <a:solidFill>
              <a:schemeClr val="bg1"/>
            </a:solidFill>
            <a:ln w="28575">
              <a:solidFill>
                <a:srgbClr val="0070C0"/>
              </a:solidFill>
            </a:ln>
          </p:spPr>
          <p:txBody>
            <a:bodyPr wrap="none" rtlCol="0">
              <a:spAutoFit/>
            </a:bodyPr>
            <a:lstStyle/>
            <a:p>
              <a:r>
                <a:rPr lang="en-US" dirty="0">
                  <a:solidFill>
                    <a:srgbClr val="0070C0"/>
                  </a:solidFill>
                </a:rPr>
                <a:t>Overwrite the upper three bytes with 1</a:t>
              </a:r>
            </a:p>
          </p:txBody>
        </p:sp>
        <p:sp>
          <p:nvSpPr>
            <p:cNvPr id="48" name="Rectangle 47">
              <a:extLst>
                <a:ext uri="{FF2B5EF4-FFF2-40B4-BE49-F238E27FC236}">
                  <a16:creationId xmlns:a16="http://schemas.microsoft.com/office/drawing/2014/main" id="{B33299C0-BA68-2E44-B511-41A600943C43}"/>
                </a:ext>
              </a:extLst>
            </p:cNvPr>
            <p:cNvSpPr/>
            <p:nvPr/>
          </p:nvSpPr>
          <p:spPr>
            <a:xfrm>
              <a:off x="8173666" y="2558640"/>
              <a:ext cx="1820034"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0b </a:t>
              </a:r>
              <a:r>
                <a:rPr lang="en-US" sz="2000" dirty="0">
                  <a:solidFill>
                    <a:srgbClr val="FF0000"/>
                  </a:solidFill>
                </a:rPr>
                <a:t>1</a:t>
              </a:r>
              <a:r>
                <a:rPr lang="en-US" sz="2000" dirty="0">
                  <a:solidFill>
                    <a:schemeClr val="accent6"/>
                  </a:solidFill>
                </a:rPr>
                <a:t>110 0001</a:t>
              </a:r>
            </a:p>
          </p:txBody>
        </p:sp>
        <p:cxnSp>
          <p:nvCxnSpPr>
            <p:cNvPr id="50" name="Straight Arrow Connector 49">
              <a:extLst>
                <a:ext uri="{FF2B5EF4-FFF2-40B4-BE49-F238E27FC236}">
                  <a16:creationId xmlns:a16="http://schemas.microsoft.com/office/drawing/2014/main" id="{5C3D3139-C1E8-E248-AFFD-509E0937AA4D}"/>
                </a:ext>
              </a:extLst>
            </p:cNvPr>
            <p:cNvCxnSpPr/>
            <p:nvPr/>
          </p:nvCxnSpPr>
          <p:spPr>
            <a:xfrm flipH="1">
              <a:off x="6902245" y="2822703"/>
              <a:ext cx="1858297" cy="93223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26731AE-DE69-4146-8965-CF8316AB8D69}"/>
                </a:ext>
              </a:extLst>
            </p:cNvPr>
            <p:cNvCxnSpPr>
              <a:cxnSpLocks/>
            </p:cNvCxnSpPr>
            <p:nvPr/>
          </p:nvCxnSpPr>
          <p:spPr>
            <a:xfrm flipH="1">
              <a:off x="7724169" y="2831253"/>
              <a:ext cx="1036373" cy="92809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70F98E-7B13-D944-9A58-FC50F13CC52E}"/>
                </a:ext>
              </a:extLst>
            </p:cNvPr>
            <p:cNvCxnSpPr>
              <a:cxnSpLocks/>
            </p:cNvCxnSpPr>
            <p:nvPr/>
          </p:nvCxnSpPr>
          <p:spPr>
            <a:xfrm flipH="1">
              <a:off x="8638313" y="2811991"/>
              <a:ext cx="122229" cy="93223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BD12F90B-36DA-6A45-8647-EB3F348D12A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36019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1BE35-F839-A54A-9363-71A51C202224}"/>
              </a:ext>
            </a:extLst>
          </p:cNvPr>
          <p:cNvSpPr>
            <a:spLocks noGrp="1"/>
          </p:cNvSpPr>
          <p:nvPr>
            <p:ph type="title"/>
          </p:nvPr>
        </p:nvSpPr>
        <p:spPr>
          <a:xfrm>
            <a:off x="73572" y="119999"/>
            <a:ext cx="12034345" cy="715294"/>
          </a:xfrm>
        </p:spPr>
        <p:txBody>
          <a:bodyPr/>
          <a:lstStyle/>
          <a:p>
            <a:r>
              <a:rPr lang="en-US" sz="2800" dirty="0"/>
              <a:t>Storing 32-bit Registers To Memory 8-bit, 16-bit, 32-bit</a:t>
            </a:r>
          </a:p>
        </p:txBody>
      </p:sp>
      <p:sp>
        <p:nvSpPr>
          <p:cNvPr id="5" name="Content Placeholder 6">
            <a:extLst>
              <a:ext uri="{FF2B5EF4-FFF2-40B4-BE49-F238E27FC236}">
                <a16:creationId xmlns:a16="http://schemas.microsoft.com/office/drawing/2014/main" id="{35EA41C0-9414-0547-9E94-289BE0ACBA08}"/>
              </a:ext>
            </a:extLst>
          </p:cNvPr>
          <p:cNvSpPr txBox="1">
            <a:spLocks/>
          </p:cNvSpPr>
          <p:nvPr/>
        </p:nvSpPr>
        <p:spPr>
          <a:xfrm>
            <a:off x="73572" y="1477278"/>
            <a:ext cx="3897649" cy="3430154"/>
          </a:xfrm>
          <a:prstGeom prst="rect">
            <a:avLst/>
          </a:prstGeom>
          <a:solidFill>
            <a:schemeClr val="accent4">
              <a:lumMod val="20000"/>
              <a:lumOff val="80000"/>
            </a:schemeClr>
          </a:solidFill>
          <a:ln>
            <a:solidFill>
              <a:schemeClr val="accent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21" name="Rectangle 20">
            <a:extLst>
              <a:ext uri="{FF2B5EF4-FFF2-40B4-BE49-F238E27FC236}">
                <a16:creationId xmlns:a16="http://schemas.microsoft.com/office/drawing/2014/main" id="{008E622E-2BB9-7343-B7CB-331C28391EE6}"/>
              </a:ext>
            </a:extLst>
          </p:cNvPr>
          <p:cNvSpPr/>
          <p:nvPr/>
        </p:nvSpPr>
        <p:spPr>
          <a:xfrm>
            <a:off x="73572" y="4907432"/>
            <a:ext cx="3897649"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2"/>
                </a:solidFill>
              </a:rPr>
              <a:t>strb</a:t>
            </a:r>
            <a:endParaRPr lang="en-US" sz="2800" dirty="0">
              <a:solidFill>
                <a:schemeClr val="tx2"/>
              </a:solidFill>
            </a:endParaRPr>
          </a:p>
        </p:txBody>
      </p:sp>
      <p:grpSp>
        <p:nvGrpSpPr>
          <p:cNvPr id="28" name="Group 27">
            <a:extLst>
              <a:ext uri="{FF2B5EF4-FFF2-40B4-BE49-F238E27FC236}">
                <a16:creationId xmlns:a16="http://schemas.microsoft.com/office/drawing/2014/main" id="{109A8313-BE8E-FE47-8F1F-4222B7713920}"/>
              </a:ext>
            </a:extLst>
          </p:cNvPr>
          <p:cNvGrpSpPr/>
          <p:nvPr/>
        </p:nvGrpSpPr>
        <p:grpSpPr>
          <a:xfrm>
            <a:off x="187521" y="4127125"/>
            <a:ext cx="3742224" cy="312089"/>
            <a:chOff x="1109197" y="2250436"/>
            <a:chExt cx="3742224" cy="312089"/>
          </a:xfrm>
        </p:grpSpPr>
        <p:sp>
          <p:nvSpPr>
            <p:cNvPr id="29" name="Rectangle 28">
              <a:extLst>
                <a:ext uri="{FF2B5EF4-FFF2-40B4-BE49-F238E27FC236}">
                  <a16:creationId xmlns:a16="http://schemas.microsoft.com/office/drawing/2014/main" id="{0F6DF1F3-4596-DA4C-9B60-377949E959C2}"/>
                </a:ext>
              </a:extLst>
            </p:cNvPr>
            <p:cNvSpPr/>
            <p:nvPr/>
          </p:nvSpPr>
          <p:spPr>
            <a:xfrm>
              <a:off x="1109197"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30" name="Rectangle 29">
              <a:extLst>
                <a:ext uri="{FF2B5EF4-FFF2-40B4-BE49-F238E27FC236}">
                  <a16:creationId xmlns:a16="http://schemas.microsoft.com/office/drawing/2014/main" id="{8B3DF868-D21C-114B-AFCC-2B86BDC1E8BC}"/>
                </a:ext>
              </a:extLst>
            </p:cNvPr>
            <p:cNvSpPr/>
            <p:nvPr/>
          </p:nvSpPr>
          <p:spPr>
            <a:xfrm>
              <a:off x="2044753"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31" name="Rectangle 30">
              <a:extLst>
                <a:ext uri="{FF2B5EF4-FFF2-40B4-BE49-F238E27FC236}">
                  <a16:creationId xmlns:a16="http://schemas.microsoft.com/office/drawing/2014/main" id="{EC069240-58A5-ED46-820F-9288C98E499D}"/>
                </a:ext>
              </a:extLst>
            </p:cNvPr>
            <p:cNvSpPr/>
            <p:nvPr/>
          </p:nvSpPr>
          <p:spPr>
            <a:xfrm>
              <a:off x="2980309"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0xe2</a:t>
              </a:r>
            </a:p>
          </p:txBody>
        </p:sp>
        <p:sp>
          <p:nvSpPr>
            <p:cNvPr id="32" name="Rectangle 31">
              <a:extLst>
                <a:ext uri="{FF2B5EF4-FFF2-40B4-BE49-F238E27FC236}">
                  <a16:creationId xmlns:a16="http://schemas.microsoft.com/office/drawing/2014/main" id="{D57DA576-76FA-3545-8359-D68BE65858AD}"/>
                </a:ext>
              </a:extLst>
            </p:cNvPr>
            <p:cNvSpPr/>
            <p:nvPr/>
          </p:nvSpPr>
          <p:spPr>
            <a:xfrm>
              <a:off x="3915865"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sp>
        <p:nvSpPr>
          <p:cNvPr id="34" name="TextBox 33">
            <a:extLst>
              <a:ext uri="{FF2B5EF4-FFF2-40B4-BE49-F238E27FC236}">
                <a16:creationId xmlns:a16="http://schemas.microsoft.com/office/drawing/2014/main" id="{46167E81-6B89-A44E-983E-9037FE80DC3D}"/>
              </a:ext>
            </a:extLst>
          </p:cNvPr>
          <p:cNvSpPr txBox="1"/>
          <p:nvPr/>
        </p:nvSpPr>
        <p:spPr>
          <a:xfrm>
            <a:off x="2964029" y="2017865"/>
            <a:ext cx="1018227" cy="369332"/>
          </a:xfrm>
          <a:prstGeom prst="rect">
            <a:avLst/>
          </a:prstGeom>
          <a:noFill/>
        </p:spPr>
        <p:txBody>
          <a:bodyPr wrap="none" rtlCol="0">
            <a:spAutoFit/>
          </a:bodyPr>
          <a:lstStyle/>
          <a:p>
            <a:r>
              <a:rPr lang="en-US" dirty="0">
                <a:solidFill>
                  <a:srgbClr val="0070C0"/>
                </a:solidFill>
              </a:rPr>
              <a:t>memory</a:t>
            </a:r>
          </a:p>
        </p:txBody>
      </p:sp>
      <p:sp>
        <p:nvSpPr>
          <p:cNvPr id="35" name="TextBox 34">
            <a:extLst>
              <a:ext uri="{FF2B5EF4-FFF2-40B4-BE49-F238E27FC236}">
                <a16:creationId xmlns:a16="http://schemas.microsoft.com/office/drawing/2014/main" id="{2E117D25-9F24-D644-99F6-42DB7D00BAFA}"/>
              </a:ext>
            </a:extLst>
          </p:cNvPr>
          <p:cNvSpPr txBox="1"/>
          <p:nvPr/>
        </p:nvSpPr>
        <p:spPr>
          <a:xfrm>
            <a:off x="254556" y="3757795"/>
            <a:ext cx="389850" cy="369332"/>
          </a:xfrm>
          <a:prstGeom prst="rect">
            <a:avLst/>
          </a:prstGeom>
          <a:noFill/>
        </p:spPr>
        <p:txBody>
          <a:bodyPr wrap="none" rtlCol="0">
            <a:spAutoFit/>
          </a:bodyPr>
          <a:lstStyle/>
          <a:p>
            <a:r>
              <a:rPr lang="en-US" dirty="0">
                <a:solidFill>
                  <a:srgbClr val="0070C0"/>
                </a:solidFill>
              </a:rPr>
              <a:t>r0</a:t>
            </a:r>
          </a:p>
        </p:txBody>
      </p:sp>
      <p:grpSp>
        <p:nvGrpSpPr>
          <p:cNvPr id="38" name="Group 37">
            <a:extLst>
              <a:ext uri="{FF2B5EF4-FFF2-40B4-BE49-F238E27FC236}">
                <a16:creationId xmlns:a16="http://schemas.microsoft.com/office/drawing/2014/main" id="{5F793C5A-277B-0A48-A515-A031337CFBBB}"/>
              </a:ext>
            </a:extLst>
          </p:cNvPr>
          <p:cNvGrpSpPr/>
          <p:nvPr/>
        </p:nvGrpSpPr>
        <p:grpSpPr>
          <a:xfrm>
            <a:off x="198216" y="2378070"/>
            <a:ext cx="3742224" cy="312089"/>
            <a:chOff x="1109197" y="2250436"/>
            <a:chExt cx="3742224" cy="312089"/>
          </a:xfrm>
        </p:grpSpPr>
        <p:sp>
          <p:nvSpPr>
            <p:cNvPr id="49" name="Rectangle 48">
              <a:extLst>
                <a:ext uri="{FF2B5EF4-FFF2-40B4-BE49-F238E27FC236}">
                  <a16:creationId xmlns:a16="http://schemas.microsoft.com/office/drawing/2014/main" id="{E13769B4-0C51-784B-9BB3-61DCD7CCC99D}"/>
                </a:ext>
              </a:extLst>
            </p:cNvPr>
            <p:cNvSpPr/>
            <p:nvPr/>
          </p:nvSpPr>
          <p:spPr>
            <a:xfrm>
              <a:off x="1109197"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52" name="Rectangle 51">
              <a:extLst>
                <a:ext uri="{FF2B5EF4-FFF2-40B4-BE49-F238E27FC236}">
                  <a16:creationId xmlns:a16="http://schemas.microsoft.com/office/drawing/2014/main" id="{5C328429-640F-A047-B086-1D3639CE63CE}"/>
                </a:ext>
              </a:extLst>
            </p:cNvPr>
            <p:cNvSpPr/>
            <p:nvPr/>
          </p:nvSpPr>
          <p:spPr>
            <a:xfrm>
              <a:off x="2044753"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54" name="Rectangle 53">
              <a:extLst>
                <a:ext uri="{FF2B5EF4-FFF2-40B4-BE49-F238E27FC236}">
                  <a16:creationId xmlns:a16="http://schemas.microsoft.com/office/drawing/2014/main" id="{7591927D-9157-2841-B9DD-183586290411}"/>
                </a:ext>
              </a:extLst>
            </p:cNvPr>
            <p:cNvSpPr/>
            <p:nvPr/>
          </p:nvSpPr>
          <p:spPr>
            <a:xfrm>
              <a:off x="2980309"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55" name="Rectangle 54">
              <a:extLst>
                <a:ext uri="{FF2B5EF4-FFF2-40B4-BE49-F238E27FC236}">
                  <a16:creationId xmlns:a16="http://schemas.microsoft.com/office/drawing/2014/main" id="{E7E1361F-8F31-274C-B4DE-5D7F3386DCB4}"/>
                </a:ext>
              </a:extLst>
            </p:cNvPr>
            <p:cNvSpPr/>
            <p:nvPr/>
          </p:nvSpPr>
          <p:spPr>
            <a:xfrm>
              <a:off x="3915865"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cxnSp>
        <p:nvCxnSpPr>
          <p:cNvPr id="56" name="Straight Arrow Connector 55">
            <a:extLst>
              <a:ext uri="{FF2B5EF4-FFF2-40B4-BE49-F238E27FC236}">
                <a16:creationId xmlns:a16="http://schemas.microsoft.com/office/drawing/2014/main" id="{1DB41F5F-23FB-9240-836E-5839B754E672}"/>
              </a:ext>
            </a:extLst>
          </p:cNvPr>
          <p:cNvCxnSpPr>
            <a:cxnSpLocks/>
            <a:stCxn id="32" idx="0"/>
            <a:endCxn id="55" idx="2"/>
          </p:cNvCxnSpPr>
          <p:nvPr/>
        </p:nvCxnSpPr>
        <p:spPr>
          <a:xfrm flipV="1">
            <a:off x="3461967" y="2690157"/>
            <a:ext cx="10695" cy="143696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Left Brace 72">
            <a:extLst>
              <a:ext uri="{FF2B5EF4-FFF2-40B4-BE49-F238E27FC236}">
                <a16:creationId xmlns:a16="http://schemas.microsoft.com/office/drawing/2014/main" id="{2473F3BA-54CA-7640-9EC7-0EA424B168B1}"/>
              </a:ext>
            </a:extLst>
          </p:cNvPr>
          <p:cNvSpPr/>
          <p:nvPr/>
        </p:nvSpPr>
        <p:spPr>
          <a:xfrm rot="16200000">
            <a:off x="1428276" y="1479163"/>
            <a:ext cx="362024" cy="280666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TextBox 73">
            <a:extLst>
              <a:ext uri="{FF2B5EF4-FFF2-40B4-BE49-F238E27FC236}">
                <a16:creationId xmlns:a16="http://schemas.microsoft.com/office/drawing/2014/main" id="{507158E5-347B-AA4A-8407-9653D81E281D}"/>
              </a:ext>
            </a:extLst>
          </p:cNvPr>
          <p:cNvSpPr txBox="1"/>
          <p:nvPr/>
        </p:nvSpPr>
        <p:spPr>
          <a:xfrm>
            <a:off x="814024" y="3057636"/>
            <a:ext cx="1544012" cy="369332"/>
          </a:xfrm>
          <a:prstGeom prst="rect">
            <a:avLst/>
          </a:prstGeom>
          <a:solidFill>
            <a:schemeClr val="bg1"/>
          </a:solidFill>
          <a:ln w="28575">
            <a:solidFill>
              <a:srgbClr val="0070C0"/>
            </a:solidFill>
          </a:ln>
        </p:spPr>
        <p:txBody>
          <a:bodyPr wrap="none" rtlCol="0">
            <a:spAutoFit/>
          </a:bodyPr>
          <a:lstStyle/>
          <a:p>
            <a:r>
              <a:rPr lang="en-US" dirty="0">
                <a:solidFill>
                  <a:srgbClr val="0070C0"/>
                </a:solidFill>
              </a:rPr>
              <a:t>Not Changed</a:t>
            </a:r>
          </a:p>
        </p:txBody>
      </p:sp>
      <p:grpSp>
        <p:nvGrpSpPr>
          <p:cNvPr id="3" name="Group 2">
            <a:extLst>
              <a:ext uri="{FF2B5EF4-FFF2-40B4-BE49-F238E27FC236}">
                <a16:creationId xmlns:a16="http://schemas.microsoft.com/office/drawing/2014/main" id="{5EAAB4E4-CE47-CA4A-934A-4E87074D8203}"/>
              </a:ext>
            </a:extLst>
          </p:cNvPr>
          <p:cNvGrpSpPr/>
          <p:nvPr/>
        </p:nvGrpSpPr>
        <p:grpSpPr>
          <a:xfrm>
            <a:off x="4023111" y="1477278"/>
            <a:ext cx="3908684" cy="4420754"/>
            <a:chOff x="6680164" y="888456"/>
            <a:chExt cx="3908684" cy="4420754"/>
          </a:xfrm>
        </p:grpSpPr>
        <p:sp>
          <p:nvSpPr>
            <p:cNvPr id="57" name="Content Placeholder 6">
              <a:extLst>
                <a:ext uri="{FF2B5EF4-FFF2-40B4-BE49-F238E27FC236}">
                  <a16:creationId xmlns:a16="http://schemas.microsoft.com/office/drawing/2014/main" id="{B5481060-1AC0-AD49-864E-C9CDABC44AAA}"/>
                </a:ext>
              </a:extLst>
            </p:cNvPr>
            <p:cNvSpPr txBox="1">
              <a:spLocks/>
            </p:cNvSpPr>
            <p:nvPr/>
          </p:nvSpPr>
          <p:spPr>
            <a:xfrm>
              <a:off x="6705105" y="888456"/>
              <a:ext cx="3882782" cy="3430154"/>
            </a:xfrm>
            <a:prstGeom prst="rect">
              <a:avLst/>
            </a:prstGeom>
            <a:solidFill>
              <a:schemeClr val="accent4">
                <a:lumMod val="20000"/>
                <a:lumOff val="80000"/>
              </a:schemeClr>
            </a:solidFill>
            <a:ln>
              <a:solidFill>
                <a:schemeClr val="accent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58" name="Rectangle 57">
              <a:extLst>
                <a:ext uri="{FF2B5EF4-FFF2-40B4-BE49-F238E27FC236}">
                  <a16:creationId xmlns:a16="http://schemas.microsoft.com/office/drawing/2014/main" id="{90F6FFC2-7557-6140-B74B-8A8C3BEBD0C8}"/>
                </a:ext>
              </a:extLst>
            </p:cNvPr>
            <p:cNvSpPr/>
            <p:nvPr/>
          </p:nvSpPr>
          <p:spPr>
            <a:xfrm>
              <a:off x="6680164" y="4318610"/>
              <a:ext cx="3907723"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2"/>
                  </a:solidFill>
                </a:rPr>
                <a:t>strh</a:t>
              </a:r>
              <a:endParaRPr lang="en-US" sz="2400" dirty="0">
                <a:solidFill>
                  <a:schemeClr val="tx2"/>
                </a:solidFill>
              </a:endParaRPr>
            </a:p>
          </p:txBody>
        </p:sp>
        <p:grpSp>
          <p:nvGrpSpPr>
            <p:cNvPr id="59" name="Group 58">
              <a:extLst>
                <a:ext uri="{FF2B5EF4-FFF2-40B4-BE49-F238E27FC236}">
                  <a16:creationId xmlns:a16="http://schemas.microsoft.com/office/drawing/2014/main" id="{9F3CF09C-A6BB-8C44-A749-007AFB993C1E}"/>
                </a:ext>
              </a:extLst>
            </p:cNvPr>
            <p:cNvGrpSpPr/>
            <p:nvPr/>
          </p:nvGrpSpPr>
          <p:grpSpPr>
            <a:xfrm>
              <a:off x="6781561" y="3545923"/>
              <a:ext cx="3742224" cy="312089"/>
              <a:chOff x="1085950" y="2250436"/>
              <a:chExt cx="3742224" cy="312089"/>
            </a:xfrm>
          </p:grpSpPr>
          <p:sp>
            <p:nvSpPr>
              <p:cNvPr id="60" name="Rectangle 59">
                <a:extLst>
                  <a:ext uri="{FF2B5EF4-FFF2-40B4-BE49-F238E27FC236}">
                    <a16:creationId xmlns:a16="http://schemas.microsoft.com/office/drawing/2014/main" id="{D72E4F61-6F5B-CA45-B7B6-48080CF1376C}"/>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61" name="Rectangle 60">
                <a:extLst>
                  <a:ext uri="{FF2B5EF4-FFF2-40B4-BE49-F238E27FC236}">
                    <a16:creationId xmlns:a16="http://schemas.microsoft.com/office/drawing/2014/main" id="{E5B1FF6A-B500-7745-82D6-ACD82821E3FC}"/>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62" name="Rectangle 61">
                <a:extLst>
                  <a:ext uri="{FF2B5EF4-FFF2-40B4-BE49-F238E27FC236}">
                    <a16:creationId xmlns:a16="http://schemas.microsoft.com/office/drawing/2014/main" id="{AFFF2F79-DF75-9A4E-915B-6020FEC58D68}"/>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0xe2</a:t>
                </a:r>
              </a:p>
            </p:txBody>
          </p:sp>
          <p:sp>
            <p:nvSpPr>
              <p:cNvPr id="63" name="Rectangle 62">
                <a:extLst>
                  <a:ext uri="{FF2B5EF4-FFF2-40B4-BE49-F238E27FC236}">
                    <a16:creationId xmlns:a16="http://schemas.microsoft.com/office/drawing/2014/main" id="{E74DBC89-0E6D-9C4E-B60B-1CB5927E6A45}"/>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sp>
          <p:nvSpPr>
            <p:cNvPr id="64" name="TextBox 63">
              <a:extLst>
                <a:ext uri="{FF2B5EF4-FFF2-40B4-BE49-F238E27FC236}">
                  <a16:creationId xmlns:a16="http://schemas.microsoft.com/office/drawing/2014/main" id="{05A24849-7C2D-C342-8D64-5A767763195F}"/>
                </a:ext>
              </a:extLst>
            </p:cNvPr>
            <p:cNvSpPr txBox="1"/>
            <p:nvPr/>
          </p:nvSpPr>
          <p:spPr>
            <a:xfrm>
              <a:off x="9570621" y="1429043"/>
              <a:ext cx="1018227" cy="369332"/>
            </a:xfrm>
            <a:prstGeom prst="rect">
              <a:avLst/>
            </a:prstGeom>
            <a:noFill/>
          </p:spPr>
          <p:txBody>
            <a:bodyPr wrap="none" rtlCol="0">
              <a:spAutoFit/>
            </a:bodyPr>
            <a:lstStyle/>
            <a:p>
              <a:r>
                <a:rPr lang="en-US" dirty="0">
                  <a:solidFill>
                    <a:srgbClr val="0070C0"/>
                  </a:solidFill>
                </a:rPr>
                <a:t>memory</a:t>
              </a:r>
            </a:p>
          </p:txBody>
        </p:sp>
        <p:sp>
          <p:nvSpPr>
            <p:cNvPr id="65" name="TextBox 64">
              <a:extLst>
                <a:ext uri="{FF2B5EF4-FFF2-40B4-BE49-F238E27FC236}">
                  <a16:creationId xmlns:a16="http://schemas.microsoft.com/office/drawing/2014/main" id="{F4BC0BA7-B9AB-C840-B447-512EB1A57186}"/>
                </a:ext>
              </a:extLst>
            </p:cNvPr>
            <p:cNvSpPr txBox="1"/>
            <p:nvPr/>
          </p:nvSpPr>
          <p:spPr>
            <a:xfrm>
              <a:off x="6799848" y="3224025"/>
              <a:ext cx="389850" cy="369332"/>
            </a:xfrm>
            <a:prstGeom prst="rect">
              <a:avLst/>
            </a:prstGeom>
            <a:noFill/>
          </p:spPr>
          <p:txBody>
            <a:bodyPr wrap="none" rtlCol="0">
              <a:spAutoFit/>
            </a:bodyPr>
            <a:lstStyle/>
            <a:p>
              <a:r>
                <a:rPr lang="en-US" dirty="0">
                  <a:solidFill>
                    <a:srgbClr val="0070C0"/>
                  </a:solidFill>
                </a:rPr>
                <a:t>r0</a:t>
              </a:r>
            </a:p>
          </p:txBody>
        </p:sp>
        <p:grpSp>
          <p:nvGrpSpPr>
            <p:cNvPr id="66" name="Group 65">
              <a:extLst>
                <a:ext uri="{FF2B5EF4-FFF2-40B4-BE49-F238E27FC236}">
                  <a16:creationId xmlns:a16="http://schemas.microsoft.com/office/drawing/2014/main" id="{BE3F4654-9D2C-134F-9F35-A82AB0D70ED0}"/>
                </a:ext>
              </a:extLst>
            </p:cNvPr>
            <p:cNvGrpSpPr/>
            <p:nvPr/>
          </p:nvGrpSpPr>
          <p:grpSpPr>
            <a:xfrm>
              <a:off x="6804808" y="1789248"/>
              <a:ext cx="3742224" cy="312089"/>
              <a:chOff x="1109197" y="2250436"/>
              <a:chExt cx="3742224" cy="312089"/>
            </a:xfrm>
          </p:grpSpPr>
          <p:sp>
            <p:nvSpPr>
              <p:cNvPr id="67" name="Rectangle 66">
                <a:extLst>
                  <a:ext uri="{FF2B5EF4-FFF2-40B4-BE49-F238E27FC236}">
                    <a16:creationId xmlns:a16="http://schemas.microsoft.com/office/drawing/2014/main" id="{D95C3D58-23F5-B748-9293-0EE9325C6CB2}"/>
                  </a:ext>
                </a:extLst>
              </p:cNvPr>
              <p:cNvSpPr/>
              <p:nvPr/>
            </p:nvSpPr>
            <p:spPr>
              <a:xfrm>
                <a:off x="1109197"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68" name="Rectangle 67">
                <a:extLst>
                  <a:ext uri="{FF2B5EF4-FFF2-40B4-BE49-F238E27FC236}">
                    <a16:creationId xmlns:a16="http://schemas.microsoft.com/office/drawing/2014/main" id="{9B0DA154-8A80-DC4D-AA9D-89E6EBC24A3F}"/>
                  </a:ext>
                </a:extLst>
              </p:cNvPr>
              <p:cNvSpPr/>
              <p:nvPr/>
            </p:nvSpPr>
            <p:spPr>
              <a:xfrm>
                <a:off x="2044753"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69" name="Rectangle 68">
                <a:extLst>
                  <a:ext uri="{FF2B5EF4-FFF2-40B4-BE49-F238E27FC236}">
                    <a16:creationId xmlns:a16="http://schemas.microsoft.com/office/drawing/2014/main" id="{9B73615C-C4BF-114A-86BE-A7A920BE951C}"/>
                  </a:ext>
                </a:extLst>
              </p:cNvPr>
              <p:cNvSpPr/>
              <p:nvPr/>
            </p:nvSpPr>
            <p:spPr>
              <a:xfrm>
                <a:off x="2980309"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0xe2</a:t>
                </a:r>
              </a:p>
            </p:txBody>
          </p:sp>
          <p:sp>
            <p:nvSpPr>
              <p:cNvPr id="70" name="Rectangle 69">
                <a:extLst>
                  <a:ext uri="{FF2B5EF4-FFF2-40B4-BE49-F238E27FC236}">
                    <a16:creationId xmlns:a16="http://schemas.microsoft.com/office/drawing/2014/main" id="{4C7F2179-CCC7-EF46-8A20-0F8C4900B3D5}"/>
                  </a:ext>
                </a:extLst>
              </p:cNvPr>
              <p:cNvSpPr/>
              <p:nvPr/>
            </p:nvSpPr>
            <p:spPr>
              <a:xfrm>
                <a:off x="3915865"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cxnSp>
          <p:nvCxnSpPr>
            <p:cNvPr id="71" name="Straight Arrow Connector 70">
              <a:extLst>
                <a:ext uri="{FF2B5EF4-FFF2-40B4-BE49-F238E27FC236}">
                  <a16:creationId xmlns:a16="http://schemas.microsoft.com/office/drawing/2014/main" id="{FBD7D02F-04F4-0344-9872-6220858ECBB8}"/>
                </a:ext>
              </a:extLst>
            </p:cNvPr>
            <p:cNvCxnSpPr>
              <a:cxnSpLocks/>
              <a:stCxn id="63" idx="0"/>
            </p:cNvCxnSpPr>
            <p:nvPr/>
          </p:nvCxnSpPr>
          <p:spPr>
            <a:xfrm flipH="1" flipV="1">
              <a:off x="10047645" y="2108958"/>
              <a:ext cx="8362" cy="14369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669F07A-295F-B549-B02A-1C6AC6E7E70E}"/>
                </a:ext>
              </a:extLst>
            </p:cNvPr>
            <p:cNvCxnSpPr>
              <a:cxnSpLocks/>
            </p:cNvCxnSpPr>
            <p:nvPr/>
          </p:nvCxnSpPr>
          <p:spPr>
            <a:xfrm flipH="1" flipV="1">
              <a:off x="9160425" y="2108958"/>
              <a:ext cx="1" cy="142934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Left Brace 74">
              <a:extLst>
                <a:ext uri="{FF2B5EF4-FFF2-40B4-BE49-F238E27FC236}">
                  <a16:creationId xmlns:a16="http://schemas.microsoft.com/office/drawing/2014/main" id="{8E6809F3-F542-CC4E-B6AE-AFBA1E0A0938}"/>
                </a:ext>
              </a:extLst>
            </p:cNvPr>
            <p:cNvSpPr/>
            <p:nvPr/>
          </p:nvSpPr>
          <p:spPr>
            <a:xfrm rot="16200000">
              <a:off x="7555423" y="1350720"/>
              <a:ext cx="369881" cy="187111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TextBox 75">
              <a:extLst>
                <a:ext uri="{FF2B5EF4-FFF2-40B4-BE49-F238E27FC236}">
                  <a16:creationId xmlns:a16="http://schemas.microsoft.com/office/drawing/2014/main" id="{6DF1027C-A297-6447-A3B9-FA8D406E45CB}"/>
                </a:ext>
              </a:extLst>
            </p:cNvPr>
            <p:cNvSpPr txBox="1"/>
            <p:nvPr/>
          </p:nvSpPr>
          <p:spPr>
            <a:xfrm>
              <a:off x="7031557" y="2468849"/>
              <a:ext cx="1544012" cy="369332"/>
            </a:xfrm>
            <a:prstGeom prst="rect">
              <a:avLst/>
            </a:prstGeom>
            <a:solidFill>
              <a:schemeClr val="bg1"/>
            </a:solidFill>
            <a:ln w="28575">
              <a:solidFill>
                <a:srgbClr val="0070C0"/>
              </a:solidFill>
            </a:ln>
          </p:spPr>
          <p:txBody>
            <a:bodyPr wrap="none" rtlCol="0">
              <a:spAutoFit/>
            </a:bodyPr>
            <a:lstStyle/>
            <a:p>
              <a:r>
                <a:rPr lang="en-US" dirty="0">
                  <a:solidFill>
                    <a:srgbClr val="0070C0"/>
                  </a:solidFill>
                </a:rPr>
                <a:t>Not Changed</a:t>
              </a:r>
            </a:p>
          </p:txBody>
        </p:sp>
      </p:grpSp>
      <p:sp>
        <p:nvSpPr>
          <p:cNvPr id="39" name="TextBox 38">
            <a:extLst>
              <a:ext uri="{FF2B5EF4-FFF2-40B4-BE49-F238E27FC236}">
                <a16:creationId xmlns:a16="http://schemas.microsoft.com/office/drawing/2014/main" id="{589EB21E-4912-7C49-A8DD-0424272BD36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4" name="Group 3">
            <a:extLst>
              <a:ext uri="{FF2B5EF4-FFF2-40B4-BE49-F238E27FC236}">
                <a16:creationId xmlns:a16="http://schemas.microsoft.com/office/drawing/2014/main" id="{7F8B1D63-0F5F-ABF0-934A-6FEAA8C3F4F6}"/>
              </a:ext>
            </a:extLst>
          </p:cNvPr>
          <p:cNvGrpSpPr/>
          <p:nvPr/>
        </p:nvGrpSpPr>
        <p:grpSpPr>
          <a:xfrm>
            <a:off x="8007290" y="1477278"/>
            <a:ext cx="4056787" cy="4442901"/>
            <a:chOff x="8007290" y="835293"/>
            <a:chExt cx="4056787" cy="4442901"/>
          </a:xfrm>
        </p:grpSpPr>
        <p:grpSp>
          <p:nvGrpSpPr>
            <p:cNvPr id="40" name="Group 39">
              <a:extLst>
                <a:ext uri="{FF2B5EF4-FFF2-40B4-BE49-F238E27FC236}">
                  <a16:creationId xmlns:a16="http://schemas.microsoft.com/office/drawing/2014/main" id="{EDD7180E-6031-4C29-5DBC-4FF3661C3A7C}"/>
                </a:ext>
              </a:extLst>
            </p:cNvPr>
            <p:cNvGrpSpPr/>
            <p:nvPr/>
          </p:nvGrpSpPr>
          <p:grpSpPr>
            <a:xfrm>
              <a:off x="8007290" y="835293"/>
              <a:ext cx="4056787" cy="4442901"/>
              <a:chOff x="6680164" y="866309"/>
              <a:chExt cx="4056787" cy="4442901"/>
            </a:xfrm>
          </p:grpSpPr>
          <p:sp>
            <p:nvSpPr>
              <p:cNvPr id="41" name="Content Placeholder 6">
                <a:extLst>
                  <a:ext uri="{FF2B5EF4-FFF2-40B4-BE49-F238E27FC236}">
                    <a16:creationId xmlns:a16="http://schemas.microsoft.com/office/drawing/2014/main" id="{C2FEFF1B-5580-2C8E-FED9-96B6F119D206}"/>
                  </a:ext>
                </a:extLst>
              </p:cNvPr>
              <p:cNvSpPr txBox="1">
                <a:spLocks/>
              </p:cNvSpPr>
              <p:nvPr/>
            </p:nvSpPr>
            <p:spPr>
              <a:xfrm>
                <a:off x="6705105" y="866309"/>
                <a:ext cx="4031846" cy="3452301"/>
              </a:xfrm>
              <a:prstGeom prst="rect">
                <a:avLst/>
              </a:prstGeom>
              <a:solidFill>
                <a:schemeClr val="accent4">
                  <a:lumMod val="20000"/>
                  <a:lumOff val="80000"/>
                </a:schemeClr>
              </a:solidFill>
              <a:ln>
                <a:solidFill>
                  <a:schemeClr val="accent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42" name="Rectangle 41">
                <a:extLst>
                  <a:ext uri="{FF2B5EF4-FFF2-40B4-BE49-F238E27FC236}">
                    <a16:creationId xmlns:a16="http://schemas.microsoft.com/office/drawing/2014/main" id="{FB80F280-8F39-795F-F87B-A0CAA1A1FF32}"/>
                  </a:ext>
                </a:extLst>
              </p:cNvPr>
              <p:cNvSpPr/>
              <p:nvPr/>
            </p:nvSpPr>
            <p:spPr>
              <a:xfrm>
                <a:off x="6680164" y="4318610"/>
                <a:ext cx="4056787"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str</a:t>
                </a:r>
                <a:endParaRPr lang="en-US" sz="2400" dirty="0">
                  <a:solidFill>
                    <a:schemeClr val="tx2"/>
                  </a:solidFill>
                </a:endParaRPr>
              </a:p>
            </p:txBody>
          </p:sp>
          <p:grpSp>
            <p:nvGrpSpPr>
              <p:cNvPr id="43" name="Group 42">
                <a:extLst>
                  <a:ext uri="{FF2B5EF4-FFF2-40B4-BE49-F238E27FC236}">
                    <a16:creationId xmlns:a16="http://schemas.microsoft.com/office/drawing/2014/main" id="{9F6579A6-0795-85C3-6D52-668C50E37353}"/>
                  </a:ext>
                </a:extLst>
              </p:cNvPr>
              <p:cNvGrpSpPr/>
              <p:nvPr/>
            </p:nvGrpSpPr>
            <p:grpSpPr>
              <a:xfrm>
                <a:off x="6781561" y="3545923"/>
                <a:ext cx="3742224" cy="312089"/>
                <a:chOff x="1085950" y="2250436"/>
                <a:chExt cx="3742224" cy="312089"/>
              </a:xfrm>
            </p:grpSpPr>
            <p:sp>
              <p:nvSpPr>
                <p:cNvPr id="80" name="Rectangle 79">
                  <a:extLst>
                    <a:ext uri="{FF2B5EF4-FFF2-40B4-BE49-F238E27FC236}">
                      <a16:creationId xmlns:a16="http://schemas.microsoft.com/office/drawing/2014/main" id="{86B3BD69-6F50-A63A-4A88-1DCDE3A95204}"/>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0x04</a:t>
                  </a:r>
                </a:p>
              </p:txBody>
            </p:sp>
            <p:sp>
              <p:nvSpPr>
                <p:cNvPr id="81" name="Rectangle 80">
                  <a:extLst>
                    <a:ext uri="{FF2B5EF4-FFF2-40B4-BE49-F238E27FC236}">
                      <a16:creationId xmlns:a16="http://schemas.microsoft.com/office/drawing/2014/main" id="{A715C6C4-5A67-128E-7100-79839E715D32}"/>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0x03</a:t>
                  </a:r>
                </a:p>
              </p:txBody>
            </p:sp>
            <p:sp>
              <p:nvSpPr>
                <p:cNvPr id="82" name="Rectangle 81">
                  <a:extLst>
                    <a:ext uri="{FF2B5EF4-FFF2-40B4-BE49-F238E27FC236}">
                      <a16:creationId xmlns:a16="http://schemas.microsoft.com/office/drawing/2014/main" id="{711D818F-9F5B-FC91-E1DB-889E5ADE3C4A}"/>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0xe2</a:t>
                  </a:r>
                </a:p>
              </p:txBody>
            </p:sp>
            <p:sp>
              <p:nvSpPr>
                <p:cNvPr id="83" name="Rectangle 82">
                  <a:extLst>
                    <a:ext uri="{FF2B5EF4-FFF2-40B4-BE49-F238E27FC236}">
                      <a16:creationId xmlns:a16="http://schemas.microsoft.com/office/drawing/2014/main" id="{B512346A-D7A4-6313-893E-D5787413F4E4}"/>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sp>
            <p:nvSpPr>
              <p:cNvPr id="44" name="TextBox 43">
                <a:extLst>
                  <a:ext uri="{FF2B5EF4-FFF2-40B4-BE49-F238E27FC236}">
                    <a16:creationId xmlns:a16="http://schemas.microsoft.com/office/drawing/2014/main" id="{14A309EF-B51E-6E91-5D5F-1F2590D0BA3E}"/>
                  </a:ext>
                </a:extLst>
              </p:cNvPr>
              <p:cNvSpPr txBox="1"/>
              <p:nvPr/>
            </p:nvSpPr>
            <p:spPr>
              <a:xfrm>
                <a:off x="9570621" y="1429043"/>
                <a:ext cx="1018227" cy="369332"/>
              </a:xfrm>
              <a:prstGeom prst="rect">
                <a:avLst/>
              </a:prstGeom>
              <a:noFill/>
            </p:spPr>
            <p:txBody>
              <a:bodyPr wrap="none" rtlCol="0">
                <a:spAutoFit/>
              </a:bodyPr>
              <a:lstStyle/>
              <a:p>
                <a:r>
                  <a:rPr lang="en-US" dirty="0">
                    <a:solidFill>
                      <a:srgbClr val="0070C0"/>
                    </a:solidFill>
                  </a:rPr>
                  <a:t>memory</a:t>
                </a:r>
              </a:p>
            </p:txBody>
          </p:sp>
          <p:sp>
            <p:nvSpPr>
              <p:cNvPr id="45" name="TextBox 44">
                <a:extLst>
                  <a:ext uri="{FF2B5EF4-FFF2-40B4-BE49-F238E27FC236}">
                    <a16:creationId xmlns:a16="http://schemas.microsoft.com/office/drawing/2014/main" id="{9880AC96-1050-C545-D2FA-9A3272DD88A6}"/>
                  </a:ext>
                </a:extLst>
              </p:cNvPr>
              <p:cNvSpPr txBox="1"/>
              <p:nvPr/>
            </p:nvSpPr>
            <p:spPr>
              <a:xfrm>
                <a:off x="6799848" y="3224025"/>
                <a:ext cx="389850" cy="369332"/>
              </a:xfrm>
              <a:prstGeom prst="rect">
                <a:avLst/>
              </a:prstGeom>
              <a:noFill/>
            </p:spPr>
            <p:txBody>
              <a:bodyPr wrap="none" rtlCol="0">
                <a:spAutoFit/>
              </a:bodyPr>
              <a:lstStyle/>
              <a:p>
                <a:r>
                  <a:rPr lang="en-US" dirty="0">
                    <a:solidFill>
                      <a:srgbClr val="0070C0"/>
                    </a:solidFill>
                  </a:rPr>
                  <a:t>r0</a:t>
                </a:r>
              </a:p>
            </p:txBody>
          </p:sp>
          <p:grpSp>
            <p:nvGrpSpPr>
              <p:cNvPr id="46" name="Group 45">
                <a:extLst>
                  <a:ext uri="{FF2B5EF4-FFF2-40B4-BE49-F238E27FC236}">
                    <a16:creationId xmlns:a16="http://schemas.microsoft.com/office/drawing/2014/main" id="{DC181292-0D35-16E5-8608-DB7B3B86CB26}"/>
                  </a:ext>
                </a:extLst>
              </p:cNvPr>
              <p:cNvGrpSpPr/>
              <p:nvPr/>
            </p:nvGrpSpPr>
            <p:grpSpPr>
              <a:xfrm>
                <a:off x="6804808" y="1789248"/>
                <a:ext cx="3742224" cy="312089"/>
                <a:chOff x="1109197" y="2250436"/>
                <a:chExt cx="3742224" cy="312089"/>
              </a:xfrm>
            </p:grpSpPr>
            <p:sp>
              <p:nvSpPr>
                <p:cNvPr id="53" name="Rectangle 52">
                  <a:extLst>
                    <a:ext uri="{FF2B5EF4-FFF2-40B4-BE49-F238E27FC236}">
                      <a16:creationId xmlns:a16="http://schemas.microsoft.com/office/drawing/2014/main" id="{A3BF13F3-73C0-3B4C-545D-6D494AA7D6C1}"/>
                    </a:ext>
                  </a:extLst>
                </p:cNvPr>
                <p:cNvSpPr/>
                <p:nvPr/>
              </p:nvSpPr>
              <p:spPr>
                <a:xfrm>
                  <a:off x="1109197"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0x04</a:t>
                  </a:r>
                </a:p>
              </p:txBody>
            </p:sp>
            <p:sp>
              <p:nvSpPr>
                <p:cNvPr id="77" name="Rectangle 76">
                  <a:extLst>
                    <a:ext uri="{FF2B5EF4-FFF2-40B4-BE49-F238E27FC236}">
                      <a16:creationId xmlns:a16="http://schemas.microsoft.com/office/drawing/2014/main" id="{E1285D42-C5D1-6AF0-C134-316B626F1FF3}"/>
                    </a:ext>
                  </a:extLst>
                </p:cNvPr>
                <p:cNvSpPr/>
                <p:nvPr/>
              </p:nvSpPr>
              <p:spPr>
                <a:xfrm>
                  <a:off x="2044753"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0x03</a:t>
                  </a:r>
                </a:p>
              </p:txBody>
            </p:sp>
            <p:sp>
              <p:nvSpPr>
                <p:cNvPr id="78" name="Rectangle 77">
                  <a:extLst>
                    <a:ext uri="{FF2B5EF4-FFF2-40B4-BE49-F238E27FC236}">
                      <a16:creationId xmlns:a16="http://schemas.microsoft.com/office/drawing/2014/main" id="{1A95C65F-D313-0E69-298B-6129E04FECA6}"/>
                    </a:ext>
                  </a:extLst>
                </p:cNvPr>
                <p:cNvSpPr/>
                <p:nvPr/>
              </p:nvSpPr>
              <p:spPr>
                <a:xfrm>
                  <a:off x="2980309"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0xe2</a:t>
                  </a:r>
                </a:p>
              </p:txBody>
            </p:sp>
            <p:sp>
              <p:nvSpPr>
                <p:cNvPr id="79" name="Rectangle 78">
                  <a:extLst>
                    <a:ext uri="{FF2B5EF4-FFF2-40B4-BE49-F238E27FC236}">
                      <a16:creationId xmlns:a16="http://schemas.microsoft.com/office/drawing/2014/main" id="{E2F9B4EA-5BFA-BE52-C294-7C36571BD944}"/>
                    </a:ext>
                  </a:extLst>
                </p:cNvPr>
                <p:cNvSpPr/>
                <p:nvPr/>
              </p:nvSpPr>
              <p:spPr>
                <a:xfrm>
                  <a:off x="3915865"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cxnSp>
            <p:nvCxnSpPr>
              <p:cNvPr id="47" name="Straight Arrow Connector 46">
                <a:extLst>
                  <a:ext uri="{FF2B5EF4-FFF2-40B4-BE49-F238E27FC236}">
                    <a16:creationId xmlns:a16="http://schemas.microsoft.com/office/drawing/2014/main" id="{2AF91C22-7573-0CB0-1D69-11D239917D7A}"/>
                  </a:ext>
                </a:extLst>
              </p:cNvPr>
              <p:cNvCxnSpPr>
                <a:cxnSpLocks/>
                <a:stCxn id="83" idx="0"/>
              </p:cNvCxnSpPr>
              <p:nvPr/>
            </p:nvCxnSpPr>
            <p:spPr>
              <a:xfrm flipH="1" flipV="1">
                <a:off x="10047645" y="2108958"/>
                <a:ext cx="8362" cy="143696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3A14BF1-5298-B181-96E3-81DD2C4E6C5B}"/>
                  </a:ext>
                </a:extLst>
              </p:cNvPr>
              <p:cNvCxnSpPr>
                <a:cxnSpLocks/>
              </p:cNvCxnSpPr>
              <p:nvPr/>
            </p:nvCxnSpPr>
            <p:spPr>
              <a:xfrm flipH="1" flipV="1">
                <a:off x="9160425" y="2108958"/>
                <a:ext cx="1" cy="142934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4" name="Straight Arrow Connector 83">
              <a:extLst>
                <a:ext uri="{FF2B5EF4-FFF2-40B4-BE49-F238E27FC236}">
                  <a16:creationId xmlns:a16="http://schemas.microsoft.com/office/drawing/2014/main" id="{4A6080F0-E19E-A621-948F-305E9D4D1A7C}"/>
                </a:ext>
              </a:extLst>
            </p:cNvPr>
            <p:cNvCxnSpPr>
              <a:cxnSpLocks/>
            </p:cNvCxnSpPr>
            <p:nvPr/>
          </p:nvCxnSpPr>
          <p:spPr>
            <a:xfrm flipH="1" flipV="1">
              <a:off x="9509628" y="2039283"/>
              <a:ext cx="1" cy="142934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458D6C4-33F1-26F3-7A60-97EA8A774EDC}"/>
                </a:ext>
              </a:extLst>
            </p:cNvPr>
            <p:cNvCxnSpPr>
              <a:cxnSpLocks/>
            </p:cNvCxnSpPr>
            <p:nvPr/>
          </p:nvCxnSpPr>
          <p:spPr>
            <a:xfrm flipH="1" flipV="1">
              <a:off x="8598219" y="2039283"/>
              <a:ext cx="1" cy="142934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652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80007-B152-7E97-CABB-9D6ADC65976C}"/>
              </a:ext>
            </a:extLst>
          </p:cNvPr>
          <p:cNvSpPr>
            <a:spLocks noGrp="1"/>
          </p:cNvSpPr>
          <p:nvPr>
            <p:ph type="title"/>
          </p:nvPr>
        </p:nvSpPr>
        <p:spPr>
          <a:xfrm>
            <a:off x="364198" y="0"/>
            <a:ext cx="5653830" cy="446567"/>
          </a:xfrm>
        </p:spPr>
        <p:txBody>
          <a:bodyPr/>
          <a:lstStyle/>
          <a:p>
            <a:r>
              <a:rPr lang="en-US" dirty="0"/>
              <a:t>Array addressing with </a:t>
            </a:r>
            <a:r>
              <a:rPr lang="en-US" dirty="0" err="1"/>
              <a:t>ldr</a:t>
            </a:r>
            <a:r>
              <a:rPr lang="en-US" dirty="0"/>
              <a:t>/str</a:t>
            </a:r>
          </a:p>
        </p:txBody>
      </p:sp>
      <p:graphicFrame>
        <p:nvGraphicFramePr>
          <p:cNvPr id="51" name="Table 51">
            <a:extLst>
              <a:ext uri="{FF2B5EF4-FFF2-40B4-BE49-F238E27FC236}">
                <a16:creationId xmlns:a16="http://schemas.microsoft.com/office/drawing/2014/main" id="{871E05ED-46AB-6324-530B-3D2CC5EF8AC8}"/>
              </a:ext>
            </a:extLst>
          </p:cNvPr>
          <p:cNvGraphicFramePr>
            <a:graphicFrameLocks noGrp="1"/>
          </p:cNvGraphicFramePr>
          <p:nvPr>
            <p:ph sz="quarter" idx="16"/>
          </p:nvPr>
        </p:nvGraphicFramePr>
        <p:xfrm>
          <a:off x="796401" y="581905"/>
          <a:ext cx="8697434" cy="3884773"/>
        </p:xfrm>
        <a:graphic>
          <a:graphicData uri="http://schemas.openxmlformats.org/drawingml/2006/table">
            <a:tbl>
              <a:tblPr firstRow="1" firstCol="1">
                <a:tableStyleId>{2D5ABB26-0587-4C30-8999-92F81FD0307C}</a:tableStyleId>
              </a:tblPr>
              <a:tblGrid>
                <a:gridCol w="1834834">
                  <a:extLst>
                    <a:ext uri="{9D8B030D-6E8A-4147-A177-3AD203B41FA5}">
                      <a16:colId xmlns:a16="http://schemas.microsoft.com/office/drawing/2014/main" val="1061120942"/>
                    </a:ext>
                  </a:extLst>
                </a:gridCol>
                <a:gridCol w="2149731">
                  <a:extLst>
                    <a:ext uri="{9D8B030D-6E8A-4147-A177-3AD203B41FA5}">
                      <a16:colId xmlns:a16="http://schemas.microsoft.com/office/drawing/2014/main" val="3677830899"/>
                    </a:ext>
                  </a:extLst>
                </a:gridCol>
                <a:gridCol w="2335764">
                  <a:extLst>
                    <a:ext uri="{9D8B030D-6E8A-4147-A177-3AD203B41FA5}">
                      <a16:colId xmlns:a16="http://schemas.microsoft.com/office/drawing/2014/main" val="1770511696"/>
                    </a:ext>
                  </a:extLst>
                </a:gridCol>
                <a:gridCol w="2377105">
                  <a:extLst>
                    <a:ext uri="{9D8B030D-6E8A-4147-A177-3AD203B41FA5}">
                      <a16:colId xmlns:a16="http://schemas.microsoft.com/office/drawing/2014/main" val="3781501844"/>
                    </a:ext>
                  </a:extLst>
                </a:gridCol>
              </a:tblGrid>
              <a:tr h="410053">
                <a:tc>
                  <a:txBody>
                    <a:bodyPr/>
                    <a:lstStyle/>
                    <a:p>
                      <a:pPr algn="ctr"/>
                      <a:r>
                        <a:rPr lang="en-US" dirty="0">
                          <a:solidFill>
                            <a:schemeClr val="tx2"/>
                          </a:solidFill>
                          <a:latin typeface="Consolas" panose="020B0609020204030204" pitchFamily="49" charset="0"/>
                          <a:cs typeface="Consolas" panose="020B0609020204030204" pitchFamily="49" charset="0"/>
                        </a:rPr>
                        <a:t>Array element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tx2"/>
                          </a:solidFill>
                          <a:latin typeface="Consolas" panose="020B0609020204030204" pitchFamily="49" charset="0"/>
                          <a:cs typeface="Consolas" panose="020B0609020204030204" pitchFamily="49" charset="0"/>
                        </a:rPr>
                        <a:t>Base addressing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tx2"/>
                          </a:solidFill>
                          <a:latin typeface="Consolas" panose="020B0609020204030204" pitchFamily="49" charset="0"/>
                          <a:cs typeface="Consolas" panose="020B0609020204030204" pitchFamily="49" charset="0"/>
                        </a:rPr>
                        <a:t>Immediate offset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dirty="0">
                          <a:solidFill>
                            <a:schemeClr val="tx2"/>
                          </a:solidFill>
                          <a:latin typeface="Consolas" panose="020B0609020204030204" pitchFamily="49" charset="0"/>
                          <a:cs typeface="Consolas" panose="020B0609020204030204" pitchFamily="49" charset="0"/>
                        </a:rPr>
                        <a:t>register offset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960232461"/>
                  </a:ext>
                </a:extLst>
              </a:tr>
              <a:tr h="410053">
                <a:tc>
                  <a:txBody>
                    <a:bodyPr/>
                    <a:lstStyle/>
                    <a:p>
                      <a:pPr algn="ctr"/>
                      <a:r>
                        <a:rPr lang="en-US" sz="1600" dirty="0">
                          <a:solidFill>
                            <a:schemeClr val="tx2"/>
                          </a:solidFill>
                          <a:latin typeface="Consolas" panose="020B0609020204030204" pitchFamily="49" charset="0"/>
                          <a:cs typeface="Consolas" panose="020B0609020204030204" pitchFamily="49" charset="0"/>
                        </a:rPr>
                        <a:t>char </a:t>
                      </a:r>
                      <a:r>
                        <a:rPr lang="en-US" sz="1600" dirty="0" err="1">
                          <a:solidFill>
                            <a:schemeClr val="tx2"/>
                          </a:solidFill>
                          <a:latin typeface="Consolas" panose="020B0609020204030204" pitchFamily="49" charset="0"/>
                          <a:cs typeface="Consolas" panose="020B0609020204030204" pitchFamily="49" charset="0"/>
                        </a:rPr>
                        <a:t>ch</a:t>
                      </a:r>
                      <a:r>
                        <a:rPr lang="en-US" sz="1600" dirty="0">
                          <a:solidFill>
                            <a:schemeClr val="tx2"/>
                          </a:solidFill>
                          <a:latin typeface="Consolas" panose="020B0609020204030204" pitchFamily="49" charset="0"/>
                          <a:cs typeface="Consolas" panose="020B0609020204030204" pitchFamily="49"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600" dirty="0" err="1">
                          <a:solidFill>
                            <a:schemeClr val="tx2"/>
                          </a:solidFill>
                          <a:latin typeface="Consolas" panose="020B0609020204030204" pitchFamily="49" charset="0"/>
                          <a:cs typeface="Consolas" panose="020B0609020204030204" pitchFamily="49" charset="0"/>
                        </a:rPr>
                        <a:t>ldrb</a:t>
                      </a:r>
                      <a:r>
                        <a:rPr lang="en-US" sz="1600" dirty="0">
                          <a:solidFill>
                            <a:schemeClr val="tx2"/>
                          </a:solidFill>
                          <a:latin typeface="Consolas" panose="020B0609020204030204" pitchFamily="49" charset="0"/>
                          <a:cs typeface="Consolas" panose="020B0609020204030204" pitchFamily="49" charset="0"/>
                        </a:rPr>
                        <a:t>  r2, [r0]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solidFill>
                            <a:schemeClr val="tx2"/>
                          </a:solidFill>
                          <a:latin typeface="Consolas" panose="020B0609020204030204" pitchFamily="49" charset="0"/>
                          <a:cs typeface="Consolas" panose="020B0609020204030204" pitchFamily="49" charset="0"/>
                        </a:rPr>
                        <a:t>ldrb</a:t>
                      </a:r>
                      <a:r>
                        <a:rPr lang="en-US" sz="1600" dirty="0">
                          <a:solidFill>
                            <a:schemeClr val="tx2"/>
                          </a:solidFill>
                          <a:latin typeface="Consolas" panose="020B0609020204030204" pitchFamily="49" charset="0"/>
                          <a:cs typeface="Consolas" panose="020B0609020204030204" pitchFamily="49" charset="0"/>
                        </a:rPr>
                        <a:t>  r2, [r0,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solidFill>
                            <a:schemeClr val="tx2"/>
                          </a:solidFill>
                          <a:latin typeface="Consolas" panose="020B0609020204030204" pitchFamily="49" charset="0"/>
                          <a:cs typeface="Consolas" panose="020B0609020204030204" pitchFamily="49" charset="0"/>
                        </a:rPr>
                        <a:t>mov  r4, 0</a:t>
                      </a:r>
                    </a:p>
                    <a:p>
                      <a:r>
                        <a:rPr lang="en-US" sz="1600" dirty="0" err="1">
                          <a:solidFill>
                            <a:schemeClr val="tx2"/>
                          </a:solidFill>
                          <a:latin typeface="Consolas" panose="020B0609020204030204" pitchFamily="49" charset="0"/>
                          <a:cs typeface="Consolas" panose="020B0609020204030204" pitchFamily="49" charset="0"/>
                        </a:rPr>
                        <a:t>ldrb</a:t>
                      </a:r>
                      <a:r>
                        <a:rPr lang="en-US" sz="1600" dirty="0">
                          <a:solidFill>
                            <a:schemeClr val="tx2"/>
                          </a:solidFill>
                          <a:latin typeface="Consolas" panose="020B0609020204030204" pitchFamily="49" charset="0"/>
                          <a:cs typeface="Consolas" panose="020B0609020204030204" pitchFamily="49" charset="0"/>
                        </a:rPr>
                        <a:t> r2, [r0, r4]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7989615"/>
                  </a:ext>
                </a:extLst>
              </a:tr>
              <a:tr h="410053">
                <a:tc>
                  <a:txBody>
                    <a:bodyPr/>
                    <a:lstStyle/>
                    <a:p>
                      <a:pPr algn="ctr"/>
                      <a:r>
                        <a:rPr lang="en-US" sz="1600" dirty="0">
                          <a:solidFill>
                            <a:schemeClr val="tx2"/>
                          </a:solidFill>
                          <a:latin typeface="Consolas" panose="020B0609020204030204" pitchFamily="49" charset="0"/>
                          <a:cs typeface="Consolas" panose="020B0609020204030204" pitchFamily="49" charset="0"/>
                        </a:rPr>
                        <a:t>char </a:t>
                      </a:r>
                      <a:r>
                        <a:rPr lang="en-US" sz="1600" dirty="0" err="1">
                          <a:solidFill>
                            <a:schemeClr val="tx2"/>
                          </a:solidFill>
                          <a:latin typeface="Consolas" panose="020B0609020204030204" pitchFamily="49" charset="0"/>
                          <a:cs typeface="Consolas" panose="020B0609020204030204" pitchFamily="49" charset="0"/>
                        </a:rPr>
                        <a:t>ch</a:t>
                      </a:r>
                      <a:r>
                        <a:rPr lang="en-US" sz="1600" dirty="0">
                          <a:solidFill>
                            <a:schemeClr val="tx2"/>
                          </a:solidFill>
                          <a:latin typeface="Consolas" panose="020B0609020204030204" pitchFamily="49" charset="0"/>
                          <a:cs typeface="Consolas" panose="020B06090202040302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600" dirty="0">
                          <a:solidFill>
                            <a:schemeClr val="tx2"/>
                          </a:solidFill>
                          <a:latin typeface="Consolas" panose="020B0609020204030204" pitchFamily="49" charset="0"/>
                          <a:cs typeface="Consolas" panose="020B0609020204030204" pitchFamily="49" charset="0"/>
                        </a:rPr>
                        <a:t>add   r0, r0, 1</a:t>
                      </a:r>
                    </a:p>
                    <a:p>
                      <a:r>
                        <a:rPr lang="en-US" sz="1600" dirty="0" err="1">
                          <a:solidFill>
                            <a:schemeClr val="tx2"/>
                          </a:solidFill>
                          <a:latin typeface="Consolas" panose="020B0609020204030204" pitchFamily="49" charset="0"/>
                          <a:cs typeface="Consolas" panose="020B0609020204030204" pitchFamily="49" charset="0"/>
                        </a:rPr>
                        <a:t>ldrb</a:t>
                      </a:r>
                      <a:r>
                        <a:rPr lang="en-US" sz="1600" dirty="0">
                          <a:solidFill>
                            <a:schemeClr val="tx2"/>
                          </a:solidFill>
                          <a:latin typeface="Consolas" panose="020B0609020204030204" pitchFamily="49" charset="0"/>
                          <a:cs typeface="Consolas" panose="020B0609020204030204" pitchFamily="49" charset="0"/>
                        </a:rPr>
                        <a:t>  r2, [r0]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solidFill>
                            <a:schemeClr val="tx2"/>
                          </a:solidFill>
                          <a:latin typeface="Consolas" panose="020B0609020204030204" pitchFamily="49" charset="0"/>
                          <a:cs typeface="Consolas" panose="020B0609020204030204" pitchFamily="49" charset="0"/>
                        </a:rPr>
                        <a:t>ldrb</a:t>
                      </a:r>
                      <a:r>
                        <a:rPr lang="en-US" sz="1600" dirty="0">
                          <a:solidFill>
                            <a:schemeClr val="tx2"/>
                          </a:solidFill>
                          <a:latin typeface="Consolas" panose="020B0609020204030204" pitchFamily="49" charset="0"/>
                          <a:cs typeface="Consolas" panose="020B0609020204030204" pitchFamily="49" charset="0"/>
                        </a:rPr>
                        <a:t>  r2, [r0,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solidFill>
                            <a:schemeClr val="tx2"/>
                          </a:solidFill>
                          <a:latin typeface="Consolas" panose="020B0609020204030204" pitchFamily="49" charset="0"/>
                          <a:cs typeface="Consolas" panose="020B0609020204030204" pitchFamily="49" charset="0"/>
                        </a:rPr>
                        <a:t>mov  r4, 1</a:t>
                      </a:r>
                    </a:p>
                    <a:p>
                      <a:r>
                        <a:rPr lang="en-US" sz="1600" dirty="0" err="1">
                          <a:solidFill>
                            <a:schemeClr val="tx2"/>
                          </a:solidFill>
                          <a:latin typeface="Consolas" panose="020B0609020204030204" pitchFamily="49" charset="0"/>
                          <a:cs typeface="Consolas" panose="020B0609020204030204" pitchFamily="49" charset="0"/>
                        </a:rPr>
                        <a:t>ldrb</a:t>
                      </a:r>
                      <a:r>
                        <a:rPr lang="en-US" sz="1600" dirty="0">
                          <a:solidFill>
                            <a:schemeClr val="tx2"/>
                          </a:solidFill>
                          <a:latin typeface="Consolas" panose="020B0609020204030204" pitchFamily="49" charset="0"/>
                          <a:cs typeface="Consolas" panose="020B0609020204030204" pitchFamily="49" charset="0"/>
                        </a:rPr>
                        <a:t> r2, [r0, r4]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7807467"/>
                  </a:ext>
                </a:extLst>
              </a:tr>
              <a:tr h="410053">
                <a:tc>
                  <a:txBody>
                    <a:bodyPr/>
                    <a:lstStyle/>
                    <a:p>
                      <a:pPr algn="ctr"/>
                      <a:r>
                        <a:rPr lang="en-US" sz="1600" dirty="0">
                          <a:solidFill>
                            <a:schemeClr val="tx2"/>
                          </a:solidFill>
                          <a:latin typeface="Consolas" panose="020B0609020204030204" pitchFamily="49" charset="0"/>
                          <a:cs typeface="Consolas" panose="020B0609020204030204" pitchFamily="49" charset="0"/>
                        </a:rPr>
                        <a:t>char </a:t>
                      </a:r>
                      <a:r>
                        <a:rPr lang="en-US" sz="1600" dirty="0" err="1">
                          <a:solidFill>
                            <a:schemeClr val="tx2"/>
                          </a:solidFill>
                          <a:latin typeface="Consolas" panose="020B0609020204030204" pitchFamily="49" charset="0"/>
                          <a:cs typeface="Consolas" panose="020B0609020204030204" pitchFamily="49" charset="0"/>
                        </a:rPr>
                        <a:t>ch</a:t>
                      </a:r>
                      <a:r>
                        <a:rPr lang="en-US" sz="1600" dirty="0">
                          <a:solidFill>
                            <a:schemeClr val="tx2"/>
                          </a:solidFill>
                          <a:latin typeface="Consolas" panose="020B0609020204030204" pitchFamily="49" charset="0"/>
                          <a:cs typeface="Consolas" panose="020B06090202040302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600" dirty="0">
                          <a:solidFill>
                            <a:schemeClr val="tx2"/>
                          </a:solidFill>
                          <a:latin typeface="Consolas" panose="020B0609020204030204" pitchFamily="49" charset="0"/>
                          <a:cs typeface="Consolas" panose="020B0609020204030204" pitchFamily="49" charset="0"/>
                        </a:rPr>
                        <a:t>add   r0, r0, 2</a:t>
                      </a:r>
                    </a:p>
                    <a:p>
                      <a:r>
                        <a:rPr lang="en-US" sz="1600" dirty="0" err="1">
                          <a:solidFill>
                            <a:schemeClr val="tx2"/>
                          </a:solidFill>
                          <a:latin typeface="Consolas" panose="020B0609020204030204" pitchFamily="49" charset="0"/>
                          <a:cs typeface="Consolas" panose="020B0609020204030204" pitchFamily="49" charset="0"/>
                        </a:rPr>
                        <a:t>ldrb</a:t>
                      </a:r>
                      <a:r>
                        <a:rPr lang="en-US" sz="1600" dirty="0">
                          <a:solidFill>
                            <a:schemeClr val="tx2"/>
                          </a:solidFill>
                          <a:latin typeface="Consolas" panose="020B0609020204030204" pitchFamily="49" charset="0"/>
                          <a:cs typeface="Consolas" panose="020B0609020204030204" pitchFamily="49" charset="0"/>
                        </a:rPr>
                        <a:t>  r2, [r0]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solidFill>
                            <a:schemeClr val="tx2"/>
                          </a:solidFill>
                          <a:latin typeface="Consolas" panose="020B0609020204030204" pitchFamily="49" charset="0"/>
                          <a:cs typeface="Consolas" panose="020B0609020204030204" pitchFamily="49" charset="0"/>
                        </a:rPr>
                        <a:t>ldrb</a:t>
                      </a:r>
                      <a:r>
                        <a:rPr lang="en-US" sz="1600" dirty="0">
                          <a:solidFill>
                            <a:schemeClr val="tx2"/>
                          </a:solidFill>
                          <a:latin typeface="Consolas" panose="020B0609020204030204" pitchFamily="49" charset="0"/>
                          <a:cs typeface="Consolas" panose="020B0609020204030204" pitchFamily="49" charset="0"/>
                        </a:rPr>
                        <a:t>  r2, [r0,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solidFill>
                            <a:schemeClr val="tx2"/>
                          </a:solidFill>
                          <a:latin typeface="Consolas" panose="020B0609020204030204" pitchFamily="49" charset="0"/>
                          <a:cs typeface="Consolas" panose="020B0609020204030204" pitchFamily="49" charset="0"/>
                        </a:rPr>
                        <a:t>mov  r4, 2</a:t>
                      </a:r>
                    </a:p>
                    <a:p>
                      <a:r>
                        <a:rPr lang="en-US" sz="1600" dirty="0" err="1">
                          <a:solidFill>
                            <a:schemeClr val="tx2"/>
                          </a:solidFill>
                          <a:latin typeface="Consolas" panose="020B0609020204030204" pitchFamily="49" charset="0"/>
                          <a:cs typeface="Consolas" panose="020B0609020204030204" pitchFamily="49" charset="0"/>
                        </a:rPr>
                        <a:t>ldrb</a:t>
                      </a:r>
                      <a:r>
                        <a:rPr lang="en-US" sz="1600" dirty="0">
                          <a:solidFill>
                            <a:schemeClr val="tx2"/>
                          </a:solidFill>
                          <a:latin typeface="Consolas" panose="020B0609020204030204" pitchFamily="49" charset="0"/>
                          <a:cs typeface="Consolas" panose="020B0609020204030204" pitchFamily="49" charset="0"/>
                        </a:rPr>
                        <a:t> r2, [r0, r4]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0757084"/>
                  </a:ext>
                </a:extLst>
              </a:tr>
              <a:tr h="410053">
                <a:tc>
                  <a:txBody>
                    <a:bodyPr/>
                    <a:lstStyle/>
                    <a:p>
                      <a:pPr algn="ctr"/>
                      <a:r>
                        <a:rPr lang="en-US" sz="1600" dirty="0">
                          <a:solidFill>
                            <a:schemeClr val="tx2"/>
                          </a:solidFill>
                          <a:latin typeface="Consolas" panose="020B0609020204030204" pitchFamily="49" charset="0"/>
                          <a:cs typeface="Consolas" panose="020B0609020204030204" pitchFamily="49" charset="0"/>
                        </a:rPr>
                        <a:t>int x[0]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600" dirty="0" err="1">
                          <a:solidFill>
                            <a:schemeClr val="tx2"/>
                          </a:solidFill>
                          <a:latin typeface="Consolas" panose="020B0609020204030204" pitchFamily="49" charset="0"/>
                          <a:cs typeface="Consolas" panose="020B0609020204030204" pitchFamily="49" charset="0"/>
                        </a:rPr>
                        <a:t>ldr</a:t>
                      </a:r>
                      <a:r>
                        <a:rPr lang="en-US" sz="1600" dirty="0">
                          <a:solidFill>
                            <a:schemeClr val="tx2"/>
                          </a:solidFill>
                          <a:latin typeface="Consolas" panose="020B0609020204030204" pitchFamily="49" charset="0"/>
                          <a:cs typeface="Consolas" panose="020B0609020204030204" pitchFamily="49" charset="0"/>
                        </a:rPr>
                        <a:t>  r2, [r1]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solidFill>
                            <a:schemeClr val="tx2"/>
                          </a:solidFill>
                          <a:latin typeface="Consolas" panose="020B0609020204030204" pitchFamily="49" charset="0"/>
                          <a:cs typeface="Consolas" panose="020B0609020204030204" pitchFamily="49" charset="0"/>
                        </a:rPr>
                        <a:t>ldr</a:t>
                      </a:r>
                      <a:r>
                        <a:rPr lang="en-US" sz="1600" dirty="0">
                          <a:solidFill>
                            <a:schemeClr val="tx2"/>
                          </a:solidFill>
                          <a:latin typeface="Consolas" panose="020B0609020204030204" pitchFamily="49" charset="0"/>
                          <a:cs typeface="Consolas" panose="020B0609020204030204" pitchFamily="49" charset="0"/>
                        </a:rPr>
                        <a:t>  r2, [r1,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solidFill>
                            <a:schemeClr val="tx2"/>
                          </a:solidFill>
                          <a:latin typeface="Consolas" panose="020B0609020204030204" pitchFamily="49" charset="0"/>
                          <a:cs typeface="Consolas" panose="020B0609020204030204" pitchFamily="49" charset="0"/>
                        </a:rPr>
                        <a:t>mov  r4, 0</a:t>
                      </a:r>
                    </a:p>
                    <a:p>
                      <a:r>
                        <a:rPr lang="en-US" sz="1600" dirty="0" err="1">
                          <a:solidFill>
                            <a:schemeClr val="tx2"/>
                          </a:solidFill>
                          <a:latin typeface="Consolas" panose="020B0609020204030204" pitchFamily="49" charset="0"/>
                          <a:cs typeface="Consolas" panose="020B0609020204030204" pitchFamily="49" charset="0"/>
                        </a:rPr>
                        <a:t>ldr</a:t>
                      </a:r>
                      <a:r>
                        <a:rPr lang="en-US" sz="1600" dirty="0">
                          <a:solidFill>
                            <a:schemeClr val="tx2"/>
                          </a:solidFill>
                          <a:latin typeface="Consolas" panose="020B0609020204030204" pitchFamily="49" charset="0"/>
                          <a:cs typeface="Consolas" panose="020B0609020204030204" pitchFamily="49" charset="0"/>
                        </a:rPr>
                        <a:t>  r2, [r1, r4]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2106728"/>
                  </a:ext>
                </a:extLst>
              </a:tr>
              <a:tr h="410053">
                <a:tc>
                  <a:txBody>
                    <a:bodyPr/>
                    <a:lstStyle/>
                    <a:p>
                      <a:pPr algn="ctr"/>
                      <a:r>
                        <a:rPr lang="en-US" sz="1600" dirty="0">
                          <a:solidFill>
                            <a:schemeClr val="tx2"/>
                          </a:solidFill>
                          <a:latin typeface="Consolas" panose="020B0609020204030204" pitchFamily="49" charset="0"/>
                          <a:cs typeface="Consolas" panose="020B0609020204030204" pitchFamily="49" charset="0"/>
                        </a:rPr>
                        <a:t>int x[1]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600" dirty="0">
                          <a:solidFill>
                            <a:schemeClr val="tx2"/>
                          </a:solidFill>
                          <a:latin typeface="Consolas" panose="020B0609020204030204" pitchFamily="49" charset="0"/>
                          <a:cs typeface="Consolas" panose="020B0609020204030204" pitchFamily="49" charset="0"/>
                        </a:rPr>
                        <a:t>add   r1, r1, 4</a:t>
                      </a:r>
                    </a:p>
                    <a:p>
                      <a:r>
                        <a:rPr lang="en-US" sz="1600" dirty="0" err="1">
                          <a:solidFill>
                            <a:schemeClr val="tx2"/>
                          </a:solidFill>
                          <a:latin typeface="Consolas" panose="020B0609020204030204" pitchFamily="49" charset="0"/>
                          <a:cs typeface="Consolas" panose="020B0609020204030204" pitchFamily="49" charset="0"/>
                        </a:rPr>
                        <a:t>ldr</a:t>
                      </a:r>
                      <a:r>
                        <a:rPr lang="en-US" sz="1600" dirty="0">
                          <a:solidFill>
                            <a:schemeClr val="tx2"/>
                          </a:solidFill>
                          <a:latin typeface="Consolas" panose="020B0609020204030204" pitchFamily="49" charset="0"/>
                          <a:cs typeface="Consolas" panose="020B0609020204030204" pitchFamily="49" charset="0"/>
                        </a:rPr>
                        <a:t>   r2, [r1]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solidFill>
                            <a:schemeClr val="tx2"/>
                          </a:solidFill>
                          <a:latin typeface="Consolas" panose="020B0609020204030204" pitchFamily="49" charset="0"/>
                          <a:cs typeface="Consolas" panose="020B0609020204030204" pitchFamily="49" charset="0"/>
                        </a:rPr>
                        <a:t>ldr</a:t>
                      </a:r>
                      <a:r>
                        <a:rPr lang="en-US" sz="1600" dirty="0">
                          <a:solidFill>
                            <a:schemeClr val="tx2"/>
                          </a:solidFill>
                          <a:latin typeface="Consolas" panose="020B0609020204030204" pitchFamily="49" charset="0"/>
                          <a:cs typeface="Consolas" panose="020B0609020204030204" pitchFamily="49" charset="0"/>
                        </a:rPr>
                        <a:t>  r2, [r1,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solidFill>
                            <a:schemeClr val="tx2"/>
                          </a:solidFill>
                          <a:latin typeface="Consolas" panose="020B0609020204030204" pitchFamily="49" charset="0"/>
                          <a:cs typeface="Consolas" panose="020B0609020204030204" pitchFamily="49" charset="0"/>
                        </a:rPr>
                        <a:t>mov  r4, 4</a:t>
                      </a:r>
                    </a:p>
                    <a:p>
                      <a:r>
                        <a:rPr lang="en-US" sz="1600" dirty="0" err="1">
                          <a:solidFill>
                            <a:schemeClr val="tx2"/>
                          </a:solidFill>
                          <a:latin typeface="Consolas" panose="020B0609020204030204" pitchFamily="49" charset="0"/>
                          <a:cs typeface="Consolas" panose="020B0609020204030204" pitchFamily="49" charset="0"/>
                        </a:rPr>
                        <a:t>ldr</a:t>
                      </a:r>
                      <a:r>
                        <a:rPr lang="en-US" sz="1600" dirty="0">
                          <a:solidFill>
                            <a:schemeClr val="tx2"/>
                          </a:solidFill>
                          <a:latin typeface="Consolas" panose="020B0609020204030204" pitchFamily="49" charset="0"/>
                          <a:cs typeface="Consolas" panose="020B0609020204030204" pitchFamily="49" charset="0"/>
                        </a:rPr>
                        <a:t>  r2, [r1, r4]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7737620"/>
                  </a:ext>
                </a:extLst>
              </a:tr>
              <a:tr h="410053">
                <a:tc>
                  <a:txBody>
                    <a:bodyPr/>
                    <a:lstStyle/>
                    <a:p>
                      <a:pPr algn="ctr"/>
                      <a:r>
                        <a:rPr lang="en-US" sz="1600" dirty="0">
                          <a:solidFill>
                            <a:schemeClr val="tx2"/>
                          </a:solidFill>
                          <a:latin typeface="Consolas" panose="020B0609020204030204" pitchFamily="49" charset="0"/>
                          <a:cs typeface="Consolas" panose="020B0609020204030204" pitchFamily="49" charset="0"/>
                        </a:rPr>
                        <a:t>int x[2]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600" dirty="0">
                          <a:solidFill>
                            <a:schemeClr val="tx2"/>
                          </a:solidFill>
                          <a:latin typeface="Consolas" panose="020B0609020204030204" pitchFamily="49" charset="0"/>
                          <a:cs typeface="Consolas" panose="020B0609020204030204" pitchFamily="49" charset="0"/>
                        </a:rPr>
                        <a:t>add   r1, r1, 8</a:t>
                      </a:r>
                    </a:p>
                    <a:p>
                      <a:r>
                        <a:rPr lang="en-US" sz="1600" dirty="0" err="1">
                          <a:solidFill>
                            <a:schemeClr val="tx2"/>
                          </a:solidFill>
                          <a:latin typeface="Consolas" panose="020B0609020204030204" pitchFamily="49" charset="0"/>
                          <a:cs typeface="Consolas" panose="020B0609020204030204" pitchFamily="49" charset="0"/>
                        </a:rPr>
                        <a:t>ldr</a:t>
                      </a:r>
                      <a:r>
                        <a:rPr lang="en-US" sz="1600" dirty="0">
                          <a:solidFill>
                            <a:schemeClr val="tx2"/>
                          </a:solidFill>
                          <a:latin typeface="Consolas" panose="020B0609020204030204" pitchFamily="49" charset="0"/>
                          <a:cs typeface="Consolas" panose="020B0609020204030204" pitchFamily="49" charset="0"/>
                        </a:rPr>
                        <a:t>   r2, [r1]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solidFill>
                            <a:schemeClr val="tx2"/>
                          </a:solidFill>
                          <a:latin typeface="Consolas" panose="020B0609020204030204" pitchFamily="49" charset="0"/>
                          <a:cs typeface="Consolas" panose="020B0609020204030204" pitchFamily="49" charset="0"/>
                        </a:rPr>
                        <a:t>ldr</a:t>
                      </a:r>
                      <a:r>
                        <a:rPr lang="en-US" sz="1600" dirty="0">
                          <a:solidFill>
                            <a:schemeClr val="tx2"/>
                          </a:solidFill>
                          <a:latin typeface="Consolas" panose="020B0609020204030204" pitchFamily="49" charset="0"/>
                          <a:cs typeface="Consolas" panose="020B0609020204030204" pitchFamily="49" charset="0"/>
                        </a:rPr>
                        <a:t>  r2, [r1, 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solidFill>
                            <a:schemeClr val="tx2"/>
                          </a:solidFill>
                          <a:latin typeface="Consolas" panose="020B0609020204030204" pitchFamily="49" charset="0"/>
                          <a:cs typeface="Consolas" panose="020B0609020204030204" pitchFamily="49" charset="0"/>
                        </a:rPr>
                        <a:t>mov  r4, 8</a:t>
                      </a:r>
                    </a:p>
                    <a:p>
                      <a:r>
                        <a:rPr lang="en-US" sz="1600" dirty="0" err="1">
                          <a:solidFill>
                            <a:schemeClr val="tx2"/>
                          </a:solidFill>
                          <a:latin typeface="Consolas" panose="020B0609020204030204" pitchFamily="49" charset="0"/>
                          <a:cs typeface="Consolas" panose="020B0609020204030204" pitchFamily="49" charset="0"/>
                        </a:rPr>
                        <a:t>ldr</a:t>
                      </a:r>
                      <a:r>
                        <a:rPr lang="en-US" sz="1600" dirty="0">
                          <a:solidFill>
                            <a:schemeClr val="tx2"/>
                          </a:solidFill>
                          <a:latin typeface="Consolas" panose="020B0609020204030204" pitchFamily="49" charset="0"/>
                          <a:cs typeface="Consolas" panose="020B0609020204030204" pitchFamily="49" charset="0"/>
                        </a:rPr>
                        <a:t>  r2, [r1, r4]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3857512"/>
                  </a:ext>
                </a:extLst>
              </a:tr>
            </a:tbl>
          </a:graphicData>
        </a:graphic>
      </p:graphicFrame>
      <p:sp>
        <p:nvSpPr>
          <p:cNvPr id="5" name="Rectangle 4">
            <a:extLst>
              <a:ext uri="{FF2B5EF4-FFF2-40B4-BE49-F238E27FC236}">
                <a16:creationId xmlns:a16="http://schemas.microsoft.com/office/drawing/2014/main" id="{956999E6-EA19-C8BE-FBC7-789B60D6AFF2}"/>
              </a:ext>
            </a:extLst>
          </p:cNvPr>
          <p:cNvSpPr/>
          <p:nvPr/>
        </p:nvSpPr>
        <p:spPr>
          <a:xfrm>
            <a:off x="10322362" y="5898213"/>
            <a:ext cx="935556" cy="312087"/>
          </a:xfrm>
          <a:prstGeom prst="rect">
            <a:avLst/>
          </a:prstGeom>
          <a:solidFill>
            <a:schemeClr val="accent4">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0x41</a:t>
            </a:r>
          </a:p>
        </p:txBody>
      </p:sp>
      <p:sp>
        <p:nvSpPr>
          <p:cNvPr id="6" name="Rectangle 5">
            <a:extLst>
              <a:ext uri="{FF2B5EF4-FFF2-40B4-BE49-F238E27FC236}">
                <a16:creationId xmlns:a16="http://schemas.microsoft.com/office/drawing/2014/main" id="{033EA458-FCB5-7785-283A-523DD066ACC7}"/>
              </a:ext>
            </a:extLst>
          </p:cNvPr>
          <p:cNvSpPr/>
          <p:nvPr/>
        </p:nvSpPr>
        <p:spPr>
          <a:xfrm>
            <a:off x="10322362" y="5595160"/>
            <a:ext cx="935556" cy="312087"/>
          </a:xfrm>
          <a:prstGeom prst="rect">
            <a:avLst/>
          </a:prstGeom>
          <a:solidFill>
            <a:schemeClr val="accent4">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0x42</a:t>
            </a:r>
          </a:p>
        </p:txBody>
      </p:sp>
      <p:sp>
        <p:nvSpPr>
          <p:cNvPr id="7" name="Rectangle 6">
            <a:extLst>
              <a:ext uri="{FF2B5EF4-FFF2-40B4-BE49-F238E27FC236}">
                <a16:creationId xmlns:a16="http://schemas.microsoft.com/office/drawing/2014/main" id="{77394C1C-3624-0AB2-D345-3AEF254D76C3}"/>
              </a:ext>
            </a:extLst>
          </p:cNvPr>
          <p:cNvSpPr/>
          <p:nvPr/>
        </p:nvSpPr>
        <p:spPr>
          <a:xfrm>
            <a:off x="10322362" y="5292107"/>
            <a:ext cx="935556" cy="312087"/>
          </a:xfrm>
          <a:prstGeom prst="rect">
            <a:avLst/>
          </a:prstGeom>
          <a:solidFill>
            <a:schemeClr val="accent4">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0x43</a:t>
            </a:r>
          </a:p>
        </p:txBody>
      </p:sp>
      <p:sp>
        <p:nvSpPr>
          <p:cNvPr id="8" name="Rectangle 7">
            <a:extLst>
              <a:ext uri="{FF2B5EF4-FFF2-40B4-BE49-F238E27FC236}">
                <a16:creationId xmlns:a16="http://schemas.microsoft.com/office/drawing/2014/main" id="{46CA9795-A6B2-CEEB-8785-4CA4899A75D6}"/>
              </a:ext>
            </a:extLst>
          </p:cNvPr>
          <p:cNvSpPr/>
          <p:nvPr/>
        </p:nvSpPr>
        <p:spPr>
          <a:xfrm>
            <a:off x="10322362" y="4972791"/>
            <a:ext cx="935556" cy="312087"/>
          </a:xfrm>
          <a:prstGeom prst="rect">
            <a:avLst/>
          </a:prstGeom>
          <a:solidFill>
            <a:schemeClr val="accent4">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0x44</a:t>
            </a:r>
          </a:p>
        </p:txBody>
      </p:sp>
      <p:sp>
        <p:nvSpPr>
          <p:cNvPr id="9" name="Rectangle 8">
            <a:extLst>
              <a:ext uri="{FF2B5EF4-FFF2-40B4-BE49-F238E27FC236}">
                <a16:creationId xmlns:a16="http://schemas.microsoft.com/office/drawing/2014/main" id="{0A939766-C3E0-9BC5-6B30-8A6D89FAD44E}"/>
              </a:ext>
            </a:extLst>
          </p:cNvPr>
          <p:cNvSpPr/>
          <p:nvPr/>
        </p:nvSpPr>
        <p:spPr>
          <a:xfrm>
            <a:off x="10322362" y="4668899"/>
            <a:ext cx="935556" cy="312087"/>
          </a:xfrm>
          <a:prstGeom prst="rect">
            <a:avLst/>
          </a:prstGeom>
          <a:solidFill>
            <a:schemeClr val="accent5">
              <a:lumMod val="20000"/>
              <a:lumOff val="80000"/>
              <a:alpha val="64029"/>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a:t>
            </a:r>
            <a:r>
              <a:rPr lang="en-US" sz="2000" dirty="0">
                <a:solidFill>
                  <a:srgbClr val="FF0000"/>
                </a:solidFill>
                <a:latin typeface="Consolas" panose="020B0609020204030204" pitchFamily="49" charset="0"/>
                <a:cs typeface="Consolas" panose="020B0609020204030204" pitchFamily="49" charset="0"/>
              </a:rPr>
              <a:t>45</a:t>
            </a:r>
          </a:p>
        </p:txBody>
      </p:sp>
      <p:sp>
        <p:nvSpPr>
          <p:cNvPr id="11" name="Rectangle 10">
            <a:extLst>
              <a:ext uri="{FF2B5EF4-FFF2-40B4-BE49-F238E27FC236}">
                <a16:creationId xmlns:a16="http://schemas.microsoft.com/office/drawing/2014/main" id="{C56D9347-2FC5-3B63-7ADE-3687914BBFEE}"/>
              </a:ext>
            </a:extLst>
          </p:cNvPr>
          <p:cNvSpPr/>
          <p:nvPr/>
        </p:nvSpPr>
        <p:spPr>
          <a:xfrm>
            <a:off x="10322362" y="4369312"/>
            <a:ext cx="935556" cy="312087"/>
          </a:xfrm>
          <a:prstGeom prst="rect">
            <a:avLst/>
          </a:prstGeom>
          <a:solidFill>
            <a:schemeClr val="accent5">
              <a:lumMod val="20000"/>
              <a:lumOff val="80000"/>
              <a:alpha val="64029"/>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latin typeface="Consolas" panose="020B0609020204030204" pitchFamily="49" charset="0"/>
                <a:cs typeface="Consolas" panose="020B0609020204030204" pitchFamily="49" charset="0"/>
              </a:rPr>
              <a:t>0x00</a:t>
            </a:r>
          </a:p>
        </p:txBody>
      </p:sp>
      <p:sp>
        <p:nvSpPr>
          <p:cNvPr id="12" name="Rectangle 11">
            <a:extLst>
              <a:ext uri="{FF2B5EF4-FFF2-40B4-BE49-F238E27FC236}">
                <a16:creationId xmlns:a16="http://schemas.microsoft.com/office/drawing/2014/main" id="{789C44C2-6A88-6E1F-7B6A-1FB09251D066}"/>
              </a:ext>
            </a:extLst>
          </p:cNvPr>
          <p:cNvSpPr/>
          <p:nvPr/>
        </p:nvSpPr>
        <p:spPr>
          <a:xfrm>
            <a:off x="10322362" y="4072400"/>
            <a:ext cx="935556" cy="312087"/>
          </a:xfrm>
          <a:prstGeom prst="rect">
            <a:avLst/>
          </a:prstGeom>
          <a:solidFill>
            <a:schemeClr val="accent5">
              <a:lumMod val="20000"/>
              <a:lumOff val="80000"/>
              <a:alpha val="64029"/>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latin typeface="Consolas" panose="020B0609020204030204" pitchFamily="49" charset="0"/>
                <a:cs typeface="Consolas" panose="020B0609020204030204" pitchFamily="49" charset="0"/>
              </a:rPr>
              <a:t>0x00</a:t>
            </a:r>
          </a:p>
        </p:txBody>
      </p:sp>
      <p:sp>
        <p:nvSpPr>
          <p:cNvPr id="13" name="Rectangle 12">
            <a:extLst>
              <a:ext uri="{FF2B5EF4-FFF2-40B4-BE49-F238E27FC236}">
                <a16:creationId xmlns:a16="http://schemas.microsoft.com/office/drawing/2014/main" id="{4957D7FE-75B4-170B-865A-6210CD63663C}"/>
              </a:ext>
            </a:extLst>
          </p:cNvPr>
          <p:cNvSpPr/>
          <p:nvPr/>
        </p:nvSpPr>
        <p:spPr>
          <a:xfrm>
            <a:off x="10322362" y="3756799"/>
            <a:ext cx="935556" cy="312087"/>
          </a:xfrm>
          <a:prstGeom prst="rect">
            <a:avLst/>
          </a:prstGeom>
          <a:solidFill>
            <a:schemeClr val="accent5">
              <a:lumMod val="20000"/>
              <a:lumOff val="80000"/>
              <a:alpha val="64029"/>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latin typeface="Consolas" panose="020B0609020204030204" pitchFamily="49" charset="0"/>
                <a:cs typeface="Consolas" panose="020B0609020204030204" pitchFamily="49" charset="0"/>
              </a:rPr>
              <a:t>0x00</a:t>
            </a:r>
          </a:p>
        </p:txBody>
      </p:sp>
      <p:sp>
        <p:nvSpPr>
          <p:cNvPr id="14" name="TextBox 13">
            <a:extLst>
              <a:ext uri="{FF2B5EF4-FFF2-40B4-BE49-F238E27FC236}">
                <a16:creationId xmlns:a16="http://schemas.microsoft.com/office/drawing/2014/main" id="{92922E45-2F5B-B27B-0891-92F10B341477}"/>
              </a:ext>
            </a:extLst>
          </p:cNvPr>
          <p:cNvSpPr txBox="1"/>
          <p:nvPr/>
        </p:nvSpPr>
        <p:spPr>
          <a:xfrm>
            <a:off x="11281301" y="5877321"/>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0000</a:t>
            </a:r>
          </a:p>
        </p:txBody>
      </p:sp>
      <p:sp>
        <p:nvSpPr>
          <p:cNvPr id="15" name="TextBox 14">
            <a:extLst>
              <a:ext uri="{FF2B5EF4-FFF2-40B4-BE49-F238E27FC236}">
                <a16:creationId xmlns:a16="http://schemas.microsoft.com/office/drawing/2014/main" id="{D320BCA3-AD9E-798F-EEF9-581C66A290FC}"/>
              </a:ext>
            </a:extLst>
          </p:cNvPr>
          <p:cNvSpPr txBox="1"/>
          <p:nvPr/>
        </p:nvSpPr>
        <p:spPr>
          <a:xfrm>
            <a:off x="11281301" y="5571473"/>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0001</a:t>
            </a:r>
          </a:p>
        </p:txBody>
      </p:sp>
      <p:sp>
        <p:nvSpPr>
          <p:cNvPr id="16" name="TextBox 15">
            <a:extLst>
              <a:ext uri="{FF2B5EF4-FFF2-40B4-BE49-F238E27FC236}">
                <a16:creationId xmlns:a16="http://schemas.microsoft.com/office/drawing/2014/main" id="{C37D2A8F-DB95-D99B-0B89-16478B96CC59}"/>
              </a:ext>
            </a:extLst>
          </p:cNvPr>
          <p:cNvSpPr txBox="1"/>
          <p:nvPr/>
        </p:nvSpPr>
        <p:spPr>
          <a:xfrm>
            <a:off x="11281301" y="5235872"/>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0010</a:t>
            </a:r>
          </a:p>
        </p:txBody>
      </p:sp>
      <p:sp>
        <p:nvSpPr>
          <p:cNvPr id="17" name="TextBox 16">
            <a:extLst>
              <a:ext uri="{FF2B5EF4-FFF2-40B4-BE49-F238E27FC236}">
                <a16:creationId xmlns:a16="http://schemas.microsoft.com/office/drawing/2014/main" id="{5B102DAE-2785-934C-8B7F-844760C51D71}"/>
              </a:ext>
            </a:extLst>
          </p:cNvPr>
          <p:cNvSpPr txBox="1"/>
          <p:nvPr/>
        </p:nvSpPr>
        <p:spPr>
          <a:xfrm>
            <a:off x="11281301" y="4945732"/>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0011</a:t>
            </a:r>
          </a:p>
        </p:txBody>
      </p:sp>
      <p:sp>
        <p:nvSpPr>
          <p:cNvPr id="18" name="TextBox 17">
            <a:extLst>
              <a:ext uri="{FF2B5EF4-FFF2-40B4-BE49-F238E27FC236}">
                <a16:creationId xmlns:a16="http://schemas.microsoft.com/office/drawing/2014/main" id="{AFC22E64-241C-499A-2BD0-F59BED3DD273}"/>
              </a:ext>
            </a:extLst>
          </p:cNvPr>
          <p:cNvSpPr txBox="1"/>
          <p:nvPr/>
        </p:nvSpPr>
        <p:spPr>
          <a:xfrm>
            <a:off x="11295248" y="4648607"/>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0100</a:t>
            </a:r>
          </a:p>
        </p:txBody>
      </p:sp>
      <p:sp>
        <p:nvSpPr>
          <p:cNvPr id="19" name="TextBox 18">
            <a:extLst>
              <a:ext uri="{FF2B5EF4-FFF2-40B4-BE49-F238E27FC236}">
                <a16:creationId xmlns:a16="http://schemas.microsoft.com/office/drawing/2014/main" id="{48C930AC-3776-43E7-5F0A-52375AD810DF}"/>
              </a:ext>
            </a:extLst>
          </p:cNvPr>
          <p:cNvSpPr txBox="1"/>
          <p:nvPr/>
        </p:nvSpPr>
        <p:spPr>
          <a:xfrm>
            <a:off x="11281300" y="4329145"/>
            <a:ext cx="691215"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0101</a:t>
            </a:r>
          </a:p>
        </p:txBody>
      </p:sp>
      <p:sp>
        <p:nvSpPr>
          <p:cNvPr id="20" name="TextBox 19">
            <a:extLst>
              <a:ext uri="{FF2B5EF4-FFF2-40B4-BE49-F238E27FC236}">
                <a16:creationId xmlns:a16="http://schemas.microsoft.com/office/drawing/2014/main" id="{97CD8E63-5CC1-DB10-A380-10B874338B47}"/>
              </a:ext>
            </a:extLst>
          </p:cNvPr>
          <p:cNvSpPr txBox="1"/>
          <p:nvPr/>
        </p:nvSpPr>
        <p:spPr>
          <a:xfrm>
            <a:off x="11257277" y="4045883"/>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0110</a:t>
            </a:r>
          </a:p>
        </p:txBody>
      </p:sp>
      <p:sp>
        <p:nvSpPr>
          <p:cNvPr id="21" name="Rectangle 20">
            <a:extLst>
              <a:ext uri="{FF2B5EF4-FFF2-40B4-BE49-F238E27FC236}">
                <a16:creationId xmlns:a16="http://schemas.microsoft.com/office/drawing/2014/main" id="{8D98C998-2263-0BD9-A17C-7049F9DCD8BF}"/>
              </a:ext>
            </a:extLst>
          </p:cNvPr>
          <p:cNvSpPr/>
          <p:nvPr/>
        </p:nvSpPr>
        <p:spPr>
          <a:xfrm>
            <a:off x="10317220" y="3453746"/>
            <a:ext cx="935556" cy="312087"/>
          </a:xfrm>
          <a:prstGeom prst="rect">
            <a:avLst/>
          </a:prstGeom>
          <a:solidFill>
            <a:srgbClr val="92D050">
              <a:alpha val="24417"/>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5"/>
                </a:solidFill>
                <a:latin typeface="Consolas" panose="020B0609020204030204" pitchFamily="49" charset="0"/>
                <a:cs typeface="Consolas" panose="020B0609020204030204" pitchFamily="49" charset="0"/>
              </a:rPr>
              <a:t>0x00</a:t>
            </a:r>
          </a:p>
        </p:txBody>
      </p:sp>
      <p:sp>
        <p:nvSpPr>
          <p:cNvPr id="22" name="TextBox 21">
            <a:extLst>
              <a:ext uri="{FF2B5EF4-FFF2-40B4-BE49-F238E27FC236}">
                <a16:creationId xmlns:a16="http://schemas.microsoft.com/office/drawing/2014/main" id="{7C12801E-37C8-AC4B-F121-2E5C9C90C1F4}"/>
              </a:ext>
            </a:extLst>
          </p:cNvPr>
          <p:cNvSpPr txBox="1"/>
          <p:nvPr/>
        </p:nvSpPr>
        <p:spPr>
          <a:xfrm>
            <a:off x="11257277" y="3717917"/>
            <a:ext cx="691215"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0111</a:t>
            </a:r>
          </a:p>
        </p:txBody>
      </p:sp>
      <p:sp>
        <p:nvSpPr>
          <p:cNvPr id="23" name="TextBox 22">
            <a:extLst>
              <a:ext uri="{FF2B5EF4-FFF2-40B4-BE49-F238E27FC236}">
                <a16:creationId xmlns:a16="http://schemas.microsoft.com/office/drawing/2014/main" id="{C7619FC2-908C-5C12-30EE-629AD9272730}"/>
              </a:ext>
            </a:extLst>
          </p:cNvPr>
          <p:cNvSpPr txBox="1"/>
          <p:nvPr/>
        </p:nvSpPr>
        <p:spPr>
          <a:xfrm>
            <a:off x="11271223" y="3407018"/>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1000</a:t>
            </a:r>
          </a:p>
        </p:txBody>
      </p:sp>
      <p:sp>
        <p:nvSpPr>
          <p:cNvPr id="24" name="Rectangle 23">
            <a:extLst>
              <a:ext uri="{FF2B5EF4-FFF2-40B4-BE49-F238E27FC236}">
                <a16:creationId xmlns:a16="http://schemas.microsoft.com/office/drawing/2014/main" id="{F9C2FF0C-EB6E-F8C4-62EB-DE93366F7059}"/>
              </a:ext>
            </a:extLst>
          </p:cNvPr>
          <p:cNvSpPr/>
          <p:nvPr/>
        </p:nvSpPr>
        <p:spPr>
          <a:xfrm>
            <a:off x="10312721" y="3161906"/>
            <a:ext cx="935556" cy="312087"/>
          </a:xfrm>
          <a:prstGeom prst="rect">
            <a:avLst/>
          </a:prstGeom>
          <a:solidFill>
            <a:srgbClr val="92D050">
              <a:alpha val="24417"/>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0C0"/>
                </a:solidFill>
                <a:latin typeface="Consolas" panose="020B0609020204030204" pitchFamily="49" charset="0"/>
                <a:cs typeface="Consolas" panose="020B0609020204030204" pitchFamily="49" charset="0"/>
              </a:rPr>
              <a:t>0x00</a:t>
            </a:r>
          </a:p>
        </p:txBody>
      </p:sp>
      <p:sp>
        <p:nvSpPr>
          <p:cNvPr id="25" name="Rectangle 24">
            <a:extLst>
              <a:ext uri="{FF2B5EF4-FFF2-40B4-BE49-F238E27FC236}">
                <a16:creationId xmlns:a16="http://schemas.microsoft.com/office/drawing/2014/main" id="{7D09C0A2-592B-107A-0E78-A53CED567BA2}"/>
              </a:ext>
            </a:extLst>
          </p:cNvPr>
          <p:cNvSpPr/>
          <p:nvPr/>
        </p:nvSpPr>
        <p:spPr>
          <a:xfrm>
            <a:off x="10312721" y="2864994"/>
            <a:ext cx="935556" cy="312087"/>
          </a:xfrm>
          <a:prstGeom prst="rect">
            <a:avLst/>
          </a:prstGeom>
          <a:solidFill>
            <a:srgbClr val="92D050">
              <a:alpha val="24417"/>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0C0"/>
                </a:solidFill>
                <a:latin typeface="Consolas" panose="020B0609020204030204" pitchFamily="49" charset="0"/>
                <a:cs typeface="Consolas" panose="020B0609020204030204" pitchFamily="49" charset="0"/>
              </a:rPr>
              <a:t>0x00</a:t>
            </a:r>
          </a:p>
        </p:txBody>
      </p:sp>
      <p:sp>
        <p:nvSpPr>
          <p:cNvPr id="26" name="Rectangle 25">
            <a:extLst>
              <a:ext uri="{FF2B5EF4-FFF2-40B4-BE49-F238E27FC236}">
                <a16:creationId xmlns:a16="http://schemas.microsoft.com/office/drawing/2014/main" id="{152F5A98-8AA8-7346-CD32-73C67C3698F3}"/>
              </a:ext>
            </a:extLst>
          </p:cNvPr>
          <p:cNvSpPr/>
          <p:nvPr/>
        </p:nvSpPr>
        <p:spPr>
          <a:xfrm>
            <a:off x="10312721" y="2549393"/>
            <a:ext cx="935556" cy="312087"/>
          </a:xfrm>
          <a:prstGeom prst="rect">
            <a:avLst/>
          </a:prstGeom>
          <a:solidFill>
            <a:srgbClr val="92D050">
              <a:alpha val="24417"/>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C895B"/>
                </a:solidFill>
                <a:latin typeface="Consolas" panose="020B0609020204030204" pitchFamily="49" charset="0"/>
                <a:cs typeface="Consolas" panose="020B0609020204030204" pitchFamily="49" charset="0"/>
              </a:rPr>
              <a:t>0x01</a:t>
            </a:r>
          </a:p>
        </p:txBody>
      </p:sp>
      <p:sp>
        <p:nvSpPr>
          <p:cNvPr id="28" name="TextBox 27">
            <a:extLst>
              <a:ext uri="{FF2B5EF4-FFF2-40B4-BE49-F238E27FC236}">
                <a16:creationId xmlns:a16="http://schemas.microsoft.com/office/drawing/2014/main" id="{601D8F66-0593-0A98-54A8-09EB719A04CD}"/>
              </a:ext>
            </a:extLst>
          </p:cNvPr>
          <p:cNvSpPr txBox="1"/>
          <p:nvPr/>
        </p:nvSpPr>
        <p:spPr>
          <a:xfrm>
            <a:off x="11257276" y="3102680"/>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1001</a:t>
            </a:r>
          </a:p>
        </p:txBody>
      </p:sp>
      <p:sp>
        <p:nvSpPr>
          <p:cNvPr id="29" name="TextBox 28">
            <a:extLst>
              <a:ext uri="{FF2B5EF4-FFF2-40B4-BE49-F238E27FC236}">
                <a16:creationId xmlns:a16="http://schemas.microsoft.com/office/drawing/2014/main" id="{BA535564-D9CC-EF54-BA2D-093A55F3E303}"/>
              </a:ext>
            </a:extLst>
          </p:cNvPr>
          <p:cNvSpPr txBox="1"/>
          <p:nvPr/>
        </p:nvSpPr>
        <p:spPr>
          <a:xfrm>
            <a:off x="11261121" y="2829266"/>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1010</a:t>
            </a:r>
          </a:p>
        </p:txBody>
      </p:sp>
      <p:sp>
        <p:nvSpPr>
          <p:cNvPr id="30" name="TextBox 29">
            <a:extLst>
              <a:ext uri="{FF2B5EF4-FFF2-40B4-BE49-F238E27FC236}">
                <a16:creationId xmlns:a16="http://schemas.microsoft.com/office/drawing/2014/main" id="{DF8B665E-4836-2AC4-83F5-DBF7FADFF5FF}"/>
              </a:ext>
            </a:extLst>
          </p:cNvPr>
          <p:cNvSpPr txBox="1"/>
          <p:nvPr/>
        </p:nvSpPr>
        <p:spPr>
          <a:xfrm>
            <a:off x="11257275" y="2524292"/>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1011</a:t>
            </a:r>
          </a:p>
        </p:txBody>
      </p:sp>
      <p:sp>
        <p:nvSpPr>
          <p:cNvPr id="33" name="Rectangle 32">
            <a:extLst>
              <a:ext uri="{FF2B5EF4-FFF2-40B4-BE49-F238E27FC236}">
                <a16:creationId xmlns:a16="http://schemas.microsoft.com/office/drawing/2014/main" id="{D96606B2-3E6E-B7D0-2371-D6F1660A2F9C}"/>
              </a:ext>
            </a:extLst>
          </p:cNvPr>
          <p:cNvSpPr/>
          <p:nvPr/>
        </p:nvSpPr>
        <p:spPr>
          <a:xfrm>
            <a:off x="10320136" y="2254870"/>
            <a:ext cx="935556" cy="312087"/>
          </a:xfrm>
          <a:prstGeom prst="rect">
            <a:avLst/>
          </a:prstGeom>
          <a:solidFill>
            <a:srgbClr val="7030A0">
              <a:alpha val="14888"/>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5"/>
                </a:solidFill>
                <a:latin typeface="Consolas" panose="020B0609020204030204" pitchFamily="49" charset="0"/>
                <a:cs typeface="Consolas" panose="020B0609020204030204" pitchFamily="49" charset="0"/>
              </a:rPr>
              <a:t>0x00</a:t>
            </a:r>
          </a:p>
        </p:txBody>
      </p:sp>
      <p:sp>
        <p:nvSpPr>
          <p:cNvPr id="34" name="TextBox 33">
            <a:extLst>
              <a:ext uri="{FF2B5EF4-FFF2-40B4-BE49-F238E27FC236}">
                <a16:creationId xmlns:a16="http://schemas.microsoft.com/office/drawing/2014/main" id="{E81EFB47-E20B-AFC7-491C-C9BE5CAA65E8}"/>
              </a:ext>
            </a:extLst>
          </p:cNvPr>
          <p:cNvSpPr txBox="1"/>
          <p:nvPr/>
        </p:nvSpPr>
        <p:spPr>
          <a:xfrm>
            <a:off x="11274139" y="2208142"/>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1100</a:t>
            </a:r>
          </a:p>
        </p:txBody>
      </p:sp>
      <p:sp>
        <p:nvSpPr>
          <p:cNvPr id="35" name="Rectangle 34">
            <a:extLst>
              <a:ext uri="{FF2B5EF4-FFF2-40B4-BE49-F238E27FC236}">
                <a16:creationId xmlns:a16="http://schemas.microsoft.com/office/drawing/2014/main" id="{F28016A0-576C-CEF7-B0E6-2156E2E4C1F7}"/>
              </a:ext>
            </a:extLst>
          </p:cNvPr>
          <p:cNvSpPr/>
          <p:nvPr/>
        </p:nvSpPr>
        <p:spPr>
          <a:xfrm>
            <a:off x="10315637" y="1963030"/>
            <a:ext cx="935556" cy="312087"/>
          </a:xfrm>
          <a:prstGeom prst="rect">
            <a:avLst/>
          </a:prstGeom>
          <a:solidFill>
            <a:srgbClr val="7030A0">
              <a:alpha val="14888"/>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0C0"/>
                </a:solidFill>
                <a:latin typeface="Consolas" panose="020B0609020204030204" pitchFamily="49" charset="0"/>
                <a:cs typeface="Consolas" panose="020B0609020204030204" pitchFamily="49" charset="0"/>
              </a:rPr>
              <a:t>0x00</a:t>
            </a:r>
          </a:p>
        </p:txBody>
      </p:sp>
      <p:sp>
        <p:nvSpPr>
          <p:cNvPr id="36" name="Rectangle 35">
            <a:extLst>
              <a:ext uri="{FF2B5EF4-FFF2-40B4-BE49-F238E27FC236}">
                <a16:creationId xmlns:a16="http://schemas.microsoft.com/office/drawing/2014/main" id="{95F0AC95-FA4E-F907-FD57-2345469CE98E}"/>
              </a:ext>
            </a:extLst>
          </p:cNvPr>
          <p:cNvSpPr/>
          <p:nvPr/>
        </p:nvSpPr>
        <p:spPr>
          <a:xfrm>
            <a:off x="10315637" y="1666118"/>
            <a:ext cx="935556" cy="312087"/>
          </a:xfrm>
          <a:prstGeom prst="rect">
            <a:avLst/>
          </a:prstGeom>
          <a:solidFill>
            <a:srgbClr val="7030A0">
              <a:alpha val="14888"/>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0C0"/>
                </a:solidFill>
                <a:latin typeface="Consolas" panose="020B0609020204030204" pitchFamily="49" charset="0"/>
                <a:cs typeface="Consolas" panose="020B0609020204030204" pitchFamily="49" charset="0"/>
              </a:rPr>
              <a:t>0x00</a:t>
            </a:r>
          </a:p>
        </p:txBody>
      </p:sp>
      <p:sp>
        <p:nvSpPr>
          <p:cNvPr id="37" name="Rectangle 36">
            <a:extLst>
              <a:ext uri="{FF2B5EF4-FFF2-40B4-BE49-F238E27FC236}">
                <a16:creationId xmlns:a16="http://schemas.microsoft.com/office/drawing/2014/main" id="{C0C5F57D-8D03-D33A-4877-978E36102242}"/>
              </a:ext>
            </a:extLst>
          </p:cNvPr>
          <p:cNvSpPr/>
          <p:nvPr/>
        </p:nvSpPr>
        <p:spPr>
          <a:xfrm>
            <a:off x="10315637" y="1350517"/>
            <a:ext cx="935556" cy="312087"/>
          </a:xfrm>
          <a:prstGeom prst="rect">
            <a:avLst/>
          </a:prstGeom>
          <a:solidFill>
            <a:srgbClr val="7030A0">
              <a:alpha val="14888"/>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2C895B"/>
                </a:solidFill>
                <a:latin typeface="Consolas" panose="020B0609020204030204" pitchFamily="49" charset="0"/>
                <a:cs typeface="Consolas" panose="020B0609020204030204" pitchFamily="49" charset="0"/>
              </a:rPr>
              <a:t>0x01</a:t>
            </a:r>
          </a:p>
        </p:txBody>
      </p:sp>
      <p:sp>
        <p:nvSpPr>
          <p:cNvPr id="38" name="TextBox 37">
            <a:extLst>
              <a:ext uri="{FF2B5EF4-FFF2-40B4-BE49-F238E27FC236}">
                <a16:creationId xmlns:a16="http://schemas.microsoft.com/office/drawing/2014/main" id="{CA57CAC9-3396-C173-D776-198D5D90E595}"/>
              </a:ext>
            </a:extLst>
          </p:cNvPr>
          <p:cNvSpPr txBox="1"/>
          <p:nvPr/>
        </p:nvSpPr>
        <p:spPr>
          <a:xfrm>
            <a:off x="11260192" y="1903804"/>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1101</a:t>
            </a:r>
          </a:p>
        </p:txBody>
      </p:sp>
      <p:sp>
        <p:nvSpPr>
          <p:cNvPr id="39" name="TextBox 38">
            <a:extLst>
              <a:ext uri="{FF2B5EF4-FFF2-40B4-BE49-F238E27FC236}">
                <a16:creationId xmlns:a16="http://schemas.microsoft.com/office/drawing/2014/main" id="{4889FECE-BEED-2164-2AF0-E0F50068A965}"/>
              </a:ext>
            </a:extLst>
          </p:cNvPr>
          <p:cNvSpPr txBox="1"/>
          <p:nvPr/>
        </p:nvSpPr>
        <p:spPr>
          <a:xfrm>
            <a:off x="11264037" y="1630390"/>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1110</a:t>
            </a:r>
          </a:p>
        </p:txBody>
      </p:sp>
      <p:sp>
        <p:nvSpPr>
          <p:cNvPr id="40" name="TextBox 39">
            <a:extLst>
              <a:ext uri="{FF2B5EF4-FFF2-40B4-BE49-F238E27FC236}">
                <a16:creationId xmlns:a16="http://schemas.microsoft.com/office/drawing/2014/main" id="{06E1AA65-AA5F-BC60-BF57-FCBEA8DF7A40}"/>
              </a:ext>
            </a:extLst>
          </p:cNvPr>
          <p:cNvSpPr txBox="1"/>
          <p:nvPr/>
        </p:nvSpPr>
        <p:spPr>
          <a:xfrm>
            <a:off x="11260191" y="1325416"/>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1111</a:t>
            </a:r>
          </a:p>
        </p:txBody>
      </p:sp>
      <p:sp>
        <p:nvSpPr>
          <p:cNvPr id="41" name="Rectangle 40">
            <a:extLst>
              <a:ext uri="{FF2B5EF4-FFF2-40B4-BE49-F238E27FC236}">
                <a16:creationId xmlns:a16="http://schemas.microsoft.com/office/drawing/2014/main" id="{09045C5F-8B68-16BB-4E75-08315681E832}"/>
              </a:ext>
            </a:extLst>
          </p:cNvPr>
          <p:cNvSpPr/>
          <p:nvPr/>
        </p:nvSpPr>
        <p:spPr>
          <a:xfrm>
            <a:off x="8801876" y="5907247"/>
            <a:ext cx="1043872" cy="312087"/>
          </a:xfrm>
          <a:prstGeom prst="rect">
            <a:avLst/>
          </a:prstGeom>
          <a:solidFill>
            <a:schemeClr val="bg1">
              <a:lumMod val="9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..0000</a:t>
            </a:r>
          </a:p>
        </p:txBody>
      </p:sp>
      <p:sp>
        <p:nvSpPr>
          <p:cNvPr id="42" name="TextBox 41">
            <a:extLst>
              <a:ext uri="{FF2B5EF4-FFF2-40B4-BE49-F238E27FC236}">
                <a16:creationId xmlns:a16="http://schemas.microsoft.com/office/drawing/2014/main" id="{B8AA880F-B9DE-B79C-587B-C5BEBC33DD04}"/>
              </a:ext>
            </a:extLst>
          </p:cNvPr>
          <p:cNvSpPr txBox="1"/>
          <p:nvPr/>
        </p:nvSpPr>
        <p:spPr>
          <a:xfrm>
            <a:off x="8377364" y="5863236"/>
            <a:ext cx="466794" cy="400110"/>
          </a:xfrm>
          <a:prstGeom prst="rect">
            <a:avLst/>
          </a:prstGeom>
          <a:noFill/>
        </p:spPr>
        <p:txBody>
          <a:bodyPr wrap="none" rtlCol="0">
            <a:spAutoFit/>
          </a:bodyPr>
          <a:lstStyle/>
          <a:p>
            <a:r>
              <a:rPr lang="en-US" sz="2000" dirty="0">
                <a:latin typeface="Consolas" panose="020B0609020204030204" pitchFamily="49" charset="0"/>
                <a:cs typeface="Consolas" panose="020B0609020204030204" pitchFamily="49" charset="0"/>
              </a:rPr>
              <a:t>r0</a:t>
            </a:r>
          </a:p>
        </p:txBody>
      </p:sp>
      <p:sp>
        <p:nvSpPr>
          <p:cNvPr id="43" name="Rectangle 42">
            <a:extLst>
              <a:ext uri="{FF2B5EF4-FFF2-40B4-BE49-F238E27FC236}">
                <a16:creationId xmlns:a16="http://schemas.microsoft.com/office/drawing/2014/main" id="{B32E26FE-C51D-F25F-57AD-A6EEC8BD683E}"/>
              </a:ext>
            </a:extLst>
          </p:cNvPr>
          <p:cNvSpPr/>
          <p:nvPr/>
        </p:nvSpPr>
        <p:spPr>
          <a:xfrm>
            <a:off x="8801875" y="4675346"/>
            <a:ext cx="1043873" cy="312087"/>
          </a:xfrm>
          <a:prstGeom prst="rect">
            <a:avLst/>
          </a:prstGeom>
          <a:solidFill>
            <a:schemeClr val="bg1">
              <a:lumMod val="9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..0100</a:t>
            </a:r>
          </a:p>
        </p:txBody>
      </p:sp>
      <p:sp>
        <p:nvSpPr>
          <p:cNvPr id="44" name="TextBox 43">
            <a:extLst>
              <a:ext uri="{FF2B5EF4-FFF2-40B4-BE49-F238E27FC236}">
                <a16:creationId xmlns:a16="http://schemas.microsoft.com/office/drawing/2014/main" id="{82083D6E-1463-71F5-60EE-1E8FECB9B2F5}"/>
              </a:ext>
            </a:extLst>
          </p:cNvPr>
          <p:cNvSpPr txBox="1"/>
          <p:nvPr/>
        </p:nvSpPr>
        <p:spPr>
          <a:xfrm>
            <a:off x="8377364" y="4631335"/>
            <a:ext cx="466794" cy="400110"/>
          </a:xfrm>
          <a:prstGeom prst="rect">
            <a:avLst/>
          </a:prstGeom>
          <a:noFill/>
        </p:spPr>
        <p:txBody>
          <a:bodyPr wrap="none" rtlCol="0">
            <a:spAutoFit/>
          </a:bodyPr>
          <a:lstStyle/>
          <a:p>
            <a:r>
              <a:rPr lang="en-US" sz="2000" dirty="0">
                <a:latin typeface="Consolas" panose="020B0609020204030204" pitchFamily="49" charset="0"/>
                <a:cs typeface="Consolas" panose="020B0609020204030204" pitchFamily="49" charset="0"/>
              </a:rPr>
              <a:t>r1</a:t>
            </a:r>
          </a:p>
        </p:txBody>
      </p:sp>
      <p:cxnSp>
        <p:nvCxnSpPr>
          <p:cNvPr id="46" name="Straight Arrow Connector 45">
            <a:extLst>
              <a:ext uri="{FF2B5EF4-FFF2-40B4-BE49-F238E27FC236}">
                <a16:creationId xmlns:a16="http://schemas.microsoft.com/office/drawing/2014/main" id="{CA5DE687-2BAA-0C57-E145-BD59C6910E23}"/>
              </a:ext>
            </a:extLst>
          </p:cNvPr>
          <p:cNvCxnSpPr>
            <a:cxnSpLocks/>
            <a:stCxn id="43" idx="3"/>
            <a:endCxn id="9" idx="1"/>
          </p:cNvCxnSpPr>
          <p:nvPr/>
        </p:nvCxnSpPr>
        <p:spPr>
          <a:xfrm flipV="1">
            <a:off x="9845748" y="4824943"/>
            <a:ext cx="476614" cy="6447"/>
          </a:xfrm>
          <a:prstGeom prst="straightConnector1">
            <a:avLst/>
          </a:prstGeom>
          <a:ln w="31750">
            <a:tailEnd type="triangle" w="lg"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F164125-9918-A1B6-73B2-8009C91CFFFB}"/>
              </a:ext>
            </a:extLst>
          </p:cNvPr>
          <p:cNvCxnSpPr>
            <a:cxnSpLocks/>
          </p:cNvCxnSpPr>
          <p:nvPr/>
        </p:nvCxnSpPr>
        <p:spPr>
          <a:xfrm flipV="1">
            <a:off x="9752404" y="6051032"/>
            <a:ext cx="584930" cy="6447"/>
          </a:xfrm>
          <a:prstGeom prst="straightConnector1">
            <a:avLst/>
          </a:prstGeom>
          <a:ln w="31750">
            <a:tailEnd type="triangle" w="lg" len="med"/>
          </a:ln>
        </p:spPr>
        <p:style>
          <a:lnRef idx="1">
            <a:schemeClr val="accent1"/>
          </a:lnRef>
          <a:fillRef idx="0">
            <a:schemeClr val="accent1"/>
          </a:fillRef>
          <a:effectRef idx="0">
            <a:schemeClr val="accent1"/>
          </a:effectRef>
          <a:fontRef idx="minor">
            <a:schemeClr val="tx1"/>
          </a:fontRef>
        </p:style>
      </p:cxnSp>
      <p:sp>
        <p:nvSpPr>
          <p:cNvPr id="50" name="Up Arrow 49">
            <a:extLst>
              <a:ext uri="{FF2B5EF4-FFF2-40B4-BE49-F238E27FC236}">
                <a16:creationId xmlns:a16="http://schemas.microsoft.com/office/drawing/2014/main" id="{FC84BCCF-FDC7-D34C-C206-90BDA73EFE4A}"/>
              </a:ext>
            </a:extLst>
          </p:cNvPr>
          <p:cNvSpPr/>
          <p:nvPr/>
        </p:nvSpPr>
        <p:spPr>
          <a:xfrm>
            <a:off x="10590285" y="615844"/>
            <a:ext cx="395257" cy="6323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EA8B884-2FDE-8479-AEFB-0154392CAD44}"/>
              </a:ext>
            </a:extLst>
          </p:cNvPr>
          <p:cNvSpPr txBox="1"/>
          <p:nvPr/>
        </p:nvSpPr>
        <p:spPr>
          <a:xfrm>
            <a:off x="1111892" y="4608322"/>
            <a:ext cx="4390946" cy="646331"/>
          </a:xfrm>
          <a:prstGeom prst="rect">
            <a:avLst/>
          </a:prstGeom>
          <a:noFill/>
        </p:spPr>
        <p:txBody>
          <a:bodyPr wrap="none" rtlCol="0">
            <a:spAutoFit/>
          </a:bodyPr>
          <a:lstStyle/>
          <a:p>
            <a:r>
              <a:rPr lang="en-US" dirty="0">
                <a:solidFill>
                  <a:srgbClr val="FF0000"/>
                </a:solidFill>
              </a:rPr>
              <a:t>table rows are</a:t>
            </a:r>
          </a:p>
          <a:p>
            <a:r>
              <a:rPr lang="en-US" dirty="0">
                <a:solidFill>
                  <a:srgbClr val="FF0000"/>
                </a:solidFill>
              </a:rPr>
              <a:t>independent instructions not a sequence</a:t>
            </a:r>
          </a:p>
        </p:txBody>
      </p:sp>
    </p:spTree>
    <p:extLst>
      <p:ext uri="{BB962C8B-B14F-4D97-AF65-F5344CB8AC3E}">
        <p14:creationId xmlns:p14="http://schemas.microsoft.com/office/powerpoint/2010/main" val="37126993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597B-5645-4145-B9D9-F53A5B3FCBD9}"/>
              </a:ext>
            </a:extLst>
          </p:cNvPr>
          <p:cNvSpPr>
            <a:spLocks noGrp="1"/>
          </p:cNvSpPr>
          <p:nvPr>
            <p:ph type="title"/>
          </p:nvPr>
        </p:nvSpPr>
        <p:spPr>
          <a:xfrm>
            <a:off x="153777" y="100755"/>
            <a:ext cx="10515600" cy="715294"/>
          </a:xfrm>
        </p:spPr>
        <p:txBody>
          <a:bodyPr/>
          <a:lstStyle/>
          <a:p>
            <a:r>
              <a:rPr lang="en-US" dirty="0" err="1"/>
              <a:t>ldr</a:t>
            </a:r>
            <a:r>
              <a:rPr lang="en-US" dirty="0"/>
              <a:t>/str practice - 2</a:t>
            </a:r>
          </a:p>
        </p:txBody>
      </p:sp>
      <p:sp>
        <p:nvSpPr>
          <p:cNvPr id="6" name="Content Placeholder 5">
            <a:extLst>
              <a:ext uri="{FF2B5EF4-FFF2-40B4-BE49-F238E27FC236}">
                <a16:creationId xmlns:a16="http://schemas.microsoft.com/office/drawing/2014/main" id="{157A3006-70AE-5A41-A839-25DF9E502E2E}"/>
              </a:ext>
            </a:extLst>
          </p:cNvPr>
          <p:cNvSpPr>
            <a:spLocks noGrp="1"/>
          </p:cNvSpPr>
          <p:nvPr>
            <p:ph sz="quarter" idx="17"/>
          </p:nvPr>
        </p:nvSpPr>
        <p:spPr>
          <a:xfrm>
            <a:off x="834984" y="941133"/>
            <a:ext cx="11017048" cy="5676933"/>
          </a:xfrm>
          <a:solidFill>
            <a:schemeClr val="accent4">
              <a:lumMod val="20000"/>
              <a:lumOff val="80000"/>
            </a:schemeClr>
          </a:solidFill>
          <a:ln>
            <a:solidFill>
              <a:srgbClr val="0070C0"/>
            </a:solidFill>
          </a:ln>
        </p:spPr>
        <p:txBody>
          <a:bodyPr/>
          <a:lstStyle/>
          <a:p>
            <a:pPr marL="0" indent="0">
              <a:buNone/>
            </a:pPr>
            <a:r>
              <a:rPr lang="en-US" dirty="0">
                <a:latin typeface="Consolas" panose="020B0609020204030204" pitchFamily="49" charset="0"/>
                <a:cs typeface="Consolas" panose="020B0609020204030204" pitchFamily="49" charset="0"/>
              </a:rPr>
              <a:t>r1 contains the </a:t>
            </a:r>
            <a:r>
              <a:rPr lang="en-US" dirty="0">
                <a:solidFill>
                  <a:srgbClr val="2C895B"/>
                </a:solidFill>
                <a:latin typeface="Consolas" panose="020B0609020204030204" pitchFamily="49" charset="0"/>
                <a:cs typeface="Consolas" panose="020B0609020204030204" pitchFamily="49" charset="0"/>
              </a:rPr>
              <a:t>Address of X (defined as int *X) </a:t>
            </a:r>
            <a:r>
              <a:rPr lang="en-US" dirty="0">
                <a:latin typeface="Consolas" panose="020B0609020204030204" pitchFamily="49" charset="0"/>
                <a:cs typeface="Consolas" panose="020B0609020204030204" pitchFamily="49" charset="0"/>
              </a:rPr>
              <a:t>in memory r1 points at X</a:t>
            </a:r>
          </a:p>
          <a:p>
            <a:pPr marL="0" indent="0">
              <a:buNone/>
            </a:pPr>
            <a:r>
              <a:rPr lang="en-US" dirty="0">
                <a:latin typeface="Consolas" panose="020B0609020204030204" pitchFamily="49" charset="0"/>
                <a:cs typeface="Consolas" panose="020B0609020204030204" pitchFamily="49" charset="0"/>
              </a:rPr>
              <a:t>r2 contains the </a:t>
            </a:r>
            <a:r>
              <a:rPr lang="en-US" dirty="0">
                <a:solidFill>
                  <a:srgbClr val="7030A0"/>
                </a:solidFill>
                <a:latin typeface="Consolas" panose="020B0609020204030204" pitchFamily="49" charset="0"/>
                <a:cs typeface="Consolas" panose="020B0609020204030204" pitchFamily="49" charset="0"/>
              </a:rPr>
              <a:t>Address of Y (defined as int Y) </a:t>
            </a:r>
            <a:r>
              <a:rPr lang="en-US" dirty="0">
                <a:latin typeface="Consolas" panose="020B0609020204030204" pitchFamily="49" charset="0"/>
                <a:cs typeface="Consolas" panose="020B0609020204030204" pitchFamily="49" charset="0"/>
              </a:rPr>
              <a:t>in memory; r2 points at Y</a:t>
            </a:r>
          </a:p>
          <a:p>
            <a:pPr marL="0" indent="0">
              <a:buNone/>
            </a:pPr>
            <a:r>
              <a:rPr lang="en-US" dirty="0">
                <a:latin typeface="Consolas" panose="020B0609020204030204" pitchFamily="49" charset="0"/>
                <a:cs typeface="Consolas" panose="020B0609020204030204" pitchFamily="49" charset="0"/>
              </a:rPr>
              <a:t>write Y = *X;</a:t>
            </a:r>
          </a:p>
          <a:p>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err="1">
                <a:latin typeface="Consolas" panose="020B0609020204030204" pitchFamily="49" charset="0"/>
                <a:cs typeface="Consolas" panose="020B0609020204030204" pitchFamily="49" charset="0"/>
              </a:rPr>
              <a:t>ldr</a:t>
            </a:r>
            <a:r>
              <a:rPr lang="en-US" dirty="0">
                <a:latin typeface="Consolas" panose="020B0609020204030204" pitchFamily="49" charset="0"/>
                <a:cs typeface="Consolas" panose="020B0609020204030204" pitchFamily="49" charset="0"/>
              </a:rPr>
              <a:t>	r3, [r1]  // r3 </a:t>
            </a:r>
            <a:r>
              <a:rPr lang="en-US" sz="2000" dirty="0">
                <a:latin typeface="Consolas" panose="020B0609020204030204" pitchFamily="49" charset="0"/>
                <a:cs typeface="Consolas" panose="020B0609020204030204" pitchFamily="49" charset="0"/>
                <a:sym typeface="Wingdings" panose="05000000000000000000" pitchFamily="2" charset="2"/>
              </a:rPr>
              <a:t> x (read 1)</a:t>
            </a:r>
            <a:endParaRPr lang="en-US" dirty="0">
              <a:latin typeface="Consolas" panose="020B0609020204030204" pitchFamily="49" charset="0"/>
              <a:cs typeface="Consolas" panose="020B0609020204030204" pitchFamily="49" charset="0"/>
            </a:endParaRPr>
          </a:p>
          <a:p>
            <a:pPr marL="0" indent="0">
              <a:buNone/>
            </a:pPr>
            <a:r>
              <a:rPr lang="en-US" dirty="0" err="1">
                <a:latin typeface="Consolas" panose="020B0609020204030204" pitchFamily="49" charset="0"/>
                <a:cs typeface="Consolas" panose="020B0609020204030204" pitchFamily="49" charset="0"/>
              </a:rPr>
              <a:t>ldr</a:t>
            </a:r>
            <a:r>
              <a:rPr lang="en-US" dirty="0">
                <a:latin typeface="Consolas" panose="020B0609020204030204" pitchFamily="49" charset="0"/>
                <a:cs typeface="Consolas" panose="020B0609020204030204" pitchFamily="49" charset="0"/>
              </a:rPr>
              <a:t>	r0, [r3]  // r0 </a:t>
            </a:r>
            <a:r>
              <a:rPr lang="en-US" sz="2000" dirty="0">
                <a:latin typeface="Consolas" panose="020B0609020204030204" pitchFamily="49" charset="0"/>
                <a:cs typeface="Consolas" panose="020B0609020204030204" pitchFamily="49" charset="0"/>
                <a:sym typeface="Wingdings" panose="05000000000000000000" pitchFamily="2" charset="2"/>
              </a:rPr>
              <a:t> *x</a:t>
            </a:r>
            <a:r>
              <a:rPr lang="en-US" sz="2000" dirty="0">
                <a:latin typeface="Consolas" panose="020B0609020204030204" pitchFamily="49" charset="0"/>
                <a:cs typeface="Consolas" panose="020B0609020204030204" pitchFamily="49" charset="0"/>
              </a:rPr>
              <a:t> (read 2)</a:t>
            </a:r>
            <a:endParaRPr lang="en-US" dirty="0">
              <a:latin typeface="Consolas" panose="020B0609020204030204" pitchFamily="49" charset="0"/>
              <a:cs typeface="Consolas" panose="020B0609020204030204" pitchFamily="49" charset="0"/>
            </a:endParaRPr>
          </a:p>
          <a:p>
            <a:pPr marL="0" indent="0">
              <a:buNone/>
            </a:pPr>
            <a:r>
              <a:rPr lang="en-US" dirty="0">
                <a:solidFill>
                  <a:srgbClr val="7030A0"/>
                </a:solidFill>
                <a:latin typeface="Consolas" panose="020B0609020204030204" pitchFamily="49" charset="0"/>
                <a:cs typeface="Consolas" panose="020B0609020204030204" pitchFamily="49" charset="0"/>
              </a:rPr>
              <a:t>str	r0, [r2]  // y </a:t>
            </a:r>
            <a:r>
              <a:rPr lang="en-US" sz="2000" dirty="0">
                <a:solidFill>
                  <a:srgbClr val="7030A0"/>
                </a:solidFill>
                <a:latin typeface="Consolas" panose="020B0609020204030204" pitchFamily="49" charset="0"/>
                <a:cs typeface="Consolas" panose="020B0609020204030204" pitchFamily="49" charset="0"/>
                <a:sym typeface="Wingdings" panose="05000000000000000000" pitchFamily="2" charset="2"/>
              </a:rPr>
              <a:t> *x</a:t>
            </a:r>
            <a:endParaRPr lang="en-US" sz="2000" dirty="0">
              <a:solidFill>
                <a:srgbClr val="7030A0"/>
              </a:solidFill>
              <a:latin typeface="Consolas" panose="020B0609020204030204" pitchFamily="49" charset="0"/>
              <a:cs typeface="Consolas" panose="020B0609020204030204" pitchFamily="49" charset="0"/>
            </a:endParaRPr>
          </a:p>
        </p:txBody>
      </p:sp>
      <p:sp>
        <p:nvSpPr>
          <p:cNvPr id="34" name="TextBox 33">
            <a:extLst>
              <a:ext uri="{FF2B5EF4-FFF2-40B4-BE49-F238E27FC236}">
                <a16:creationId xmlns:a16="http://schemas.microsoft.com/office/drawing/2014/main" id="{E508F927-C13C-394B-9D29-ACA8B54F8C9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37" name="Rectangle 36">
            <a:extLst>
              <a:ext uri="{FF2B5EF4-FFF2-40B4-BE49-F238E27FC236}">
                <a16:creationId xmlns:a16="http://schemas.microsoft.com/office/drawing/2014/main" id="{199EE306-E8B8-AE7F-F7F2-F13A86F91338}"/>
              </a:ext>
            </a:extLst>
          </p:cNvPr>
          <p:cNvSpPr/>
          <p:nvPr/>
        </p:nvSpPr>
        <p:spPr>
          <a:xfrm>
            <a:off x="4535791" y="2672967"/>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y</a:t>
            </a:r>
          </a:p>
          <a:p>
            <a:pPr algn="ctr"/>
            <a:r>
              <a:rPr lang="en-US" b="1" dirty="0">
                <a:solidFill>
                  <a:schemeClr val="tx2"/>
                </a:solidFill>
                <a:latin typeface="Courier New" panose="02070309020205020404" pitchFamily="49" charset="0"/>
                <a:cs typeface="Courier New" panose="02070309020205020404" pitchFamily="49" charset="0"/>
              </a:rPr>
              <a:t>0x0100c</a:t>
            </a:r>
          </a:p>
          <a:p>
            <a:pPr algn="ctr"/>
            <a:endParaRPr lang="en-US" i="1" dirty="0">
              <a:solidFill>
                <a:schemeClr val="tx2"/>
              </a:solidFill>
            </a:endParaRPr>
          </a:p>
        </p:txBody>
      </p:sp>
      <p:sp>
        <p:nvSpPr>
          <p:cNvPr id="38" name="TextBox 37">
            <a:extLst>
              <a:ext uri="{FF2B5EF4-FFF2-40B4-BE49-F238E27FC236}">
                <a16:creationId xmlns:a16="http://schemas.microsoft.com/office/drawing/2014/main" id="{E12B9668-378D-55BC-BE49-414AB1233E62}"/>
              </a:ext>
            </a:extLst>
          </p:cNvPr>
          <p:cNvSpPr txBox="1"/>
          <p:nvPr/>
        </p:nvSpPr>
        <p:spPr>
          <a:xfrm>
            <a:off x="4112112" y="3480334"/>
            <a:ext cx="389850" cy="369332"/>
          </a:xfrm>
          <a:prstGeom prst="rect">
            <a:avLst/>
          </a:prstGeom>
          <a:noFill/>
        </p:spPr>
        <p:txBody>
          <a:bodyPr wrap="none" rtlCol="0">
            <a:spAutoFit/>
          </a:bodyPr>
          <a:lstStyle/>
          <a:p>
            <a:r>
              <a:rPr lang="en-US" dirty="0">
                <a:solidFill>
                  <a:srgbClr val="0070C0"/>
                </a:solidFill>
              </a:rPr>
              <a:t>r1</a:t>
            </a:r>
          </a:p>
        </p:txBody>
      </p:sp>
      <p:sp>
        <p:nvSpPr>
          <p:cNvPr id="39" name="TextBox 38">
            <a:extLst>
              <a:ext uri="{FF2B5EF4-FFF2-40B4-BE49-F238E27FC236}">
                <a16:creationId xmlns:a16="http://schemas.microsoft.com/office/drawing/2014/main" id="{C7059D62-6CFD-A6A8-DAEC-6E391D917CBC}"/>
              </a:ext>
            </a:extLst>
          </p:cNvPr>
          <p:cNvSpPr txBox="1"/>
          <p:nvPr/>
        </p:nvSpPr>
        <p:spPr>
          <a:xfrm>
            <a:off x="4171955" y="2782411"/>
            <a:ext cx="389850" cy="369332"/>
          </a:xfrm>
          <a:prstGeom prst="rect">
            <a:avLst/>
          </a:prstGeom>
          <a:noFill/>
        </p:spPr>
        <p:txBody>
          <a:bodyPr wrap="none" rtlCol="0">
            <a:spAutoFit/>
          </a:bodyPr>
          <a:lstStyle/>
          <a:p>
            <a:r>
              <a:rPr lang="en-US" dirty="0">
                <a:solidFill>
                  <a:srgbClr val="0070C0"/>
                </a:solidFill>
              </a:rPr>
              <a:t>r2</a:t>
            </a:r>
          </a:p>
        </p:txBody>
      </p:sp>
      <p:sp>
        <p:nvSpPr>
          <p:cNvPr id="40" name="TextBox 39">
            <a:extLst>
              <a:ext uri="{FF2B5EF4-FFF2-40B4-BE49-F238E27FC236}">
                <a16:creationId xmlns:a16="http://schemas.microsoft.com/office/drawing/2014/main" id="{9EF2F4A7-E616-7FE0-244C-6A8986722957}"/>
              </a:ext>
            </a:extLst>
          </p:cNvPr>
          <p:cNvSpPr txBox="1"/>
          <p:nvPr/>
        </p:nvSpPr>
        <p:spPr>
          <a:xfrm>
            <a:off x="6960621" y="3620520"/>
            <a:ext cx="1859937" cy="338554"/>
          </a:xfrm>
          <a:prstGeom prst="rect">
            <a:avLst/>
          </a:prstGeom>
          <a:solidFill>
            <a:srgbClr val="2C895B"/>
          </a:solidFill>
          <a:ln w="25400">
            <a:solidFill>
              <a:schemeClr val="accent6"/>
            </a:solidFill>
          </a:ln>
        </p:spPr>
        <p:txBody>
          <a:bodyPr wrap="square" rtlCol="0">
            <a:spAutoFit/>
          </a:bodyPr>
          <a:lstStyle/>
          <a:p>
            <a:pPr algn="ctr"/>
            <a:r>
              <a:rPr lang="en-US" sz="1600" dirty="0">
                <a:solidFill>
                  <a:schemeClr val="bg1"/>
                </a:solidFill>
                <a:latin typeface="Consolas" panose="020B0609020204030204" pitchFamily="49" charset="0"/>
                <a:cs typeface="Consolas" panose="020B0609020204030204" pitchFamily="49" charset="0"/>
              </a:rPr>
              <a:t>X = 0x01010</a:t>
            </a:r>
          </a:p>
        </p:txBody>
      </p:sp>
      <p:cxnSp>
        <p:nvCxnSpPr>
          <p:cNvPr id="41" name="Straight Arrow Connector 40">
            <a:extLst>
              <a:ext uri="{FF2B5EF4-FFF2-40B4-BE49-F238E27FC236}">
                <a16:creationId xmlns:a16="http://schemas.microsoft.com/office/drawing/2014/main" id="{FFA289B5-AEBC-1415-5A4F-D33FEF10F357}"/>
              </a:ext>
            </a:extLst>
          </p:cNvPr>
          <p:cNvCxnSpPr>
            <a:cxnSpLocks/>
          </p:cNvCxnSpPr>
          <p:nvPr/>
        </p:nvCxnSpPr>
        <p:spPr>
          <a:xfrm>
            <a:off x="5981377" y="3779600"/>
            <a:ext cx="95917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A05CBC7-E9F6-CD46-1F46-3705B963A227}"/>
              </a:ext>
            </a:extLst>
          </p:cNvPr>
          <p:cNvCxnSpPr>
            <a:cxnSpLocks/>
            <a:endCxn id="44" idx="1"/>
          </p:cNvCxnSpPr>
          <p:nvPr/>
        </p:nvCxnSpPr>
        <p:spPr>
          <a:xfrm flipV="1">
            <a:off x="5984981" y="3081911"/>
            <a:ext cx="984779" cy="10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97FBA10-FD00-C5DC-A281-6064A873651B}"/>
              </a:ext>
            </a:extLst>
          </p:cNvPr>
          <p:cNvSpPr txBox="1"/>
          <p:nvPr/>
        </p:nvSpPr>
        <p:spPr>
          <a:xfrm>
            <a:off x="6969760" y="3952747"/>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44" name="TextBox 43">
            <a:extLst>
              <a:ext uri="{FF2B5EF4-FFF2-40B4-BE49-F238E27FC236}">
                <a16:creationId xmlns:a16="http://schemas.microsoft.com/office/drawing/2014/main" id="{EBA8C7C4-7A2F-3138-2E42-11B6B1B78406}"/>
              </a:ext>
            </a:extLst>
          </p:cNvPr>
          <p:cNvSpPr txBox="1"/>
          <p:nvPr/>
        </p:nvSpPr>
        <p:spPr>
          <a:xfrm>
            <a:off x="6969760" y="2912634"/>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Y contents</a:t>
            </a:r>
          </a:p>
        </p:txBody>
      </p:sp>
      <p:sp>
        <p:nvSpPr>
          <p:cNvPr id="45" name="TextBox 44">
            <a:extLst>
              <a:ext uri="{FF2B5EF4-FFF2-40B4-BE49-F238E27FC236}">
                <a16:creationId xmlns:a16="http://schemas.microsoft.com/office/drawing/2014/main" id="{DB03F743-48ED-5411-6FB2-4DF5FBA13945}"/>
              </a:ext>
            </a:extLst>
          </p:cNvPr>
          <p:cNvSpPr txBox="1"/>
          <p:nvPr/>
        </p:nvSpPr>
        <p:spPr>
          <a:xfrm>
            <a:off x="6969760" y="3257933"/>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46" name="TextBox 45">
            <a:extLst>
              <a:ext uri="{FF2B5EF4-FFF2-40B4-BE49-F238E27FC236}">
                <a16:creationId xmlns:a16="http://schemas.microsoft.com/office/drawing/2014/main" id="{EFA3454A-95D8-EBE3-8345-F6CEE92FF232}"/>
              </a:ext>
            </a:extLst>
          </p:cNvPr>
          <p:cNvSpPr txBox="1"/>
          <p:nvPr/>
        </p:nvSpPr>
        <p:spPr>
          <a:xfrm>
            <a:off x="8775312" y="3292973"/>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0x01008</a:t>
            </a:r>
          </a:p>
        </p:txBody>
      </p:sp>
      <p:sp>
        <p:nvSpPr>
          <p:cNvPr id="47" name="TextBox 46">
            <a:extLst>
              <a:ext uri="{FF2B5EF4-FFF2-40B4-BE49-F238E27FC236}">
                <a16:creationId xmlns:a16="http://schemas.microsoft.com/office/drawing/2014/main" id="{51D73844-5CBA-D697-8A54-492EDC6361B3}"/>
              </a:ext>
            </a:extLst>
          </p:cNvPr>
          <p:cNvSpPr txBox="1"/>
          <p:nvPr/>
        </p:nvSpPr>
        <p:spPr>
          <a:xfrm>
            <a:off x="8775312" y="2923641"/>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0x0100c</a:t>
            </a:r>
          </a:p>
        </p:txBody>
      </p:sp>
      <p:sp>
        <p:nvSpPr>
          <p:cNvPr id="48" name="TextBox 47">
            <a:extLst>
              <a:ext uri="{FF2B5EF4-FFF2-40B4-BE49-F238E27FC236}">
                <a16:creationId xmlns:a16="http://schemas.microsoft.com/office/drawing/2014/main" id="{8AC1A5A5-0328-3762-0B95-CEC700E60237}"/>
              </a:ext>
            </a:extLst>
          </p:cNvPr>
          <p:cNvSpPr txBox="1"/>
          <p:nvPr/>
        </p:nvSpPr>
        <p:spPr>
          <a:xfrm>
            <a:off x="8788944" y="3631527"/>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0x01004</a:t>
            </a:r>
          </a:p>
        </p:txBody>
      </p:sp>
      <p:sp>
        <p:nvSpPr>
          <p:cNvPr id="49" name="TextBox 48">
            <a:extLst>
              <a:ext uri="{FF2B5EF4-FFF2-40B4-BE49-F238E27FC236}">
                <a16:creationId xmlns:a16="http://schemas.microsoft.com/office/drawing/2014/main" id="{C87BB409-1ABD-DCF0-4379-DED8AA885E23}"/>
              </a:ext>
            </a:extLst>
          </p:cNvPr>
          <p:cNvSpPr txBox="1"/>
          <p:nvPr/>
        </p:nvSpPr>
        <p:spPr>
          <a:xfrm>
            <a:off x="8820559" y="3942714"/>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0x01000</a:t>
            </a:r>
          </a:p>
        </p:txBody>
      </p:sp>
      <p:sp>
        <p:nvSpPr>
          <p:cNvPr id="50" name="Rectangle 49">
            <a:extLst>
              <a:ext uri="{FF2B5EF4-FFF2-40B4-BE49-F238E27FC236}">
                <a16:creationId xmlns:a16="http://schemas.microsoft.com/office/drawing/2014/main" id="{F1979E99-43A4-1FE0-AA8B-F9165DC64800}"/>
              </a:ext>
            </a:extLst>
          </p:cNvPr>
          <p:cNvSpPr/>
          <p:nvPr/>
        </p:nvSpPr>
        <p:spPr>
          <a:xfrm>
            <a:off x="4533577" y="3419623"/>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x</a:t>
            </a:r>
          </a:p>
          <a:p>
            <a:pPr algn="ctr"/>
            <a:r>
              <a:rPr lang="en-US" b="1" dirty="0">
                <a:solidFill>
                  <a:schemeClr val="tx2"/>
                </a:solidFill>
                <a:latin typeface="Courier New" panose="02070309020205020404" pitchFamily="49" charset="0"/>
                <a:cs typeface="Courier New" panose="02070309020205020404" pitchFamily="49" charset="0"/>
              </a:rPr>
              <a:t>0x01004</a:t>
            </a:r>
          </a:p>
          <a:p>
            <a:pPr algn="ctr"/>
            <a:endParaRPr lang="en-US" i="1" dirty="0">
              <a:solidFill>
                <a:schemeClr val="tx2"/>
              </a:solidFill>
            </a:endParaRPr>
          </a:p>
        </p:txBody>
      </p:sp>
      <p:sp>
        <p:nvSpPr>
          <p:cNvPr id="51" name="TextBox 50">
            <a:extLst>
              <a:ext uri="{FF2B5EF4-FFF2-40B4-BE49-F238E27FC236}">
                <a16:creationId xmlns:a16="http://schemas.microsoft.com/office/drawing/2014/main" id="{DA9FA7A7-C9D2-18AB-563B-F805492F2B28}"/>
              </a:ext>
            </a:extLst>
          </p:cNvPr>
          <p:cNvSpPr txBox="1"/>
          <p:nvPr/>
        </p:nvSpPr>
        <p:spPr>
          <a:xfrm>
            <a:off x="6967019" y="2561502"/>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55</a:t>
            </a:r>
          </a:p>
        </p:txBody>
      </p:sp>
      <p:sp>
        <p:nvSpPr>
          <p:cNvPr id="52" name="TextBox 51">
            <a:extLst>
              <a:ext uri="{FF2B5EF4-FFF2-40B4-BE49-F238E27FC236}">
                <a16:creationId xmlns:a16="http://schemas.microsoft.com/office/drawing/2014/main" id="{4649AF6D-7666-3B8B-113A-35343A5C33F5}"/>
              </a:ext>
            </a:extLst>
          </p:cNvPr>
          <p:cNvSpPr txBox="1"/>
          <p:nvPr/>
        </p:nvSpPr>
        <p:spPr>
          <a:xfrm>
            <a:off x="8817818" y="2551469"/>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0x01010</a:t>
            </a:r>
          </a:p>
        </p:txBody>
      </p:sp>
      <p:sp>
        <p:nvSpPr>
          <p:cNvPr id="55" name="TextBox 54">
            <a:extLst>
              <a:ext uri="{FF2B5EF4-FFF2-40B4-BE49-F238E27FC236}">
                <a16:creationId xmlns:a16="http://schemas.microsoft.com/office/drawing/2014/main" id="{36E33CE5-22C2-C930-7332-4E4109EB8AF1}"/>
              </a:ext>
            </a:extLst>
          </p:cNvPr>
          <p:cNvSpPr txBox="1"/>
          <p:nvPr/>
        </p:nvSpPr>
        <p:spPr>
          <a:xfrm>
            <a:off x="6960621" y="2915910"/>
            <a:ext cx="1859937" cy="338554"/>
          </a:xfrm>
          <a:prstGeom prst="rect">
            <a:avLst/>
          </a:prstGeom>
          <a:solidFill>
            <a:schemeClr val="bg1">
              <a:lumMod val="95000"/>
            </a:schemeClr>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55</a:t>
            </a:r>
          </a:p>
        </p:txBody>
      </p:sp>
      <p:sp>
        <p:nvSpPr>
          <p:cNvPr id="56" name="Rectangle 55">
            <a:extLst>
              <a:ext uri="{FF2B5EF4-FFF2-40B4-BE49-F238E27FC236}">
                <a16:creationId xmlns:a16="http://schemas.microsoft.com/office/drawing/2014/main" id="{19946F4F-6EEB-870C-43BB-7F4507F262FF}"/>
              </a:ext>
            </a:extLst>
          </p:cNvPr>
          <p:cNvSpPr/>
          <p:nvPr/>
        </p:nvSpPr>
        <p:spPr>
          <a:xfrm>
            <a:off x="4523935" y="1978364"/>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t>
            </a:r>
          </a:p>
        </p:txBody>
      </p:sp>
      <p:sp>
        <p:nvSpPr>
          <p:cNvPr id="57" name="TextBox 56">
            <a:extLst>
              <a:ext uri="{FF2B5EF4-FFF2-40B4-BE49-F238E27FC236}">
                <a16:creationId xmlns:a16="http://schemas.microsoft.com/office/drawing/2014/main" id="{C9542A5B-9DB2-FAC2-1AE7-B82BEF201F0C}"/>
              </a:ext>
            </a:extLst>
          </p:cNvPr>
          <p:cNvSpPr txBox="1"/>
          <p:nvPr/>
        </p:nvSpPr>
        <p:spPr>
          <a:xfrm>
            <a:off x="4160099" y="2087808"/>
            <a:ext cx="389850" cy="369332"/>
          </a:xfrm>
          <a:prstGeom prst="rect">
            <a:avLst/>
          </a:prstGeom>
          <a:noFill/>
        </p:spPr>
        <p:txBody>
          <a:bodyPr wrap="none" rtlCol="0">
            <a:spAutoFit/>
          </a:bodyPr>
          <a:lstStyle/>
          <a:p>
            <a:r>
              <a:rPr lang="en-US" dirty="0">
                <a:solidFill>
                  <a:srgbClr val="0070C0"/>
                </a:solidFill>
              </a:rPr>
              <a:t>r3</a:t>
            </a:r>
          </a:p>
        </p:txBody>
      </p:sp>
      <p:sp>
        <p:nvSpPr>
          <p:cNvPr id="58" name="Rectangle 57">
            <a:extLst>
              <a:ext uri="{FF2B5EF4-FFF2-40B4-BE49-F238E27FC236}">
                <a16:creationId xmlns:a16="http://schemas.microsoft.com/office/drawing/2014/main" id="{C2B7ADE1-D83A-8641-6532-DCA7948E1B17}"/>
              </a:ext>
            </a:extLst>
          </p:cNvPr>
          <p:cNvSpPr/>
          <p:nvPr/>
        </p:nvSpPr>
        <p:spPr>
          <a:xfrm>
            <a:off x="4539959" y="1976514"/>
            <a:ext cx="1447800" cy="591142"/>
          </a:xfrm>
          <a:prstGeom prst="rect">
            <a:avLst/>
          </a:prstGeom>
          <a:solidFill>
            <a:srgbClr val="2C895B"/>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bg1"/>
                </a:solidFill>
              </a:rPr>
              <a:t>0x01010</a:t>
            </a:r>
          </a:p>
        </p:txBody>
      </p:sp>
      <p:sp>
        <p:nvSpPr>
          <p:cNvPr id="59" name="TextBox 58">
            <a:extLst>
              <a:ext uri="{FF2B5EF4-FFF2-40B4-BE49-F238E27FC236}">
                <a16:creationId xmlns:a16="http://schemas.microsoft.com/office/drawing/2014/main" id="{1C478D42-07A5-A91C-2622-8F6B03225C11}"/>
              </a:ext>
            </a:extLst>
          </p:cNvPr>
          <p:cNvSpPr txBox="1"/>
          <p:nvPr/>
        </p:nvSpPr>
        <p:spPr>
          <a:xfrm>
            <a:off x="4080497" y="4265026"/>
            <a:ext cx="389850" cy="369332"/>
          </a:xfrm>
          <a:prstGeom prst="rect">
            <a:avLst/>
          </a:prstGeom>
          <a:noFill/>
        </p:spPr>
        <p:txBody>
          <a:bodyPr wrap="none" rtlCol="0">
            <a:spAutoFit/>
          </a:bodyPr>
          <a:lstStyle/>
          <a:p>
            <a:r>
              <a:rPr lang="en-US" dirty="0">
                <a:solidFill>
                  <a:srgbClr val="0070C0"/>
                </a:solidFill>
              </a:rPr>
              <a:t>r0</a:t>
            </a:r>
          </a:p>
        </p:txBody>
      </p:sp>
      <p:sp>
        <p:nvSpPr>
          <p:cNvPr id="60" name="Rectangle 59">
            <a:extLst>
              <a:ext uri="{FF2B5EF4-FFF2-40B4-BE49-F238E27FC236}">
                <a16:creationId xmlns:a16="http://schemas.microsoft.com/office/drawing/2014/main" id="{2F195AB7-356D-0FE7-F1AE-3C2498CF3927}"/>
              </a:ext>
            </a:extLst>
          </p:cNvPr>
          <p:cNvSpPr/>
          <p:nvPr/>
        </p:nvSpPr>
        <p:spPr>
          <a:xfrm>
            <a:off x="4501962" y="4204315"/>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t>
            </a:r>
            <a:endParaRPr lang="en-US" b="1" dirty="0">
              <a:solidFill>
                <a:schemeClr val="tx2"/>
              </a:solidFill>
              <a:latin typeface="Courier New" panose="02070309020205020404" pitchFamily="49" charset="0"/>
              <a:cs typeface="Courier New" panose="02070309020205020404" pitchFamily="49" charset="0"/>
            </a:endParaRPr>
          </a:p>
          <a:p>
            <a:pPr algn="ctr"/>
            <a:endParaRPr lang="en-US" i="1" dirty="0">
              <a:solidFill>
                <a:schemeClr val="tx2"/>
              </a:solidFill>
            </a:endParaRPr>
          </a:p>
        </p:txBody>
      </p:sp>
      <p:sp>
        <p:nvSpPr>
          <p:cNvPr id="61" name="Rectangle 60">
            <a:extLst>
              <a:ext uri="{FF2B5EF4-FFF2-40B4-BE49-F238E27FC236}">
                <a16:creationId xmlns:a16="http://schemas.microsoft.com/office/drawing/2014/main" id="{CAF2F2E9-9682-53C9-5BCA-0AC616491EBF}"/>
              </a:ext>
            </a:extLst>
          </p:cNvPr>
          <p:cNvSpPr/>
          <p:nvPr/>
        </p:nvSpPr>
        <p:spPr>
          <a:xfrm>
            <a:off x="4491586" y="4204315"/>
            <a:ext cx="1447800" cy="591142"/>
          </a:xfrm>
          <a:prstGeom prst="rect">
            <a:avLst/>
          </a:prstGeom>
          <a:solidFill>
            <a:schemeClr val="accent5"/>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bg1"/>
                </a:solidFill>
              </a:rPr>
              <a:t>55</a:t>
            </a:r>
          </a:p>
        </p:txBody>
      </p:sp>
      <p:cxnSp>
        <p:nvCxnSpPr>
          <p:cNvPr id="62" name="Straight Arrow Connector 61">
            <a:extLst>
              <a:ext uri="{FF2B5EF4-FFF2-40B4-BE49-F238E27FC236}">
                <a16:creationId xmlns:a16="http://schemas.microsoft.com/office/drawing/2014/main" id="{8F5E96A5-7F9D-17C6-0405-C5DD59A7B262}"/>
              </a:ext>
            </a:extLst>
          </p:cNvPr>
          <p:cNvCxnSpPr>
            <a:cxnSpLocks/>
          </p:cNvCxnSpPr>
          <p:nvPr/>
        </p:nvCxnSpPr>
        <p:spPr>
          <a:xfrm flipH="1" flipV="1">
            <a:off x="6022709" y="2540757"/>
            <a:ext cx="936159" cy="1154834"/>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6E56D13-3E79-C436-E3A7-AEBEDFEC0FD5}"/>
              </a:ext>
            </a:extLst>
          </p:cNvPr>
          <p:cNvCxnSpPr>
            <a:cxnSpLocks/>
            <a:endCxn id="61" idx="3"/>
          </p:cNvCxnSpPr>
          <p:nvPr/>
        </p:nvCxnSpPr>
        <p:spPr>
          <a:xfrm flipH="1">
            <a:off x="5939386" y="2811334"/>
            <a:ext cx="1070456" cy="1688552"/>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97F4DDD-BB4D-8189-E660-E425AE517F32}"/>
              </a:ext>
            </a:extLst>
          </p:cNvPr>
          <p:cNvCxnSpPr>
            <a:cxnSpLocks/>
          </p:cNvCxnSpPr>
          <p:nvPr/>
        </p:nvCxnSpPr>
        <p:spPr>
          <a:xfrm flipV="1">
            <a:off x="5934198" y="3118174"/>
            <a:ext cx="1209874" cy="1381712"/>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27461DF-838D-E99D-247D-1C5936F174D4}"/>
              </a:ext>
            </a:extLst>
          </p:cNvPr>
          <p:cNvCxnSpPr>
            <a:cxnSpLocks/>
            <a:endCxn id="51" idx="1"/>
          </p:cNvCxnSpPr>
          <p:nvPr/>
        </p:nvCxnSpPr>
        <p:spPr>
          <a:xfrm>
            <a:off x="6022709" y="2246682"/>
            <a:ext cx="944310" cy="48409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93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subTnLst>
                                    <p:set>
                                      <p:cBhvr override="childStyle">
                                        <p:cTn dur="1" fill="hold" display="0" masterRel="nextClick" afterEffect="1"/>
                                        <p:tgtEl>
                                          <p:spTgt spid="62"/>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subTnLst>
                                    <p:set>
                                      <p:cBhvr override="childStyle">
                                        <p:cTn dur="1" fill="hold" display="0" masterRel="nextClick" afterEffect="1"/>
                                        <p:tgtEl>
                                          <p:spTgt spid="63"/>
                                        </p:tgtEl>
                                        <p:attrNameLst>
                                          <p:attrName>style.visibility</p:attrName>
                                        </p:attrNameLst>
                                      </p:cBhvr>
                                      <p:to>
                                        <p:strVal val="hidden"/>
                                      </p:to>
                                    </p:set>
                                  </p:sub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par>
                                <p:cTn id="41" presetID="1"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34" grpId="0"/>
      <p:bldP spid="55" grpId="0" animBg="1"/>
      <p:bldP spid="58" grpId="0" animBg="1"/>
      <p:bldP spid="6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23E958-50C2-9943-ABBE-411C7F991B1F}"/>
              </a:ext>
            </a:extLst>
          </p:cNvPr>
          <p:cNvSpPr>
            <a:spLocks noGrp="1"/>
          </p:cNvSpPr>
          <p:nvPr>
            <p:ph sz="quarter" idx="15"/>
          </p:nvPr>
        </p:nvSpPr>
        <p:spPr>
          <a:xfrm>
            <a:off x="268314" y="2739143"/>
            <a:ext cx="11923686" cy="3974637"/>
          </a:xfrm>
          <a:solidFill>
            <a:schemeClr val="accent4">
              <a:lumMod val="20000"/>
              <a:lumOff val="80000"/>
            </a:schemeClr>
          </a:solidFill>
          <a:ln>
            <a:solidFill>
              <a:schemeClr val="accent1"/>
            </a:solidFill>
          </a:ln>
        </p:spPr>
        <p:txBody>
          <a:bodyPr/>
          <a:lstStyle/>
          <a:p>
            <a:pPr>
              <a:lnSpc>
                <a:spcPct val="100000"/>
              </a:lnSpc>
            </a:pPr>
            <a:r>
              <a:rPr lang="en-US" sz="1800" dirty="0"/>
              <a:t>Where </a:t>
            </a:r>
            <a:r>
              <a:rPr lang="en-US" sz="1800" b="1" dirty="0">
                <a:solidFill>
                  <a:schemeClr val="accent5"/>
                </a:solidFill>
                <a:latin typeface="Courier New" panose="02070309020205020404" pitchFamily="49" charset="0"/>
                <a:cs typeface="Courier New" panose="02070309020205020404" pitchFamily="49" charset="0"/>
              </a:rPr>
              <a:t>r0, r1, r2, r3 </a:t>
            </a:r>
            <a:r>
              <a:rPr lang="en-US" sz="1800" dirty="0"/>
              <a:t>are arm registers, the function declaration is (first four arguments):</a:t>
            </a:r>
          </a:p>
          <a:p>
            <a:pPr marL="0" indent="0">
              <a:lnSpc>
                <a:spcPct val="100000"/>
              </a:lnSpc>
              <a:buNone/>
            </a:pPr>
            <a:r>
              <a:rPr lang="en-US" sz="1800" b="1" kern="0" dirty="0">
                <a:solidFill>
                  <a:srgbClr val="FF0000"/>
                </a:solidFill>
                <a:latin typeface="Courier New" panose="02070309020205020404" pitchFamily="49" charset="0"/>
                <a:ea typeface="ＭＳ Ｐゴシック" charset="0"/>
                <a:cs typeface="Courier New" panose="02070309020205020404" pitchFamily="49" charset="0"/>
              </a:rPr>
              <a:t>	</a:t>
            </a:r>
            <a:r>
              <a:rPr lang="en-US" sz="1800" b="1" kern="0" dirty="0">
                <a:solidFill>
                  <a:schemeClr val="accent5"/>
                </a:solidFill>
                <a:latin typeface="Courier New" panose="02070309020205020404" pitchFamily="49" charset="0"/>
                <a:ea typeface="ＭＳ Ｐゴシック" charset="0"/>
                <a:cs typeface="Courier New" panose="02070309020205020404" pitchFamily="49" charset="0"/>
              </a:rPr>
              <a:t>r0 = function(r0, r1, r2, r3)       </a:t>
            </a:r>
            <a:r>
              <a:rPr lang="en-US" sz="1800" b="1" kern="0" dirty="0">
                <a:solidFill>
                  <a:srgbClr val="00B050"/>
                </a:solidFill>
                <a:latin typeface="Courier New" panose="02070309020205020404" pitchFamily="49" charset="0"/>
                <a:ea typeface="ＭＳ Ｐゴシック" charset="0"/>
                <a:cs typeface="Courier New" panose="02070309020205020404" pitchFamily="49" charset="0"/>
              </a:rPr>
              <a:t>// 32-bit return</a:t>
            </a:r>
          </a:p>
          <a:p>
            <a:pPr marL="0" indent="0">
              <a:lnSpc>
                <a:spcPct val="100000"/>
              </a:lnSpc>
              <a:buNone/>
            </a:pPr>
            <a:r>
              <a:rPr lang="en-US" sz="1800" b="1" kern="0" dirty="0">
                <a:solidFill>
                  <a:schemeClr val="accent5"/>
                </a:solidFill>
                <a:latin typeface="Courier New" panose="02070309020205020404" pitchFamily="49" charset="0"/>
                <a:ea typeface="ＭＳ Ｐゴシック" charset="0"/>
                <a:cs typeface="Courier New" panose="02070309020205020404" pitchFamily="49" charset="0"/>
              </a:rPr>
              <a:t>	r0, r1 = function(r0, r1, r2, r3)   </a:t>
            </a:r>
            <a:r>
              <a:rPr lang="en-US" sz="1800" b="1" kern="0" dirty="0">
                <a:solidFill>
                  <a:srgbClr val="00B050"/>
                </a:solidFill>
                <a:latin typeface="Courier New" panose="02070309020205020404" pitchFamily="49" charset="0"/>
                <a:ea typeface="ＭＳ Ｐゴシック" charset="0"/>
                <a:cs typeface="Courier New" panose="02070309020205020404" pitchFamily="49" charset="0"/>
              </a:rPr>
              <a:t>// 64-bit return – long long</a:t>
            </a:r>
            <a:endParaRPr lang="en-US" sz="1800" kern="0" dirty="0">
              <a:solidFill>
                <a:srgbClr val="00B050"/>
              </a:solidFill>
              <a:ea typeface="ＭＳ Ｐゴシック" charset="0"/>
              <a:cs typeface="Courier New" panose="02070309020205020404" pitchFamily="49" charset="0"/>
            </a:endParaRPr>
          </a:p>
          <a:p>
            <a:pPr>
              <a:lnSpc>
                <a:spcPct val="100000"/>
              </a:lnSpc>
            </a:pPr>
            <a:r>
              <a:rPr lang="en-US" sz="1800" kern="0" dirty="0">
                <a:ea typeface="ＭＳ Ｐゴシック" charset="0"/>
                <a:cs typeface="Courier New" panose="02070309020205020404" pitchFamily="49" charset="0"/>
              </a:rPr>
              <a:t>Each </a:t>
            </a:r>
            <a:r>
              <a:rPr lang="en-US" sz="1800" b="1" kern="0" dirty="0">
                <a:ea typeface="ＭＳ Ｐゴシック" charset="0"/>
                <a:cs typeface="Courier New" panose="02070309020205020404" pitchFamily="49" charset="0"/>
              </a:rPr>
              <a:t>parameter and return value is limited to data that </a:t>
            </a:r>
            <a:r>
              <a:rPr lang="en-US" sz="1800" b="1" kern="0" dirty="0">
                <a:solidFill>
                  <a:srgbClr val="0070C0"/>
                </a:solidFill>
                <a:ea typeface="ＭＳ Ｐゴシック" charset="0"/>
                <a:cs typeface="Courier New" panose="02070309020205020404" pitchFamily="49" charset="0"/>
              </a:rPr>
              <a:t>can fit in 4 bytes or less</a:t>
            </a:r>
          </a:p>
          <a:p>
            <a:pPr>
              <a:lnSpc>
                <a:spcPct val="100000"/>
              </a:lnSpc>
            </a:pPr>
            <a:r>
              <a:rPr lang="en-US" sz="1800" kern="0" dirty="0">
                <a:ea typeface="ＭＳ Ｐゴシック" charset="0"/>
                <a:cs typeface="Courier New" panose="02070309020205020404" pitchFamily="49" charset="0"/>
              </a:rPr>
              <a:t>You receive </a:t>
            </a:r>
            <a:r>
              <a:rPr lang="en-US" sz="1800" kern="0" dirty="0">
                <a:solidFill>
                  <a:srgbClr val="0070C0"/>
                </a:solidFill>
                <a:ea typeface="ＭＳ Ｐゴシック" charset="0"/>
                <a:cs typeface="Courier New" panose="02070309020205020404" pitchFamily="49" charset="0"/>
              </a:rPr>
              <a:t>up to the first four parameters in these four registers</a:t>
            </a:r>
          </a:p>
          <a:p>
            <a:pPr>
              <a:lnSpc>
                <a:spcPct val="100000"/>
              </a:lnSpc>
            </a:pPr>
            <a:r>
              <a:rPr lang="en-US" sz="1800" kern="0" dirty="0">
                <a:ea typeface="ＭＳ Ｐゴシック" charset="0"/>
                <a:cs typeface="Courier New" panose="02070309020205020404" pitchFamily="49" charset="0"/>
              </a:rPr>
              <a:t>You copy up to the first four parameters into these four registers before calling a function</a:t>
            </a:r>
          </a:p>
          <a:p>
            <a:pPr>
              <a:lnSpc>
                <a:spcPct val="100000"/>
              </a:lnSpc>
            </a:pPr>
            <a:r>
              <a:rPr lang="en-US" sz="1800" kern="0" dirty="0">
                <a:ea typeface="ＭＳ Ｐゴシック" charset="0"/>
                <a:cs typeface="Courier New" panose="02070309020205020404" pitchFamily="49" charset="0"/>
              </a:rPr>
              <a:t>For parameter values using more than 4 bytes, a pointer to the parameter is passed (we will cover this later)</a:t>
            </a:r>
            <a:endParaRPr lang="en-US" sz="1800" b="1" kern="0" dirty="0">
              <a:solidFill>
                <a:srgbClr val="FF0000"/>
              </a:solidFill>
              <a:ea typeface="ＭＳ Ｐゴシック" charset="0"/>
              <a:cs typeface="Courier New" panose="02070309020205020404" pitchFamily="49" charset="0"/>
            </a:endParaRPr>
          </a:p>
          <a:p>
            <a:pPr>
              <a:lnSpc>
                <a:spcPct val="100000"/>
              </a:lnSpc>
            </a:pPr>
            <a:r>
              <a:rPr lang="en-US" sz="1800" b="1" u="sng" kern="0" dirty="0">
                <a:solidFill>
                  <a:schemeClr val="accent1"/>
                </a:solidFill>
                <a:ea typeface="ＭＳ Ｐゴシック" charset="0"/>
                <a:cs typeface="Courier New" panose="02070309020205020404" pitchFamily="49" charset="0"/>
              </a:rPr>
              <a:t>You MUST ALWAYS assume</a:t>
            </a:r>
            <a:r>
              <a:rPr lang="en-US" sz="1800" b="1" kern="0" dirty="0">
                <a:solidFill>
                  <a:schemeClr val="accent1"/>
                </a:solidFill>
                <a:ea typeface="ＭＳ Ｐゴシック" charset="0"/>
                <a:cs typeface="Courier New" panose="02070309020205020404" pitchFamily="49" charset="0"/>
              </a:rPr>
              <a:t> </a:t>
            </a:r>
            <a:r>
              <a:rPr lang="en-US" sz="1800" kern="0" dirty="0">
                <a:ea typeface="ＭＳ Ｐゴシック" charset="0"/>
                <a:cs typeface="Courier New" panose="02070309020205020404" pitchFamily="49" charset="0"/>
              </a:rPr>
              <a:t>that the called function will </a:t>
            </a:r>
            <a:r>
              <a:rPr lang="en-US" sz="1800" b="1" kern="0" dirty="0">
                <a:solidFill>
                  <a:schemeClr val="accent1"/>
                </a:solidFill>
                <a:ea typeface="ＭＳ Ｐゴシック" charset="0"/>
                <a:cs typeface="Courier New" panose="02070309020205020404" pitchFamily="49" charset="0"/>
              </a:rPr>
              <a:t>alter the contents of all four registers: r0-r3 </a:t>
            </a:r>
          </a:p>
          <a:p>
            <a:pPr lvl="1"/>
            <a:r>
              <a:rPr lang="en-US" sz="1800" b="1" kern="0" dirty="0">
                <a:ea typeface="ＭＳ Ｐゴシック" charset="0"/>
                <a:cs typeface="Courier New" panose="02070309020205020404" pitchFamily="49" charset="0"/>
              </a:rPr>
              <a:t>In terms of C runtime support, these registers contain the copies given to the called function</a:t>
            </a:r>
          </a:p>
          <a:p>
            <a:pPr lvl="1"/>
            <a:r>
              <a:rPr lang="en-US" sz="1800" b="1" kern="0" dirty="0">
                <a:ea typeface="ＭＳ Ｐゴシック" charset="0"/>
                <a:cs typeface="Courier New" panose="02070309020205020404" pitchFamily="49" charset="0"/>
              </a:rPr>
              <a:t>C allows the copies to be changed in any way by the called function</a:t>
            </a:r>
          </a:p>
        </p:txBody>
      </p:sp>
      <p:sp>
        <p:nvSpPr>
          <p:cNvPr id="15362" name="Title 1"/>
          <p:cNvSpPr>
            <a:spLocks noGrp="1"/>
          </p:cNvSpPr>
          <p:nvPr>
            <p:ph type="title"/>
            <p:custDataLst>
              <p:tags r:id="rId1"/>
            </p:custDataLst>
          </p:nvPr>
        </p:nvSpPr>
        <p:spPr>
          <a:xfrm>
            <a:off x="325425" y="350514"/>
            <a:ext cx="11866575" cy="391196"/>
          </a:xfrm>
        </p:spPr>
        <p:txBody>
          <a:bodyPr/>
          <a:lstStyle/>
          <a:p>
            <a:r>
              <a:rPr lang="en-US" altLang="en-US" dirty="0"/>
              <a:t>Preview: Return Value and Passing Parameters to Functions</a:t>
            </a:r>
            <a:br>
              <a:rPr lang="en-US" altLang="en-US" dirty="0"/>
            </a:br>
            <a:r>
              <a:rPr lang="en-US" altLang="en-US" sz="1800" dirty="0">
                <a:solidFill>
                  <a:srgbClr val="FF0000"/>
                </a:solidFill>
              </a:rPr>
              <a:t>(Four parameters or less)</a:t>
            </a:r>
            <a:endParaRPr lang="en-US" altLang="en-US" dirty="0">
              <a:solidFill>
                <a:srgbClr val="FF0000"/>
              </a:solidFill>
            </a:endParaRPr>
          </a:p>
        </p:txBody>
      </p:sp>
      <p:graphicFrame>
        <p:nvGraphicFramePr>
          <p:cNvPr id="15" name="Table 14">
            <a:extLst>
              <a:ext uri="{FF2B5EF4-FFF2-40B4-BE49-F238E27FC236}">
                <a16:creationId xmlns:a16="http://schemas.microsoft.com/office/drawing/2014/main" id="{76FB3996-5233-3F43-A972-95E16B7B537F}"/>
              </a:ext>
            </a:extLst>
          </p:cNvPr>
          <p:cNvGraphicFramePr>
            <a:graphicFrameLocks noGrp="1"/>
          </p:cNvGraphicFramePr>
          <p:nvPr/>
        </p:nvGraphicFramePr>
        <p:xfrm>
          <a:off x="268314" y="741710"/>
          <a:ext cx="5296464" cy="1882663"/>
        </p:xfrm>
        <a:graphic>
          <a:graphicData uri="http://schemas.openxmlformats.org/drawingml/2006/table">
            <a:tbl>
              <a:tblPr firstRow="1" firstCol="1" bandRow="1"/>
              <a:tblGrid>
                <a:gridCol w="1404086">
                  <a:extLst>
                    <a:ext uri="{9D8B030D-6E8A-4147-A177-3AD203B41FA5}">
                      <a16:colId xmlns:a16="http://schemas.microsoft.com/office/drawing/2014/main" val="20000"/>
                    </a:ext>
                  </a:extLst>
                </a:gridCol>
                <a:gridCol w="3892378">
                  <a:extLst>
                    <a:ext uri="{9D8B030D-6E8A-4147-A177-3AD203B41FA5}">
                      <a16:colId xmlns:a16="http://schemas.microsoft.com/office/drawing/2014/main" val="20002"/>
                    </a:ext>
                  </a:extLst>
                </a:gridCol>
              </a:tblGrid>
              <a:tr h="265489">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Register</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  Function Call Use</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r0</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1</a:t>
                      </a:r>
                      <a:r>
                        <a:rPr lang="en-US" sz="2000" baseline="30000" dirty="0">
                          <a:solidFill>
                            <a:srgbClr val="000000"/>
                          </a:solidFill>
                          <a:effectLst/>
                          <a:latin typeface="+mj-lt"/>
                          <a:ea typeface="Calibri"/>
                          <a:cs typeface="Calibri"/>
                        </a:rPr>
                        <a:t>st</a:t>
                      </a:r>
                      <a:r>
                        <a:rPr lang="en-US" sz="2000" dirty="0">
                          <a:solidFill>
                            <a:srgbClr val="000000"/>
                          </a:solidFill>
                          <a:effectLst/>
                          <a:latin typeface="+mj-lt"/>
                          <a:ea typeface="Calibri"/>
                          <a:cs typeface="Calibri"/>
                        </a:rPr>
                        <a:t> parameter </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r1</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2</a:t>
                      </a:r>
                      <a:r>
                        <a:rPr lang="en-US" sz="2000" baseline="30000" dirty="0">
                          <a:solidFill>
                            <a:srgbClr val="000000"/>
                          </a:solidFill>
                          <a:effectLst/>
                          <a:latin typeface="+mj-lt"/>
                          <a:ea typeface="Calibri"/>
                          <a:cs typeface="Calibri"/>
                        </a:rPr>
                        <a:t>nd</a:t>
                      </a:r>
                      <a:r>
                        <a:rPr lang="en-US" sz="2000" dirty="0">
                          <a:solidFill>
                            <a:srgbClr val="000000"/>
                          </a:solidFill>
                          <a:effectLst/>
                          <a:latin typeface="+mj-lt"/>
                          <a:ea typeface="Calibri"/>
                          <a:cs typeface="Calibri"/>
                        </a:rPr>
                        <a:t> parameter</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r2</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Arial"/>
                          <a:cs typeface="Calibri"/>
                        </a:rPr>
                        <a:t>3</a:t>
                      </a:r>
                      <a:r>
                        <a:rPr lang="en-US" sz="2000" baseline="30000" dirty="0">
                          <a:solidFill>
                            <a:srgbClr val="000000"/>
                          </a:solidFill>
                          <a:effectLst/>
                          <a:latin typeface="+mj-lt"/>
                          <a:ea typeface="Arial"/>
                          <a:cs typeface="Calibri"/>
                        </a:rPr>
                        <a:t>rd</a:t>
                      </a:r>
                      <a:r>
                        <a:rPr lang="en-US" sz="2000" dirty="0">
                          <a:solidFill>
                            <a:srgbClr val="000000"/>
                          </a:solidFill>
                          <a:effectLst/>
                          <a:latin typeface="+mj-lt"/>
                          <a:ea typeface="Arial"/>
                          <a:cs typeface="Calibri"/>
                        </a:rPr>
                        <a:t> parameter</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r3</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Arial"/>
                          <a:cs typeface="Calibri"/>
                        </a:rPr>
                        <a:t>4</a:t>
                      </a:r>
                      <a:r>
                        <a:rPr lang="en-US" sz="2000" baseline="30000" dirty="0">
                          <a:solidFill>
                            <a:srgbClr val="000000"/>
                          </a:solidFill>
                          <a:effectLst/>
                          <a:latin typeface="+mj-lt"/>
                          <a:ea typeface="Arial"/>
                          <a:cs typeface="Calibri"/>
                        </a:rPr>
                        <a:t>th</a:t>
                      </a:r>
                      <a:r>
                        <a:rPr lang="en-US" sz="2000" dirty="0">
                          <a:solidFill>
                            <a:srgbClr val="000000"/>
                          </a:solidFill>
                          <a:effectLst/>
                          <a:latin typeface="+mj-lt"/>
                          <a:ea typeface="Arial"/>
                          <a:cs typeface="Calibri"/>
                        </a:rPr>
                        <a:t> parameter</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16" name="Table 15">
            <a:extLst>
              <a:ext uri="{FF2B5EF4-FFF2-40B4-BE49-F238E27FC236}">
                <a16:creationId xmlns:a16="http://schemas.microsoft.com/office/drawing/2014/main" id="{25CC7837-209A-EA47-8CF0-F1AF4098BFA1}"/>
              </a:ext>
            </a:extLst>
          </p:cNvPr>
          <p:cNvGraphicFramePr>
            <a:graphicFrameLocks noGrp="1"/>
          </p:cNvGraphicFramePr>
          <p:nvPr/>
        </p:nvGraphicFramePr>
        <p:xfrm>
          <a:off x="5681776" y="741710"/>
          <a:ext cx="6107658" cy="1884625"/>
        </p:xfrm>
        <a:graphic>
          <a:graphicData uri="http://schemas.openxmlformats.org/drawingml/2006/table">
            <a:tbl>
              <a:tblPr firstRow="1" firstCol="1" bandRow="1"/>
              <a:tblGrid>
                <a:gridCol w="1623817">
                  <a:extLst>
                    <a:ext uri="{9D8B030D-6E8A-4147-A177-3AD203B41FA5}">
                      <a16:colId xmlns:a16="http://schemas.microsoft.com/office/drawing/2014/main" val="20000"/>
                    </a:ext>
                  </a:extLst>
                </a:gridCol>
                <a:gridCol w="4483841">
                  <a:extLst>
                    <a:ext uri="{9D8B030D-6E8A-4147-A177-3AD203B41FA5}">
                      <a16:colId xmlns:a16="http://schemas.microsoft.com/office/drawing/2014/main" val="20002"/>
                    </a:ext>
                  </a:extLst>
                </a:gridCol>
              </a:tblGrid>
              <a:tr h="318713">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Register</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 Function Return Value Use</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1045651">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r0</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8, 16 or 32-bit result,</a:t>
                      </a:r>
                      <a:r>
                        <a:rPr lang="en-US" sz="2000" baseline="0" dirty="0">
                          <a:solidFill>
                            <a:srgbClr val="000000"/>
                          </a:solidFill>
                          <a:effectLst/>
                          <a:latin typeface="+mj-lt"/>
                          <a:ea typeface="Calibri"/>
                          <a:cs typeface="Calibri"/>
                        </a:rPr>
                        <a:t> 32-bit address or least-significant half of a 64-bit result</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18299">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r1</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most-significant half of a 64-bit result</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5">
            <a:extLst>
              <a:ext uri="{FF2B5EF4-FFF2-40B4-BE49-F238E27FC236}">
                <a16:creationId xmlns:a16="http://schemas.microsoft.com/office/drawing/2014/main" id="{0BBD7113-99E7-6D4A-9D7D-81C16F7797BB}"/>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91775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A10A-AB1F-B546-9B6B-97FC5E80203F}"/>
              </a:ext>
            </a:extLst>
          </p:cNvPr>
          <p:cNvSpPr>
            <a:spLocks noGrp="1"/>
          </p:cNvSpPr>
          <p:nvPr>
            <p:ph type="title"/>
          </p:nvPr>
        </p:nvSpPr>
        <p:spPr>
          <a:xfrm>
            <a:off x="358131" y="174578"/>
            <a:ext cx="11688962" cy="983359"/>
          </a:xfrm>
        </p:spPr>
        <p:txBody>
          <a:bodyPr/>
          <a:lstStyle/>
          <a:p>
            <a:r>
              <a:rPr lang="en-US" sz="2800" i="0" u="none" strike="noStrike" dirty="0">
                <a:effectLst/>
                <a:latin typeface="-webkit-standard"/>
              </a:rPr>
              <a:t>Using the literal table to fix:</a:t>
            </a:r>
            <a:br>
              <a:rPr lang="en-US" sz="2000" i="0" u="none" strike="noStrike" dirty="0">
                <a:effectLst/>
                <a:latin typeface="Calibri" panose="020F0502020204030204" pitchFamily="34" charset="0"/>
                <a:cs typeface="Calibri" panose="020F0502020204030204" pitchFamily="34" charset="0"/>
              </a:rPr>
            </a:br>
            <a:r>
              <a:rPr lang="en-US" sz="2000" i="0" u="none" strike="noStrike" dirty="0">
                <a:effectLst/>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Error: invalid constant (3ff) after fixup</a:t>
            </a:r>
            <a:endParaRPr lang="en-US" sz="40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A004166-69B8-C54C-89AD-C39CD6155CEB}"/>
              </a:ext>
            </a:extLst>
          </p:cNvPr>
          <p:cNvSpPr>
            <a:spLocks noGrp="1"/>
          </p:cNvSpPr>
          <p:nvPr>
            <p:ph sz="half" idx="1"/>
          </p:nvPr>
        </p:nvSpPr>
        <p:spPr>
          <a:xfrm>
            <a:off x="358131" y="1186348"/>
            <a:ext cx="11538797" cy="4753963"/>
          </a:xfrm>
          <a:solidFill>
            <a:schemeClr val="accent4">
              <a:lumMod val="20000"/>
              <a:lumOff val="80000"/>
            </a:schemeClr>
          </a:solidFill>
          <a:ln>
            <a:solidFill>
              <a:srgbClr val="0070C0"/>
            </a:solidFill>
          </a:ln>
        </p:spPr>
        <p:txBody>
          <a:bodyPr/>
          <a:lstStyle/>
          <a:p>
            <a:r>
              <a:rPr lang="en-US" sz="2000" dirty="0"/>
              <a:t>In data processing instructions, the field </a:t>
            </a:r>
            <a:r>
              <a:rPr lang="en-US" sz="2000" b="1" dirty="0">
                <a:solidFill>
                  <a:schemeClr val="accent5"/>
                </a:solidFill>
              </a:rPr>
              <a:t>imm8 + rotate 4 bits </a:t>
            </a:r>
            <a:r>
              <a:rPr lang="en-US" sz="2000" dirty="0"/>
              <a:t>is too small to store store the immediate value, how do you get larger immediate values into a register?</a:t>
            </a:r>
          </a:p>
          <a:p>
            <a:endParaRPr lang="en-US" sz="2000" dirty="0">
              <a:solidFill>
                <a:srgbClr val="0070C0"/>
              </a:solidFill>
            </a:endParaRPr>
          </a:p>
          <a:p>
            <a:endParaRPr lang="en-US" sz="2000" dirty="0">
              <a:solidFill>
                <a:srgbClr val="0070C0"/>
              </a:solidFill>
            </a:endParaRPr>
          </a:p>
          <a:p>
            <a:pPr marL="0" indent="0">
              <a:buNone/>
            </a:pPr>
            <a:endParaRPr lang="en-US" sz="2000" dirty="0">
              <a:solidFill>
                <a:srgbClr val="0070C0"/>
              </a:solidFill>
            </a:endParaRPr>
          </a:p>
          <a:p>
            <a:pPr marL="0" indent="0">
              <a:buNone/>
            </a:pPr>
            <a:endParaRPr lang="en-US" sz="2000" dirty="0">
              <a:solidFill>
                <a:srgbClr val="0070C0"/>
              </a:solidFill>
            </a:endParaRPr>
          </a:p>
          <a:p>
            <a:r>
              <a:rPr lang="en-US" sz="2000" dirty="0"/>
              <a:t>Answer: use </a:t>
            </a:r>
            <a:r>
              <a:rPr lang="en-US" sz="2000" b="1" dirty="0" err="1">
                <a:solidFill>
                  <a:srgbClr val="0070C0"/>
                </a:solidFill>
                <a:latin typeface="Courier New" panose="02070309020205020404" pitchFamily="49" charset="0"/>
                <a:cs typeface="Courier New" panose="02070309020205020404" pitchFamily="49" charset="0"/>
              </a:rPr>
              <a:t>ldr</a:t>
            </a:r>
            <a:r>
              <a:rPr lang="en-US" sz="2000" dirty="0"/>
              <a:t> instruction with the constant as an operand:   </a:t>
            </a:r>
            <a:r>
              <a:rPr lang="en-US" sz="2000" b="1" dirty="0">
                <a:solidFill>
                  <a:schemeClr val="accent5"/>
                </a:solidFill>
                <a:latin typeface="Courier New" panose="02070309020205020404" pitchFamily="49" charset="0"/>
                <a:cs typeface="Courier New" panose="02070309020205020404" pitchFamily="49" charset="0"/>
              </a:rPr>
              <a:t>=constant</a:t>
            </a:r>
            <a:endParaRPr lang="en-US" sz="900" b="1" dirty="0">
              <a:solidFill>
                <a:srgbClr val="0070C0"/>
              </a:solidFill>
              <a:latin typeface="Courier New" panose="02070309020205020404" pitchFamily="49" charset="0"/>
              <a:cs typeface="Courier New" panose="02070309020205020404" pitchFamily="49" charset="0"/>
            </a:endParaRPr>
          </a:p>
          <a:p>
            <a:r>
              <a:rPr lang="en-US" sz="2000" dirty="0">
                <a:solidFill>
                  <a:srgbClr val="0070C0"/>
                </a:solidFill>
              </a:rPr>
              <a:t>Assembler</a:t>
            </a:r>
            <a:r>
              <a:rPr lang="en-US" sz="2000" dirty="0">
                <a:solidFill>
                  <a:schemeClr val="accent5"/>
                </a:solidFill>
              </a:rPr>
              <a:t> creates a </a:t>
            </a:r>
            <a:r>
              <a:rPr lang="en-US" sz="2000" b="1" dirty="0">
                <a:solidFill>
                  <a:schemeClr val="accent5"/>
                </a:solidFill>
              </a:rPr>
              <a:t>literal table entry </a:t>
            </a:r>
            <a:r>
              <a:rPr lang="en-US" sz="2000" dirty="0">
                <a:solidFill>
                  <a:schemeClr val="accent5"/>
                </a:solidFill>
              </a:rPr>
              <a:t>with the </a:t>
            </a:r>
            <a:r>
              <a:rPr lang="en-US" sz="2000" b="1" dirty="0">
                <a:solidFill>
                  <a:schemeClr val="accent5"/>
                </a:solidFill>
              </a:rPr>
              <a:t>constant</a:t>
            </a:r>
            <a:endParaRPr lang="en-US" sz="2000" dirty="0"/>
          </a:p>
        </p:txBody>
      </p:sp>
      <p:grpSp>
        <p:nvGrpSpPr>
          <p:cNvPr id="8" name="Group 7">
            <a:extLst>
              <a:ext uri="{FF2B5EF4-FFF2-40B4-BE49-F238E27FC236}">
                <a16:creationId xmlns:a16="http://schemas.microsoft.com/office/drawing/2014/main" id="{10484810-E3CA-5448-98E9-C8B5D8BFDBAD}"/>
              </a:ext>
            </a:extLst>
          </p:cNvPr>
          <p:cNvGrpSpPr/>
          <p:nvPr/>
        </p:nvGrpSpPr>
        <p:grpSpPr>
          <a:xfrm>
            <a:off x="4153520" y="2223405"/>
            <a:ext cx="5371822" cy="1682712"/>
            <a:chOff x="6672287" y="4837122"/>
            <a:chExt cx="5371822" cy="1682712"/>
          </a:xfrm>
        </p:grpSpPr>
        <p:sp>
          <p:nvSpPr>
            <p:cNvPr id="7" name="Rectangle 6">
              <a:extLst>
                <a:ext uri="{FF2B5EF4-FFF2-40B4-BE49-F238E27FC236}">
                  <a16:creationId xmlns:a16="http://schemas.microsoft.com/office/drawing/2014/main" id="{4FC5310D-D403-0540-8A13-5C41681D2851}"/>
                </a:ext>
              </a:extLst>
            </p:cNvPr>
            <p:cNvSpPr/>
            <p:nvPr/>
          </p:nvSpPr>
          <p:spPr>
            <a:xfrm>
              <a:off x="6672287" y="4837122"/>
              <a:ext cx="5371822" cy="1682712"/>
            </a:xfrm>
            <a:prstGeom prst="rect">
              <a:avLst/>
            </a:prstGeom>
            <a:solidFill>
              <a:schemeClr val="bg1">
                <a:lumMod val="95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250B26C4-EF50-4C4E-9CDB-BF370E949360}"/>
                </a:ext>
              </a:extLst>
            </p:cNvPr>
            <p:cNvSpPr/>
            <p:nvPr/>
          </p:nvSpPr>
          <p:spPr bwMode="auto">
            <a:xfrm>
              <a:off x="8536476" y="4997293"/>
              <a:ext cx="2457966" cy="380048"/>
            </a:xfrm>
            <a:prstGeom prst="roundRect">
              <a:avLst>
                <a:gd name="adj" fmla="val 5733"/>
              </a:avLst>
            </a:prstGeom>
            <a:solidFill>
              <a:schemeClr val="bg1"/>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b="1" dirty="0">
                  <a:latin typeface="Courier New" panose="02070309020205020404" pitchFamily="49" charset="0"/>
                  <a:cs typeface="Courier New" panose="02070309020205020404" pitchFamily="49" charset="0"/>
                </a:rPr>
                <a:t>mov	r0, 1023</a:t>
              </a:r>
            </a:p>
          </p:txBody>
        </p:sp>
        <p:sp>
          <p:nvSpPr>
            <p:cNvPr id="4" name="TextBox 3">
              <a:extLst>
                <a:ext uri="{FF2B5EF4-FFF2-40B4-BE49-F238E27FC236}">
                  <a16:creationId xmlns:a16="http://schemas.microsoft.com/office/drawing/2014/main" id="{317FD59E-3346-CC4D-9193-A02CF8401CFA}"/>
                </a:ext>
              </a:extLst>
            </p:cNvPr>
            <p:cNvSpPr txBox="1"/>
            <p:nvPr/>
          </p:nvSpPr>
          <p:spPr>
            <a:xfrm>
              <a:off x="7016697" y="5420262"/>
              <a:ext cx="4938211" cy="369332"/>
            </a:xfrm>
            <a:prstGeom prst="rect">
              <a:avLst/>
            </a:prstGeom>
            <a:noFill/>
          </p:spPr>
          <p:txBody>
            <a:bodyPr wrap="none" rtlCol="0">
              <a:spAutoFit/>
            </a:bodyPr>
            <a:lstStyle/>
            <a:p>
              <a:r>
                <a:rPr lang="en-US" dirty="0">
                  <a:solidFill>
                    <a:srgbClr val="FF0000"/>
                  </a:solidFill>
                </a:rPr>
                <a:t>xxx.s:24: Error: invalid constant (3ff) after fixup</a:t>
              </a:r>
            </a:p>
          </p:txBody>
        </p:sp>
        <p:sp>
          <p:nvSpPr>
            <p:cNvPr id="20" name="Rounded Rectangle 19">
              <a:extLst>
                <a:ext uri="{FF2B5EF4-FFF2-40B4-BE49-F238E27FC236}">
                  <a16:creationId xmlns:a16="http://schemas.microsoft.com/office/drawing/2014/main" id="{C6E63987-BC30-334A-9A5D-15DF8836D070}"/>
                </a:ext>
              </a:extLst>
            </p:cNvPr>
            <p:cNvSpPr/>
            <p:nvPr/>
          </p:nvSpPr>
          <p:spPr bwMode="auto">
            <a:xfrm>
              <a:off x="8587772" y="5959553"/>
              <a:ext cx="2457966" cy="380048"/>
            </a:xfrm>
            <a:prstGeom prst="roundRect">
              <a:avLst>
                <a:gd name="adj" fmla="val 5733"/>
              </a:avLst>
            </a:prstGeom>
            <a:solidFill>
              <a:schemeClr val="bg1"/>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b="1" dirty="0" err="1">
                  <a:latin typeface="Courier New" panose="02070309020205020404" pitchFamily="49" charset="0"/>
                  <a:cs typeface="Courier New" panose="02070309020205020404" pitchFamily="49" charset="0"/>
                </a:rPr>
                <a:t>ldr</a:t>
              </a:r>
              <a:r>
                <a:rPr lang="en-US" b="1" dirty="0">
                  <a:latin typeface="Courier New" panose="02070309020205020404" pitchFamily="49" charset="0"/>
                  <a:cs typeface="Courier New" panose="02070309020205020404" pitchFamily="49" charset="0"/>
                </a:rPr>
                <a:t>	r0, =1023</a:t>
              </a:r>
            </a:p>
          </p:txBody>
        </p:sp>
        <p:sp>
          <p:nvSpPr>
            <p:cNvPr id="5" name="TextBox 4">
              <a:extLst>
                <a:ext uri="{FF2B5EF4-FFF2-40B4-BE49-F238E27FC236}">
                  <a16:creationId xmlns:a16="http://schemas.microsoft.com/office/drawing/2014/main" id="{14B0FA0A-E260-9946-AF00-9AC23B331957}"/>
                </a:ext>
              </a:extLst>
            </p:cNvPr>
            <p:cNvSpPr txBox="1"/>
            <p:nvPr/>
          </p:nvSpPr>
          <p:spPr>
            <a:xfrm>
              <a:off x="7607375" y="4997799"/>
              <a:ext cx="646331" cy="369332"/>
            </a:xfrm>
            <a:prstGeom prst="rect">
              <a:avLst/>
            </a:prstGeom>
            <a:noFill/>
          </p:spPr>
          <p:txBody>
            <a:bodyPr wrap="none" rtlCol="0">
              <a:spAutoFit/>
            </a:bodyPr>
            <a:lstStyle/>
            <a:p>
              <a:r>
                <a:rPr lang="en-US" b="1" dirty="0">
                  <a:solidFill>
                    <a:srgbClr val="FF0000"/>
                  </a:solidFill>
                </a:rPr>
                <a:t>fails</a:t>
              </a:r>
            </a:p>
          </p:txBody>
        </p:sp>
        <p:sp>
          <p:nvSpPr>
            <p:cNvPr id="21" name="TextBox 20">
              <a:extLst>
                <a:ext uri="{FF2B5EF4-FFF2-40B4-BE49-F238E27FC236}">
                  <a16:creationId xmlns:a16="http://schemas.microsoft.com/office/drawing/2014/main" id="{7DA63FD3-38BE-5549-8527-71F9F94C832D}"/>
                </a:ext>
              </a:extLst>
            </p:cNvPr>
            <p:cNvSpPr txBox="1"/>
            <p:nvPr/>
          </p:nvSpPr>
          <p:spPr>
            <a:xfrm>
              <a:off x="6770120" y="5885580"/>
              <a:ext cx="1544012" cy="369332"/>
            </a:xfrm>
            <a:prstGeom prst="rect">
              <a:avLst/>
            </a:prstGeom>
            <a:noFill/>
          </p:spPr>
          <p:txBody>
            <a:bodyPr wrap="none" rtlCol="0">
              <a:spAutoFit/>
            </a:bodyPr>
            <a:lstStyle/>
            <a:p>
              <a:r>
                <a:rPr lang="en-US" b="1" dirty="0">
                  <a:solidFill>
                    <a:srgbClr val="00B050"/>
                  </a:solidFill>
                </a:rPr>
                <a:t>replacement</a:t>
              </a:r>
            </a:p>
          </p:txBody>
        </p:sp>
        <p:sp>
          <p:nvSpPr>
            <p:cNvPr id="6" name="Right Arrow 5">
              <a:extLst>
                <a:ext uri="{FF2B5EF4-FFF2-40B4-BE49-F238E27FC236}">
                  <a16:creationId xmlns:a16="http://schemas.microsoft.com/office/drawing/2014/main" id="{AFE36EA2-3C7E-B644-9974-CE2C8F88A7C9}"/>
                </a:ext>
              </a:extLst>
            </p:cNvPr>
            <p:cNvSpPr/>
            <p:nvPr/>
          </p:nvSpPr>
          <p:spPr>
            <a:xfrm>
              <a:off x="8202411" y="5062820"/>
              <a:ext cx="334066" cy="2511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9D4FE317-A338-9042-9CE6-47280154F856}"/>
                </a:ext>
              </a:extLst>
            </p:cNvPr>
            <p:cNvSpPr/>
            <p:nvPr/>
          </p:nvSpPr>
          <p:spPr>
            <a:xfrm>
              <a:off x="8253706" y="5974838"/>
              <a:ext cx="334066" cy="2511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5092E0BA-5E07-9947-83B8-47909D250222}"/>
              </a:ext>
            </a:extLst>
          </p:cNvPr>
          <p:cNvSpPr txBox="1"/>
          <p:nvPr/>
        </p:nvSpPr>
        <p:spPr>
          <a:xfrm>
            <a:off x="513188" y="2533606"/>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mov</a:t>
            </a:r>
          </a:p>
        </p:txBody>
      </p:sp>
      <p:sp>
        <p:nvSpPr>
          <p:cNvPr id="24" name="TextBox 23">
            <a:extLst>
              <a:ext uri="{FF2B5EF4-FFF2-40B4-BE49-F238E27FC236}">
                <a16:creationId xmlns:a16="http://schemas.microsoft.com/office/drawing/2014/main" id="{C6A6672E-3DD4-6641-A81E-9681CF8F2C9B}"/>
              </a:ext>
            </a:extLst>
          </p:cNvPr>
          <p:cNvSpPr txBox="1"/>
          <p:nvPr/>
        </p:nvSpPr>
        <p:spPr>
          <a:xfrm>
            <a:off x="1797124" y="2533606"/>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Rd</a:t>
            </a:r>
          </a:p>
        </p:txBody>
      </p:sp>
      <p:sp>
        <p:nvSpPr>
          <p:cNvPr id="26" name="TextBox 25">
            <a:extLst>
              <a:ext uri="{FF2B5EF4-FFF2-40B4-BE49-F238E27FC236}">
                <a16:creationId xmlns:a16="http://schemas.microsoft.com/office/drawing/2014/main" id="{906EB684-1721-5742-BF97-B24E7328A158}"/>
              </a:ext>
            </a:extLst>
          </p:cNvPr>
          <p:cNvSpPr txBox="1"/>
          <p:nvPr/>
        </p:nvSpPr>
        <p:spPr>
          <a:xfrm>
            <a:off x="2402936" y="2533606"/>
            <a:ext cx="668773"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rot4</a:t>
            </a:r>
          </a:p>
        </p:txBody>
      </p:sp>
      <p:sp>
        <p:nvSpPr>
          <p:cNvPr id="27" name="TextBox 26">
            <a:extLst>
              <a:ext uri="{FF2B5EF4-FFF2-40B4-BE49-F238E27FC236}">
                <a16:creationId xmlns:a16="http://schemas.microsoft.com/office/drawing/2014/main" id="{D5F75945-215E-0442-911D-1BB41C228406}"/>
              </a:ext>
            </a:extLst>
          </p:cNvPr>
          <p:cNvSpPr txBox="1"/>
          <p:nvPr/>
        </p:nvSpPr>
        <p:spPr>
          <a:xfrm>
            <a:off x="3073302" y="2533606"/>
            <a:ext cx="853119"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imm8</a:t>
            </a:r>
          </a:p>
        </p:txBody>
      </p:sp>
      <p:sp>
        <p:nvSpPr>
          <p:cNvPr id="25" name="TextBox 24">
            <a:extLst>
              <a:ext uri="{FF2B5EF4-FFF2-40B4-BE49-F238E27FC236}">
                <a16:creationId xmlns:a16="http://schemas.microsoft.com/office/drawing/2014/main" id="{675BFADA-12DA-CC47-A4B2-E2D9A6C48B62}"/>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9" name="Rectangle 8">
            <a:extLst>
              <a:ext uri="{FF2B5EF4-FFF2-40B4-BE49-F238E27FC236}">
                <a16:creationId xmlns:a16="http://schemas.microsoft.com/office/drawing/2014/main" id="{254A038C-616D-8E48-AA6F-00B044A1BC1B}"/>
              </a:ext>
            </a:extLst>
          </p:cNvPr>
          <p:cNvSpPr/>
          <p:nvPr/>
        </p:nvSpPr>
        <p:spPr>
          <a:xfrm>
            <a:off x="1199178" y="5025859"/>
            <a:ext cx="8236963" cy="64579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2"/>
                </a:solidFill>
                <a:latin typeface="Consolas" panose="020B0609020204030204" pitchFamily="49" charset="0"/>
                <a:cs typeface="Consolas" panose="020B0609020204030204" pitchFamily="49" charset="0"/>
              </a:rPr>
              <a:t>ldr</a:t>
            </a:r>
            <a:r>
              <a:rPr lang="en-US" dirty="0">
                <a:solidFill>
                  <a:schemeClr val="tx2"/>
                </a:solidFill>
                <a:latin typeface="Consolas" panose="020B0609020204030204" pitchFamily="49" charset="0"/>
                <a:cs typeface="Consolas" panose="020B0609020204030204" pitchFamily="49" charset="0"/>
              </a:rPr>
              <a:t>  Rd, </a:t>
            </a:r>
            <a:r>
              <a:rPr lang="en-US" dirty="0">
                <a:solidFill>
                  <a:srgbClr val="FF0000"/>
                </a:solidFill>
                <a:latin typeface="Consolas" panose="020B0609020204030204" pitchFamily="49" charset="0"/>
                <a:cs typeface="Consolas" panose="020B0609020204030204" pitchFamily="49" charset="0"/>
              </a:rPr>
              <a:t>=constant       </a:t>
            </a:r>
            <a:r>
              <a:rPr lang="en-US" dirty="0">
                <a:solidFill>
                  <a:schemeClr val="tx2"/>
                </a:solidFill>
                <a:latin typeface="Consolas" panose="020B0609020204030204" pitchFamily="49" charset="0"/>
                <a:cs typeface="Consolas" panose="020B0609020204030204" pitchFamily="49" charset="0"/>
              </a:rPr>
              <a:t>// =constant</a:t>
            </a:r>
          </a:p>
          <a:p>
            <a:r>
              <a:rPr lang="en-US" dirty="0" err="1">
                <a:solidFill>
                  <a:schemeClr val="tx2"/>
                </a:solidFill>
                <a:latin typeface="Consolas" panose="020B0609020204030204" pitchFamily="49" charset="0"/>
                <a:cs typeface="Consolas" panose="020B0609020204030204" pitchFamily="49" charset="0"/>
              </a:rPr>
              <a:t>ldr</a:t>
            </a:r>
            <a:r>
              <a:rPr lang="en-US" dirty="0">
                <a:solidFill>
                  <a:schemeClr val="tx2"/>
                </a:solidFill>
                <a:latin typeface="Consolas" panose="020B0609020204030204" pitchFamily="49" charset="0"/>
                <a:cs typeface="Consolas" panose="020B0609020204030204" pitchFamily="49" charset="0"/>
              </a:rPr>
              <a:t>  r1, </a:t>
            </a:r>
            <a:r>
              <a:rPr lang="en-US" dirty="0">
                <a:solidFill>
                  <a:srgbClr val="FF0000"/>
                </a:solidFill>
                <a:latin typeface="Consolas" panose="020B0609020204030204" pitchFamily="49" charset="0"/>
                <a:cs typeface="Consolas" panose="020B0609020204030204" pitchFamily="49" charset="0"/>
              </a:rPr>
              <a:t>=0x2468abcd     </a:t>
            </a:r>
            <a:r>
              <a:rPr lang="en-US" dirty="0">
                <a:solidFill>
                  <a:schemeClr val="tx2"/>
                </a:solidFill>
                <a:latin typeface="Consolas" panose="020B0609020204030204" pitchFamily="49" charset="0"/>
                <a:cs typeface="Consolas" panose="020B0609020204030204" pitchFamily="49" charset="0"/>
              </a:rPr>
              <a:t>// loads the constant 0x246abcd into r1</a:t>
            </a:r>
            <a:endParaRPr lang="en-US" sz="600" dirty="0">
              <a:solidFill>
                <a:schemeClr val="tx2"/>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0080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5" grpId="0"/>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F261-32C2-784C-84B0-3CE9F150BE55}"/>
              </a:ext>
            </a:extLst>
          </p:cNvPr>
          <p:cNvSpPr>
            <a:spLocks noGrp="1"/>
          </p:cNvSpPr>
          <p:nvPr>
            <p:ph type="title"/>
          </p:nvPr>
        </p:nvSpPr>
        <p:spPr>
          <a:xfrm>
            <a:off x="193266" y="74018"/>
            <a:ext cx="10515600" cy="592964"/>
          </a:xfrm>
        </p:spPr>
        <p:txBody>
          <a:bodyPr/>
          <a:lstStyle/>
          <a:p>
            <a:r>
              <a:rPr lang="en-US" dirty="0"/>
              <a:t>Preserving </a:t>
            </a:r>
            <a:r>
              <a:rPr lang="en-US" dirty="0" err="1"/>
              <a:t>lr</a:t>
            </a:r>
            <a:r>
              <a:rPr lang="en-US" dirty="0"/>
              <a:t> (and </a:t>
            </a:r>
            <a:r>
              <a:rPr lang="en-US" dirty="0" err="1"/>
              <a:t>fp</a:t>
            </a:r>
            <a:r>
              <a:rPr lang="en-US" dirty="0"/>
              <a:t>): The Foundation of a stack frame</a:t>
            </a:r>
          </a:p>
        </p:txBody>
      </p:sp>
      <p:sp>
        <p:nvSpPr>
          <p:cNvPr id="3" name="Rounded Rectangle 2">
            <a:extLst>
              <a:ext uri="{FF2B5EF4-FFF2-40B4-BE49-F238E27FC236}">
                <a16:creationId xmlns:a16="http://schemas.microsoft.com/office/drawing/2014/main" id="{377F2A9E-7589-0640-81D0-893D1BD6AA57}"/>
              </a:ext>
            </a:extLst>
          </p:cNvPr>
          <p:cNvSpPr/>
          <p:nvPr/>
        </p:nvSpPr>
        <p:spPr bwMode="auto">
          <a:xfrm>
            <a:off x="321853" y="1103268"/>
            <a:ext cx="3548306" cy="545889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latin typeface="Consolas" panose="020B0609020204030204" pitchFamily="49" charset="0"/>
                <a:cs typeface="Consolas" panose="020B0609020204030204" pitchFamily="49" charset="0"/>
              </a:rPr>
              <a:t>int main(void)</a:t>
            </a:r>
          </a:p>
          <a:p>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a:t>
            </a:r>
          </a:p>
          <a:p>
            <a:r>
              <a:rPr lang="en-US" dirty="0">
                <a:latin typeface="Consolas" panose="020B0609020204030204" pitchFamily="49" charset="0"/>
                <a:cs typeface="Consolas" panose="020B0609020204030204" pitchFamily="49" charset="0"/>
              </a:rPr>
              <a:t>     /* other code */</a:t>
            </a:r>
          </a:p>
          <a:p>
            <a:r>
              <a:rPr lang="en-US" dirty="0">
                <a:latin typeface="Consolas" panose="020B0609020204030204" pitchFamily="49" charset="0"/>
                <a:cs typeface="Consolas" panose="020B0609020204030204" pitchFamily="49" charset="0"/>
              </a:rPr>
              <a:t>     return EXIT_SUCCESS;</a:t>
            </a:r>
          </a:p>
          <a:p>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int a(void)</a:t>
            </a:r>
          </a:p>
          <a:p>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b();</a:t>
            </a:r>
          </a:p>
          <a:p>
            <a:r>
              <a:rPr lang="en-US" dirty="0">
                <a:latin typeface="Consolas" panose="020B0609020204030204" pitchFamily="49" charset="0"/>
                <a:cs typeface="Consolas" panose="020B0609020204030204" pitchFamily="49" charset="0"/>
              </a:rPr>
              <a:t>    /* other code */</a:t>
            </a:r>
          </a:p>
          <a:p>
            <a:r>
              <a:rPr lang="en-US" dirty="0">
                <a:latin typeface="Consolas" panose="020B0609020204030204" pitchFamily="49" charset="0"/>
                <a:cs typeface="Consolas" panose="020B0609020204030204" pitchFamily="49" charset="0"/>
              </a:rPr>
              <a:t>    return 0;</a:t>
            </a:r>
          </a:p>
          <a:p>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int b(void)</a:t>
            </a:r>
          </a:p>
          <a:p>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other code */</a:t>
            </a:r>
          </a:p>
          <a:p>
            <a:r>
              <a:rPr lang="en-US" dirty="0">
                <a:latin typeface="Consolas" panose="020B0609020204030204" pitchFamily="49" charset="0"/>
                <a:cs typeface="Consolas" panose="020B0609020204030204" pitchFamily="49" charset="0"/>
              </a:rPr>
              <a:t>    return 0;</a:t>
            </a:r>
          </a:p>
          <a:p>
            <a:r>
              <a:rPr lang="en-US" dirty="0">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graphicFrame>
        <p:nvGraphicFramePr>
          <p:cNvPr id="4" name="Table 3">
            <a:extLst>
              <a:ext uri="{FF2B5EF4-FFF2-40B4-BE49-F238E27FC236}">
                <a16:creationId xmlns:a16="http://schemas.microsoft.com/office/drawing/2014/main" id="{7551F045-77FC-5A4C-AC65-5C2F0085D229}"/>
              </a:ext>
            </a:extLst>
          </p:cNvPr>
          <p:cNvGraphicFramePr>
            <a:graphicFrameLocks noGrp="1"/>
          </p:cNvGraphicFramePr>
          <p:nvPr/>
        </p:nvGraphicFramePr>
        <p:xfrm>
          <a:off x="3870159" y="1949459"/>
          <a:ext cx="6553201" cy="347980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20000"/>
                    </a:ext>
                  </a:extLst>
                </a:gridCol>
                <a:gridCol w="2779606">
                  <a:extLst>
                    <a:ext uri="{9D8B030D-6E8A-4147-A177-3AD203B41FA5}">
                      <a16:colId xmlns:a16="http://schemas.microsoft.com/office/drawing/2014/main" val="20001"/>
                    </a:ext>
                  </a:extLst>
                </a:gridCol>
                <a:gridCol w="1868595">
                  <a:extLst>
                    <a:ext uri="{9D8B030D-6E8A-4147-A177-3AD203B41FA5}">
                      <a16:colId xmlns:a16="http://schemas.microsoft.com/office/drawing/2014/main" val="2000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onsolas" panose="020B0609020204030204" pitchFamily="49" charset="0"/>
                          <a:cs typeface="Consolas" panose="020B0609020204030204" pitchFamily="49" charset="0"/>
                        </a:rPr>
                        <a:t>bl</a:t>
                      </a:r>
                      <a:r>
                        <a:rPr lang="en-US" baseline="0" dirty="0">
                          <a:solidFill>
                            <a:sysClr val="windowText" lastClr="000000"/>
                          </a:solidFill>
                          <a:latin typeface="Consolas" panose="020B0609020204030204" pitchFamily="49" charset="0"/>
                          <a:cs typeface="Consolas" panose="020B0609020204030204" pitchFamily="49" charset="0"/>
                        </a:rPr>
                        <a:t>  a</a:t>
                      </a:r>
                      <a:endParaRPr lang="en-US" dirty="0">
                        <a:solidFill>
                          <a:sysClr val="windowText" lastClr="000000"/>
                        </a:solidFill>
                        <a:latin typeface="Consolas" panose="020B06090202040302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ysClr val="windowText" lastClr="000000"/>
                        </a:solidFill>
                        <a:latin typeface="Consolas" panose="020B0609020204030204" pitchFamily="49" charset="0"/>
                        <a:cs typeface="Consolas" panose="020B0609020204030204" pitchFamily="49" charset="0"/>
                      </a:endParaRPr>
                    </a:p>
                    <a:p>
                      <a:endParaRPr lang="en-US" dirty="0">
                        <a:solidFill>
                          <a:sysClr val="windowText" lastClr="000000"/>
                        </a:solidFill>
                        <a:latin typeface="Consolas" panose="020B0609020204030204" pitchFamily="49" charset="0"/>
                        <a:cs typeface="Consolas" panose="020B0609020204030204" pitchFamily="49" charset="0"/>
                      </a:endParaRPr>
                    </a:p>
                    <a:p>
                      <a:r>
                        <a:rPr lang="en-US" dirty="0">
                          <a:solidFill>
                            <a:sysClr val="windowText" lastClr="000000"/>
                          </a:solidFill>
                          <a:latin typeface="Consolas" panose="020B0609020204030204" pitchFamily="49" charset="0"/>
                          <a:cs typeface="Consolas" panose="020B0609020204030204" pitchFamily="49" charset="0"/>
                        </a:rPr>
                        <a:t>a:  </a:t>
                      </a:r>
                      <a:endParaRPr lang="en-US" dirty="0">
                        <a:solidFill>
                          <a:srgbClr val="FF0000"/>
                        </a:solidFill>
                        <a:latin typeface="Consolas" panose="020B06090202040302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onsolas" panose="020B0609020204030204" pitchFamily="49" charset="0"/>
                          <a:cs typeface="Consolas" panose="020B0609020204030204" pitchFamily="49" charset="0"/>
                        </a:rPr>
                        <a:t>     bl</a:t>
                      </a:r>
                      <a:r>
                        <a:rPr lang="en-US" baseline="0" dirty="0">
                          <a:solidFill>
                            <a:sysClr val="windowText" lastClr="000000"/>
                          </a:solidFill>
                          <a:latin typeface="Consolas" panose="020B0609020204030204" pitchFamily="49" charset="0"/>
                          <a:cs typeface="Consolas" panose="020B0609020204030204" pitchFamily="49" charset="0"/>
                        </a:rPr>
                        <a:t>    b</a:t>
                      </a:r>
                      <a:endParaRPr lang="en-US" dirty="0">
                        <a:solidFill>
                          <a:sysClr val="windowText" lastClr="000000"/>
                        </a:solidFill>
                        <a:latin typeface="Consolas" panose="020B06090202040302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onsolas" panose="020B0609020204030204" pitchFamily="49" charset="0"/>
                          <a:cs typeface="Consolas" panose="020B0609020204030204" pitchFamily="49" charset="0"/>
                        </a:rPr>
                        <a:t>     </a:t>
                      </a:r>
                      <a:endParaRPr lang="en-US" dirty="0">
                        <a:solidFill>
                          <a:srgbClr val="FF0000"/>
                        </a:solidFill>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onsolas" panose="020B0609020204030204" pitchFamily="49" charset="0"/>
                          <a:cs typeface="Consolas" panose="020B0609020204030204" pitchFamily="49" charset="0"/>
                        </a:rPr>
                        <a:t>     bx</a:t>
                      </a:r>
                      <a:r>
                        <a:rPr lang="en-US" baseline="0" dirty="0">
                          <a:solidFill>
                            <a:sysClr val="windowText" lastClr="000000"/>
                          </a:solidFill>
                          <a:latin typeface="Consolas" panose="020B0609020204030204" pitchFamily="49" charset="0"/>
                          <a:cs typeface="Consolas" panose="020B0609020204030204" pitchFamily="49" charset="0"/>
                        </a:rPr>
                        <a:t>    </a:t>
                      </a:r>
                      <a:r>
                        <a:rPr lang="en-US" baseline="0" dirty="0" err="1">
                          <a:solidFill>
                            <a:sysClr val="windowText" lastClr="000000"/>
                          </a:solidFill>
                          <a:latin typeface="Consolas" panose="020B0609020204030204" pitchFamily="49" charset="0"/>
                          <a:cs typeface="Consolas" panose="020B0609020204030204" pitchFamily="49" charset="0"/>
                        </a:rPr>
                        <a:t>lr</a:t>
                      </a:r>
                      <a:endParaRPr lang="en-US" dirty="0">
                        <a:solidFill>
                          <a:sysClr val="windowText" lastClr="000000"/>
                        </a:solidFill>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onsolas" panose="020B0609020204030204" pitchFamily="49" charset="0"/>
                          <a:cs typeface="Consolas" panose="020B0609020204030204" pitchFamily="49" charset="0"/>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ysClr val="windowText" lastClr="000000"/>
                        </a:solidFill>
                        <a:latin typeface="Consolas" panose="020B0609020204030204" pitchFamily="49" charset="0"/>
                        <a:cs typeface="Consolas" panose="020B0609020204030204" pitchFamily="49" charset="0"/>
                      </a:endParaRPr>
                    </a:p>
                    <a:p>
                      <a:endParaRPr lang="en-US" dirty="0">
                        <a:solidFill>
                          <a:sysClr val="windowText" lastClr="000000"/>
                        </a:solidFill>
                        <a:latin typeface="Consolas" panose="020B0609020204030204" pitchFamily="49" charset="0"/>
                        <a:cs typeface="Consolas" panose="020B0609020204030204" pitchFamily="49" charset="0"/>
                      </a:endParaRPr>
                    </a:p>
                    <a:p>
                      <a:endParaRPr lang="en-US" dirty="0">
                        <a:solidFill>
                          <a:sysClr val="windowText" lastClr="000000"/>
                        </a:solidFill>
                        <a:latin typeface="Consolas" panose="020B0609020204030204" pitchFamily="49" charset="0"/>
                        <a:cs typeface="Consolas" panose="020B0609020204030204" pitchFamily="49" charset="0"/>
                      </a:endParaRPr>
                    </a:p>
                    <a:p>
                      <a:endParaRPr lang="en-US" dirty="0">
                        <a:solidFill>
                          <a:sysClr val="windowText" lastClr="000000"/>
                        </a:solidFill>
                        <a:latin typeface="Consolas" panose="020B0609020204030204" pitchFamily="49" charset="0"/>
                        <a:cs typeface="Consolas" panose="020B0609020204030204" pitchFamily="49" charset="0"/>
                      </a:endParaRPr>
                    </a:p>
                    <a:p>
                      <a:endParaRPr lang="en-US" sz="1200" dirty="0">
                        <a:solidFill>
                          <a:sysClr val="windowText" lastClr="000000"/>
                        </a:solidFill>
                        <a:latin typeface="Consolas" panose="020B0609020204030204" pitchFamily="49" charset="0"/>
                        <a:cs typeface="Consolas" panose="020B0609020204030204" pitchFamily="49" charset="0"/>
                      </a:endParaRPr>
                    </a:p>
                    <a:p>
                      <a:endParaRPr lang="en-US" dirty="0">
                        <a:solidFill>
                          <a:sysClr val="windowText" lastClr="000000"/>
                        </a:solidFill>
                        <a:latin typeface="Consolas" panose="020B0609020204030204" pitchFamily="49" charset="0"/>
                        <a:cs typeface="Consolas" panose="020B0609020204030204" pitchFamily="49" charset="0"/>
                      </a:endParaRPr>
                    </a:p>
                    <a:p>
                      <a:pPr marL="0" marR="0" lvl="0" indent="0" algn="l" defTabSz="914400" rtl="0" eaLnBrk="1" fontAlgn="auto" latinLnBrk="0" hangingPunct="1">
                        <a:lnSpc>
                          <a:spcPts val="100"/>
                        </a:lnSpc>
                        <a:spcBef>
                          <a:spcPts val="0"/>
                        </a:spcBef>
                        <a:spcAft>
                          <a:spcPts val="0"/>
                        </a:spcAft>
                        <a:buClrTx/>
                        <a:buSzTx/>
                        <a:buFontTx/>
                        <a:buNone/>
                        <a:tabLst>
                          <a:tab pos="688975" algn="l"/>
                        </a:tabLst>
                        <a:defRPr/>
                      </a:pPr>
                      <a:r>
                        <a:rPr lang="en-US" dirty="0">
                          <a:solidFill>
                            <a:sysClr val="windowText" lastClr="000000"/>
                          </a:solidFill>
                          <a:latin typeface="Consolas" panose="020B0609020204030204" pitchFamily="49" charset="0"/>
                          <a:cs typeface="Consolas" panose="020B0609020204030204" pitchFamily="49" charset="0"/>
                        </a:rPr>
                        <a:t>b:</a:t>
                      </a:r>
                      <a:r>
                        <a:rPr lang="en-US" sz="1800" dirty="0"/>
                        <a:t>	</a:t>
                      </a:r>
                    </a:p>
                    <a:p>
                      <a:pPr marL="0" marR="0" lvl="0" indent="0" algn="l" defTabSz="914400" rtl="0" eaLnBrk="1" fontAlgn="auto" latinLnBrk="0" hangingPunct="1">
                        <a:lnSpc>
                          <a:spcPct val="100000"/>
                        </a:lnSpc>
                        <a:spcBef>
                          <a:spcPts val="0"/>
                        </a:spcBef>
                        <a:spcAft>
                          <a:spcPts val="0"/>
                        </a:spcAft>
                        <a:buClrTx/>
                        <a:buSzTx/>
                        <a:buFontTx/>
                        <a:buNone/>
                        <a:tabLst>
                          <a:tab pos="688975" algn="l"/>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tab pos="688975" algn="l"/>
                        </a:tabLst>
                        <a:defRPr/>
                      </a:pPr>
                      <a:r>
                        <a:rPr lang="en-US" sz="1200" dirty="0"/>
                        <a:t>	</a:t>
                      </a: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tab pos="688975" algn="l"/>
                        </a:tabLst>
                        <a:defRPr/>
                      </a:pPr>
                      <a:endPar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onsolas" panose="020B0609020204030204" pitchFamily="49" charset="0"/>
                          <a:cs typeface="Consolas" panose="020B0609020204030204" pitchFamily="49" charset="0"/>
                        </a:rPr>
                        <a:t>     bx</a:t>
                      </a:r>
                      <a:r>
                        <a:rPr lang="en-US" baseline="0" dirty="0">
                          <a:solidFill>
                            <a:sysClr val="windowText" lastClr="000000"/>
                          </a:solidFill>
                          <a:latin typeface="Consolas" panose="020B0609020204030204" pitchFamily="49" charset="0"/>
                          <a:cs typeface="Consolas" panose="020B0609020204030204" pitchFamily="49" charset="0"/>
                        </a:rPr>
                        <a:t>  </a:t>
                      </a:r>
                      <a:r>
                        <a:rPr lang="en-US" baseline="0" dirty="0" err="1">
                          <a:solidFill>
                            <a:sysClr val="windowText" lastClr="000000"/>
                          </a:solidFill>
                          <a:latin typeface="Consolas" panose="020B0609020204030204" pitchFamily="49" charset="0"/>
                          <a:cs typeface="Consolas" panose="020B0609020204030204" pitchFamily="49" charset="0"/>
                        </a:rPr>
                        <a:t>lr</a:t>
                      </a:r>
                      <a:endParaRPr lang="en-US" dirty="0">
                        <a:solidFill>
                          <a:sysClr val="windowText" lastClr="000000"/>
                        </a:solidFill>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ysClr val="windowText" lastClr="000000"/>
                        </a:solidFill>
                        <a:latin typeface="Consolas" panose="020B0609020204030204" pitchFamily="49" charset="0"/>
                        <a:cs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ysClr val="windowText" lastClr="000000"/>
                        </a:solidFill>
                        <a:latin typeface="Consolas" panose="020B0609020204030204" pitchFamily="49" charset="0"/>
                        <a:cs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ysClr val="windowText" lastClr="000000"/>
                        </a:solidFill>
                        <a:latin typeface="Consolas" panose="020B0609020204030204" pitchFamily="49" charset="0"/>
                        <a:cs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0585085"/>
                  </a:ext>
                </a:extLst>
              </a:tr>
            </a:tbl>
          </a:graphicData>
        </a:graphic>
      </p:graphicFrame>
      <p:cxnSp>
        <p:nvCxnSpPr>
          <p:cNvPr id="6" name="Straight Arrow Connector 5">
            <a:extLst>
              <a:ext uri="{FF2B5EF4-FFF2-40B4-BE49-F238E27FC236}">
                <a16:creationId xmlns:a16="http://schemas.microsoft.com/office/drawing/2014/main" id="{7E08A9F4-C9D6-364C-AA95-72436EA45F2D}"/>
              </a:ext>
            </a:extLst>
          </p:cNvPr>
          <p:cNvCxnSpPr/>
          <p:nvPr/>
        </p:nvCxnSpPr>
        <p:spPr>
          <a:xfrm>
            <a:off x="4744250" y="2675288"/>
            <a:ext cx="1066800" cy="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7D87EAC-C2BC-4843-B02B-F7E0C91AA4AD}"/>
              </a:ext>
            </a:extLst>
          </p:cNvPr>
          <p:cNvCxnSpPr/>
          <p:nvPr/>
        </p:nvCxnSpPr>
        <p:spPr>
          <a:xfrm>
            <a:off x="7559842" y="3532739"/>
            <a:ext cx="1066800"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19FD168E-B402-0F45-9E29-6E59F8A308A0}"/>
              </a:ext>
            </a:extLst>
          </p:cNvPr>
          <p:cNvCxnSpPr/>
          <p:nvPr/>
        </p:nvCxnSpPr>
        <p:spPr>
          <a:xfrm rot="10800000">
            <a:off x="6674016" y="3761345"/>
            <a:ext cx="2562226" cy="457195"/>
          </a:xfrm>
          <a:prstGeom prst="bentConnector3">
            <a:avLst>
              <a:gd name="adj1" fmla="val 38985"/>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FAF2224-0270-CA44-9BBF-6ADC2A734BF0}"/>
              </a:ext>
            </a:extLst>
          </p:cNvPr>
          <p:cNvSpPr/>
          <p:nvPr/>
        </p:nvSpPr>
        <p:spPr>
          <a:xfrm>
            <a:off x="6416842" y="4475922"/>
            <a:ext cx="1143000" cy="285750"/>
          </a:xfrm>
          <a:prstGeom prst="rect">
            <a:avLst/>
          </a:prstGeom>
          <a:solidFill>
            <a:schemeClr val="accent1">
              <a:lumMod val="20000"/>
              <a:lumOff val="80000"/>
              <a:alpha val="2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16">
            <a:extLst>
              <a:ext uri="{FF2B5EF4-FFF2-40B4-BE49-F238E27FC236}">
                <a16:creationId xmlns:a16="http://schemas.microsoft.com/office/drawing/2014/main" id="{70C7FFC9-46BC-C542-825A-F6FDD4C0F559}"/>
              </a:ext>
            </a:extLst>
          </p:cNvPr>
          <p:cNvSpPr/>
          <p:nvPr/>
        </p:nvSpPr>
        <p:spPr>
          <a:xfrm>
            <a:off x="4299290" y="1196634"/>
            <a:ext cx="1765871" cy="868611"/>
          </a:xfrm>
          <a:prstGeom prst="wedgeRoundRectCallout">
            <a:avLst>
              <a:gd name="adj1" fmla="val -38077"/>
              <a:gd name="adj2" fmla="val 112146"/>
              <a:gd name="adj3" fmla="val 16667"/>
            </a:avLst>
          </a:prstGeom>
          <a:solidFill>
            <a:schemeClr val="accent4">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r>
              <a:rPr lang="en-US" dirty="0">
                <a:solidFill>
                  <a:schemeClr val="tx2"/>
                </a:solidFill>
              </a:rPr>
              <a:t>Saves the return address in LR</a:t>
            </a:r>
          </a:p>
        </p:txBody>
      </p:sp>
      <p:sp>
        <p:nvSpPr>
          <p:cNvPr id="19" name="TextBox 18">
            <a:extLst>
              <a:ext uri="{FF2B5EF4-FFF2-40B4-BE49-F238E27FC236}">
                <a16:creationId xmlns:a16="http://schemas.microsoft.com/office/drawing/2014/main" id="{2368DC73-1797-CF46-B9D7-3458AC3ECB73}"/>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26" name="U-Turn Arrow 25">
            <a:extLst>
              <a:ext uri="{FF2B5EF4-FFF2-40B4-BE49-F238E27FC236}">
                <a16:creationId xmlns:a16="http://schemas.microsoft.com/office/drawing/2014/main" id="{4BDBF981-F837-43F1-6593-CF1AB752FFF5}"/>
              </a:ext>
            </a:extLst>
          </p:cNvPr>
          <p:cNvSpPr/>
          <p:nvPr/>
        </p:nvSpPr>
        <p:spPr>
          <a:xfrm rot="16200000">
            <a:off x="5559197" y="3837697"/>
            <a:ext cx="1087439" cy="583733"/>
          </a:xfrm>
          <a:prstGeom prst="uturnArrow">
            <a:avLst>
              <a:gd name="adj1" fmla="val 15085"/>
              <a:gd name="adj2" fmla="val 25000"/>
              <a:gd name="adj3" fmla="val 25000"/>
              <a:gd name="adj4" fmla="val 43750"/>
              <a:gd name="adj5" fmla="val 96812"/>
            </a:avLst>
          </a:prstGeom>
          <a:solidFill>
            <a:srgbClr val="F3753F"/>
          </a:solidFill>
          <a:ln>
            <a:solidFill>
              <a:srgbClr val="F37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ounded Rectangular Callout 26">
            <a:extLst>
              <a:ext uri="{FF2B5EF4-FFF2-40B4-BE49-F238E27FC236}">
                <a16:creationId xmlns:a16="http://schemas.microsoft.com/office/drawing/2014/main" id="{DC7B8DA2-FEB9-7E10-6C03-4B4A86D21D6B}"/>
              </a:ext>
            </a:extLst>
          </p:cNvPr>
          <p:cNvSpPr/>
          <p:nvPr/>
        </p:nvSpPr>
        <p:spPr>
          <a:xfrm>
            <a:off x="6480864" y="1745096"/>
            <a:ext cx="1765871" cy="868611"/>
          </a:xfrm>
          <a:prstGeom prst="wedgeRoundRectCallout">
            <a:avLst>
              <a:gd name="adj1" fmla="val -27330"/>
              <a:gd name="adj2" fmla="val 143926"/>
              <a:gd name="adj3" fmla="val 16667"/>
            </a:avLst>
          </a:prstGeom>
          <a:solidFill>
            <a:schemeClr val="accent4">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r>
              <a:rPr lang="en-US" dirty="0">
                <a:solidFill>
                  <a:schemeClr val="tx2"/>
                </a:solidFill>
              </a:rPr>
              <a:t>Saves the return address in LR</a:t>
            </a:r>
          </a:p>
        </p:txBody>
      </p:sp>
      <p:sp>
        <p:nvSpPr>
          <p:cNvPr id="28" name="Rounded Rectangular Callout 27">
            <a:extLst>
              <a:ext uri="{FF2B5EF4-FFF2-40B4-BE49-F238E27FC236}">
                <a16:creationId xmlns:a16="http://schemas.microsoft.com/office/drawing/2014/main" id="{8362DF3F-3F31-019D-2A6F-4319FAFB9523}"/>
              </a:ext>
            </a:extLst>
          </p:cNvPr>
          <p:cNvSpPr/>
          <p:nvPr/>
        </p:nvSpPr>
        <p:spPr>
          <a:xfrm>
            <a:off x="8869959" y="5006356"/>
            <a:ext cx="2363529" cy="1087457"/>
          </a:xfrm>
          <a:prstGeom prst="wedgeRoundRectCallout">
            <a:avLst>
              <a:gd name="adj1" fmla="val -11719"/>
              <a:gd name="adj2" fmla="val -97963"/>
              <a:gd name="adj3" fmla="val 16667"/>
            </a:avLst>
          </a:prstGeom>
          <a:solidFill>
            <a:schemeClr val="accent4">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r>
              <a:rPr lang="en-US" dirty="0">
                <a:solidFill>
                  <a:schemeClr val="tx2"/>
                </a:solidFill>
              </a:rPr>
              <a:t>Copies the saved return address from </a:t>
            </a:r>
            <a:r>
              <a:rPr lang="en-US" dirty="0" err="1">
                <a:solidFill>
                  <a:schemeClr val="tx2"/>
                </a:solidFill>
              </a:rPr>
              <a:t>lr</a:t>
            </a:r>
            <a:r>
              <a:rPr lang="en-US" dirty="0">
                <a:solidFill>
                  <a:schemeClr val="tx2"/>
                </a:solidFill>
              </a:rPr>
              <a:t> back into pc</a:t>
            </a:r>
          </a:p>
        </p:txBody>
      </p:sp>
      <p:sp>
        <p:nvSpPr>
          <p:cNvPr id="29" name="Rounded Rectangular Callout 28">
            <a:extLst>
              <a:ext uri="{FF2B5EF4-FFF2-40B4-BE49-F238E27FC236}">
                <a16:creationId xmlns:a16="http://schemas.microsoft.com/office/drawing/2014/main" id="{0811B132-3512-A026-99C1-0724F4712307}"/>
              </a:ext>
            </a:extLst>
          </p:cNvPr>
          <p:cNvSpPr/>
          <p:nvPr/>
        </p:nvSpPr>
        <p:spPr>
          <a:xfrm>
            <a:off x="6096000" y="5187993"/>
            <a:ext cx="2363529" cy="1087457"/>
          </a:xfrm>
          <a:prstGeom prst="wedgeRoundRectCallout">
            <a:avLst>
              <a:gd name="adj1" fmla="val 1993"/>
              <a:gd name="adj2" fmla="val -89447"/>
              <a:gd name="adj3" fmla="val 16667"/>
            </a:avLst>
          </a:prstGeom>
          <a:solidFill>
            <a:schemeClr val="accent4">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r>
              <a:rPr lang="en-US" dirty="0">
                <a:solidFill>
                  <a:schemeClr val="tx2"/>
                </a:solidFill>
              </a:rPr>
              <a:t>Copies the saved return address from </a:t>
            </a:r>
            <a:r>
              <a:rPr lang="en-US" dirty="0" err="1">
                <a:solidFill>
                  <a:schemeClr val="tx2"/>
                </a:solidFill>
              </a:rPr>
              <a:t>lr</a:t>
            </a:r>
            <a:r>
              <a:rPr lang="en-US" dirty="0">
                <a:solidFill>
                  <a:schemeClr val="tx2"/>
                </a:solidFill>
              </a:rPr>
              <a:t> back into pc</a:t>
            </a:r>
          </a:p>
        </p:txBody>
      </p:sp>
      <p:sp>
        <p:nvSpPr>
          <p:cNvPr id="30" name="Rounded Rectangular Callout 29">
            <a:extLst>
              <a:ext uri="{FF2B5EF4-FFF2-40B4-BE49-F238E27FC236}">
                <a16:creationId xmlns:a16="http://schemas.microsoft.com/office/drawing/2014/main" id="{319DC52A-AD40-6649-F280-DE806F568DC7}"/>
              </a:ext>
            </a:extLst>
          </p:cNvPr>
          <p:cNvSpPr/>
          <p:nvPr/>
        </p:nvSpPr>
        <p:spPr>
          <a:xfrm>
            <a:off x="3870159" y="3895375"/>
            <a:ext cx="1785079" cy="755976"/>
          </a:xfrm>
          <a:prstGeom prst="wedgeRoundRectCallout">
            <a:avLst>
              <a:gd name="adj1" fmla="val 59263"/>
              <a:gd name="adj2" fmla="val -22079"/>
              <a:gd name="adj3" fmla="val 16667"/>
            </a:avLst>
          </a:prstGeom>
          <a:solidFill>
            <a:schemeClr val="accent4">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r>
              <a:rPr lang="en-US" dirty="0">
                <a:solidFill>
                  <a:schemeClr val="tx2"/>
                </a:solidFill>
              </a:rPr>
              <a:t>Uh No </a:t>
            </a:r>
          </a:p>
          <a:p>
            <a:r>
              <a:rPr lang="en-US" dirty="0">
                <a:solidFill>
                  <a:schemeClr val="tx2"/>
                </a:solidFill>
              </a:rPr>
              <a:t>Infinite loop!!!</a:t>
            </a:r>
          </a:p>
        </p:txBody>
      </p:sp>
      <p:sp>
        <p:nvSpPr>
          <p:cNvPr id="16" name="Rectangle 15">
            <a:extLst>
              <a:ext uri="{FF2B5EF4-FFF2-40B4-BE49-F238E27FC236}">
                <a16:creationId xmlns:a16="http://schemas.microsoft.com/office/drawing/2014/main" id="{CB947215-168F-AD1A-BD08-302DA89D13F0}"/>
              </a:ext>
            </a:extLst>
          </p:cNvPr>
          <p:cNvSpPr/>
          <p:nvPr/>
        </p:nvSpPr>
        <p:spPr>
          <a:xfrm>
            <a:off x="6382848" y="3396621"/>
            <a:ext cx="1143000" cy="285750"/>
          </a:xfrm>
          <a:prstGeom prst="rect">
            <a:avLst/>
          </a:prstGeom>
          <a:solidFill>
            <a:schemeClr val="accent1">
              <a:lumMod val="20000"/>
              <a:lumOff val="80000"/>
              <a:alpha val="2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E3FB7ACE-47E4-1143-065B-5C819C22AC07}"/>
              </a:ext>
            </a:extLst>
          </p:cNvPr>
          <p:cNvGrpSpPr/>
          <p:nvPr/>
        </p:nvGrpSpPr>
        <p:grpSpPr>
          <a:xfrm>
            <a:off x="7525848" y="639843"/>
            <a:ext cx="4551971" cy="2801025"/>
            <a:chOff x="7525848" y="738471"/>
            <a:chExt cx="4551971" cy="2801025"/>
          </a:xfrm>
        </p:grpSpPr>
        <p:sp>
          <p:nvSpPr>
            <p:cNvPr id="20" name="TextBox 19">
              <a:extLst>
                <a:ext uri="{FF2B5EF4-FFF2-40B4-BE49-F238E27FC236}">
                  <a16:creationId xmlns:a16="http://schemas.microsoft.com/office/drawing/2014/main" id="{C7EB2F00-D177-3D38-C256-C43E8B138A95}"/>
                </a:ext>
              </a:extLst>
            </p:cNvPr>
            <p:cNvSpPr txBox="1"/>
            <p:nvPr/>
          </p:nvSpPr>
          <p:spPr>
            <a:xfrm>
              <a:off x="8379871" y="738471"/>
              <a:ext cx="3697948" cy="1200329"/>
            </a:xfrm>
            <a:prstGeom prst="rect">
              <a:avLst/>
            </a:prstGeom>
            <a:solidFill>
              <a:schemeClr val="accent4">
                <a:lumMod val="20000"/>
                <a:lumOff val="80000"/>
              </a:schemeClr>
            </a:solidFill>
            <a:ln>
              <a:solidFill>
                <a:srgbClr val="FF0000"/>
              </a:solidFill>
            </a:ln>
          </p:spPr>
          <p:txBody>
            <a:bodyPr wrap="square" rtlCol="0">
              <a:spAutoFit/>
            </a:bodyPr>
            <a:lstStyle/>
            <a:p>
              <a:r>
                <a:rPr lang="en-US" dirty="0">
                  <a:solidFill>
                    <a:srgbClr val="FF0000"/>
                  </a:solidFill>
                </a:rPr>
                <a:t>Modifies the link register (</a:t>
              </a:r>
              <a:r>
                <a:rPr lang="en-US" dirty="0" err="1">
                  <a:solidFill>
                    <a:srgbClr val="FF0000"/>
                  </a:solidFill>
                </a:rPr>
                <a:t>lr</a:t>
              </a:r>
              <a:r>
                <a:rPr lang="en-US" dirty="0">
                  <a:solidFill>
                    <a:srgbClr val="FF0000"/>
                  </a:solidFill>
                </a:rPr>
                <a:t>), writing over main's return address – with the instruction following! Cannot return to main()</a:t>
              </a:r>
            </a:p>
          </p:txBody>
        </p:sp>
        <p:cxnSp>
          <p:nvCxnSpPr>
            <p:cNvPr id="21" name="Straight Arrow Connector 20">
              <a:extLst>
                <a:ext uri="{FF2B5EF4-FFF2-40B4-BE49-F238E27FC236}">
                  <a16:creationId xmlns:a16="http://schemas.microsoft.com/office/drawing/2014/main" id="{C22E5697-9B19-251C-27FA-B6CBBE97D250}"/>
                </a:ext>
              </a:extLst>
            </p:cNvPr>
            <p:cNvCxnSpPr>
              <a:cxnSpLocks/>
              <a:endCxn id="16" idx="3"/>
            </p:cNvCxnSpPr>
            <p:nvPr/>
          </p:nvCxnSpPr>
          <p:spPr>
            <a:xfrm flipH="1">
              <a:off x="7525848" y="1987730"/>
              <a:ext cx="1441775" cy="155176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2" name="Straight Arrow Connector 21">
            <a:extLst>
              <a:ext uri="{FF2B5EF4-FFF2-40B4-BE49-F238E27FC236}">
                <a16:creationId xmlns:a16="http://schemas.microsoft.com/office/drawing/2014/main" id="{999238D4-CE09-611B-879A-4D3527D0222A}"/>
              </a:ext>
            </a:extLst>
          </p:cNvPr>
          <p:cNvCxnSpPr>
            <a:cxnSpLocks/>
          </p:cNvCxnSpPr>
          <p:nvPr/>
        </p:nvCxnSpPr>
        <p:spPr>
          <a:xfrm>
            <a:off x="6780084" y="3895375"/>
            <a:ext cx="0" cy="548804"/>
          </a:xfrm>
          <a:prstGeom prst="straightConnector1">
            <a:avLst/>
          </a:prstGeom>
          <a:ln w="38100">
            <a:solidFill>
              <a:srgbClr val="F3753F"/>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6C38846-E0A5-5B80-C0B4-6B242E328596}"/>
              </a:ext>
            </a:extLst>
          </p:cNvPr>
          <p:cNvCxnSpPr>
            <a:cxnSpLocks/>
          </p:cNvCxnSpPr>
          <p:nvPr/>
        </p:nvCxnSpPr>
        <p:spPr>
          <a:xfrm>
            <a:off x="6477710" y="2745186"/>
            <a:ext cx="0" cy="548804"/>
          </a:xfrm>
          <a:prstGeom prst="straightConnector1">
            <a:avLst/>
          </a:prstGeom>
          <a:ln w="38100">
            <a:solidFill>
              <a:srgbClr val="F3753F"/>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AFA3B94-9C34-168E-D6BC-C794D6D02159}"/>
              </a:ext>
            </a:extLst>
          </p:cNvPr>
          <p:cNvCxnSpPr>
            <a:cxnSpLocks/>
          </p:cNvCxnSpPr>
          <p:nvPr/>
        </p:nvCxnSpPr>
        <p:spPr>
          <a:xfrm>
            <a:off x="9236242" y="3585843"/>
            <a:ext cx="0" cy="548804"/>
          </a:xfrm>
          <a:prstGeom prst="straightConnector1">
            <a:avLst/>
          </a:prstGeom>
          <a:ln w="38100">
            <a:solidFill>
              <a:srgbClr val="F3753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79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9" grpId="0"/>
      <p:bldP spid="26" grpId="0" animBg="1"/>
      <p:bldP spid="27" grpId="0" animBg="1"/>
      <p:bldP spid="28" grpId="0" animBg="1"/>
      <p:bldP spid="29" grpId="0" animBg="1"/>
      <p:bldP spid="30"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C9117E-93C0-F54D-86FD-19EB4153E161}"/>
              </a:ext>
            </a:extLst>
          </p:cNvPr>
          <p:cNvSpPr>
            <a:spLocks noGrp="1"/>
          </p:cNvSpPr>
          <p:nvPr>
            <p:ph type="title"/>
          </p:nvPr>
        </p:nvSpPr>
        <p:spPr/>
        <p:txBody>
          <a:bodyPr/>
          <a:lstStyle/>
          <a:p>
            <a:r>
              <a:rPr lang="en-US" dirty="0"/>
              <a:t>Unsigned Decimal to Unsigned Binary Conversion</a:t>
            </a:r>
          </a:p>
        </p:txBody>
      </p:sp>
      <p:sp>
        <p:nvSpPr>
          <p:cNvPr id="4" name="TextBox 3">
            <a:extLst>
              <a:ext uri="{FF2B5EF4-FFF2-40B4-BE49-F238E27FC236}">
                <a16:creationId xmlns:a16="http://schemas.microsoft.com/office/drawing/2014/main" id="{9D8C9508-C5CC-4A42-99A2-6EA06C0A2D43}"/>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aphicFrame>
        <p:nvGraphicFramePr>
          <p:cNvPr id="5" name="Table 5">
            <a:extLst>
              <a:ext uri="{FF2B5EF4-FFF2-40B4-BE49-F238E27FC236}">
                <a16:creationId xmlns:a16="http://schemas.microsoft.com/office/drawing/2014/main" id="{A0AF1CF7-1C6B-D40B-1195-19C0C8231266}"/>
              </a:ext>
            </a:extLst>
          </p:cNvPr>
          <p:cNvGraphicFramePr>
            <a:graphicFrameLocks noGrp="1"/>
          </p:cNvGraphicFramePr>
          <p:nvPr/>
        </p:nvGraphicFramePr>
        <p:xfrm>
          <a:off x="2189329" y="990025"/>
          <a:ext cx="8128000" cy="3835980"/>
        </p:xfrm>
        <a:graphic>
          <a:graphicData uri="http://schemas.openxmlformats.org/drawingml/2006/table">
            <a:tbl>
              <a:tblPr firstRow="1" bandRow="1">
                <a:tableStyleId>{2D5ABB26-0587-4C30-8999-92F81FD0307C}</a:tableStyleId>
              </a:tblPr>
              <a:tblGrid>
                <a:gridCol w="2032000">
                  <a:extLst>
                    <a:ext uri="{9D8B030D-6E8A-4147-A177-3AD203B41FA5}">
                      <a16:colId xmlns:a16="http://schemas.microsoft.com/office/drawing/2014/main" val="2584919940"/>
                    </a:ext>
                  </a:extLst>
                </a:gridCol>
                <a:gridCol w="2032000">
                  <a:extLst>
                    <a:ext uri="{9D8B030D-6E8A-4147-A177-3AD203B41FA5}">
                      <a16:colId xmlns:a16="http://schemas.microsoft.com/office/drawing/2014/main" val="3353235767"/>
                    </a:ext>
                  </a:extLst>
                </a:gridCol>
                <a:gridCol w="2032000">
                  <a:extLst>
                    <a:ext uri="{9D8B030D-6E8A-4147-A177-3AD203B41FA5}">
                      <a16:colId xmlns:a16="http://schemas.microsoft.com/office/drawing/2014/main" val="1842388646"/>
                    </a:ext>
                  </a:extLst>
                </a:gridCol>
                <a:gridCol w="2032000">
                  <a:extLst>
                    <a:ext uri="{9D8B030D-6E8A-4147-A177-3AD203B41FA5}">
                      <a16:colId xmlns:a16="http://schemas.microsoft.com/office/drawing/2014/main" val="920210010"/>
                    </a:ext>
                  </a:extLst>
                </a:gridCol>
              </a:tblGrid>
              <a:tr h="426220">
                <a:tc>
                  <a:txBody>
                    <a:bodyPr/>
                    <a:lstStyle/>
                    <a:p>
                      <a:pPr algn="ctr"/>
                      <a:r>
                        <a:rPr lang="en-US" dirty="0">
                          <a:solidFill>
                            <a:schemeClr val="tx2"/>
                          </a:solidFill>
                          <a:latin typeface="Consolas" panose="020B0609020204030204" pitchFamily="49" charset="0"/>
                          <a:cs typeface="Consolas" panose="020B0609020204030204" pitchFamily="49" charset="0"/>
                        </a:rPr>
                        <a:t>dividend </a:t>
                      </a:r>
                      <a:r>
                        <a:rPr lang="en-US" dirty="0">
                          <a:solidFill>
                            <a:srgbClr val="C00000"/>
                          </a:solidFill>
                          <a:latin typeface="Consolas" panose="020B0609020204030204" pitchFamily="49" charset="0"/>
                          <a:cs typeface="Consolas" panose="020B0609020204030204" pitchFamily="49" charset="0"/>
                        </a:rPr>
                        <a:t>249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Quotient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rgbClr val="C00000"/>
                          </a:solidFill>
                          <a:latin typeface="Consolas" panose="020B0609020204030204" pitchFamily="49" charset="0"/>
                          <a:cs typeface="Consolas" panose="020B0609020204030204" pitchFamily="49" charset="0"/>
                        </a:rPr>
                        <a:t>Remainder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Bit Position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581046187"/>
                  </a:ext>
                </a:extLst>
              </a:tr>
              <a:tr h="426220">
                <a:tc>
                  <a:txBody>
                    <a:bodyPr/>
                    <a:lstStyle/>
                    <a:p>
                      <a:pPr algn="ctr"/>
                      <a:r>
                        <a:rPr lang="en-US" dirty="0">
                          <a:solidFill>
                            <a:schemeClr val="tx2"/>
                          </a:solidFill>
                          <a:latin typeface="Consolas" panose="020B0609020204030204" pitchFamily="49" charset="0"/>
                          <a:cs typeface="Consolas" panose="020B0609020204030204" pitchFamily="49" charset="0"/>
                        </a:rPr>
                        <a:t>249/2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124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rgbClr val="0070C0"/>
                          </a:solidFill>
                          <a:latin typeface="Consolas" panose="020B0609020204030204" pitchFamily="49" charset="0"/>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rgbClr val="0070C0"/>
                          </a:solidFill>
                          <a:latin typeface="Consolas" panose="020B0609020204030204" pitchFamily="49" charset="0"/>
                          <a:cs typeface="Consolas" panose="020B0609020204030204" pitchFamily="49" charset="0"/>
                        </a:rPr>
                        <a:t>b0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9883031"/>
                  </a:ext>
                </a:extLst>
              </a:tr>
              <a:tr h="426220">
                <a:tc>
                  <a:txBody>
                    <a:bodyPr/>
                    <a:lstStyle/>
                    <a:p>
                      <a:pPr algn="ctr"/>
                      <a:r>
                        <a:rPr lang="en-US" dirty="0">
                          <a:solidFill>
                            <a:schemeClr val="tx2"/>
                          </a:solidFill>
                          <a:latin typeface="Consolas" panose="020B0609020204030204" pitchFamily="49" charset="0"/>
                          <a:cs typeface="Consolas" panose="020B0609020204030204" pitchFamily="49" charset="0"/>
                        </a:rPr>
                        <a:t>124/2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62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rgbClr val="92D050"/>
                          </a:solidFill>
                          <a:latin typeface="Consolas" panose="020B0609020204030204" pitchFamily="49" charset="0"/>
                          <a:cs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rgbClr val="92D050"/>
                          </a:solidFill>
                          <a:latin typeface="Consolas" panose="020B0609020204030204" pitchFamily="49" charset="0"/>
                          <a:cs typeface="Consolas" panose="020B0609020204030204" pitchFamily="49" charset="0"/>
                        </a:rPr>
                        <a:t>b1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013113366"/>
                  </a:ext>
                </a:extLst>
              </a:tr>
              <a:tr h="426220">
                <a:tc>
                  <a:txBody>
                    <a:bodyPr/>
                    <a:lstStyle/>
                    <a:p>
                      <a:pPr algn="ctr"/>
                      <a:r>
                        <a:rPr lang="en-US" dirty="0">
                          <a:solidFill>
                            <a:schemeClr val="tx2"/>
                          </a:solidFill>
                          <a:latin typeface="Consolas" panose="020B0609020204030204" pitchFamily="49" charset="0"/>
                          <a:cs typeface="Consolas" panose="020B0609020204030204" pitchFamily="49" charset="0"/>
                        </a:rPr>
                        <a:t>62/2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chemeClr val="accent3"/>
                          </a:solidFill>
                          <a:latin typeface="Consolas" panose="020B0609020204030204" pitchFamily="49" charset="0"/>
                          <a:cs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chemeClr val="accent3"/>
                          </a:solidFill>
                          <a:latin typeface="Consolas" panose="020B0609020204030204" pitchFamily="49" charset="0"/>
                          <a:cs typeface="Consolas" panose="020B0609020204030204" pitchFamily="49" charset="0"/>
                        </a:rPr>
                        <a:t>b2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428295055"/>
                  </a:ext>
                </a:extLst>
              </a:tr>
              <a:tr h="426220">
                <a:tc>
                  <a:txBody>
                    <a:bodyPr/>
                    <a:lstStyle/>
                    <a:p>
                      <a:pPr algn="ctr"/>
                      <a:r>
                        <a:rPr lang="en-US" dirty="0">
                          <a:solidFill>
                            <a:schemeClr val="tx2"/>
                          </a:solidFill>
                          <a:latin typeface="Consolas" panose="020B0609020204030204" pitchFamily="49" charset="0"/>
                          <a:cs typeface="Consolas" panose="020B0609020204030204" pitchFamily="49" charset="0"/>
                        </a:rPr>
                        <a:t>31/2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rgbClr val="C00000"/>
                          </a:solidFill>
                          <a:latin typeface="Consolas" panose="020B0609020204030204" pitchFamily="49" charset="0"/>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rgbClr val="C00000"/>
                          </a:solidFill>
                          <a:latin typeface="Consolas" panose="020B0609020204030204" pitchFamily="49" charset="0"/>
                          <a:cs typeface="Consolas" panose="020B0609020204030204" pitchFamily="49" charset="0"/>
                        </a:rPr>
                        <a:t>b3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712003407"/>
                  </a:ext>
                </a:extLst>
              </a:tr>
              <a:tr h="426220">
                <a:tc>
                  <a:txBody>
                    <a:bodyPr/>
                    <a:lstStyle/>
                    <a:p>
                      <a:pPr algn="ctr"/>
                      <a:r>
                        <a:rPr lang="en-US" dirty="0">
                          <a:solidFill>
                            <a:schemeClr val="tx2"/>
                          </a:solidFill>
                          <a:latin typeface="Consolas" panose="020B0609020204030204" pitchFamily="49" charset="0"/>
                          <a:cs typeface="Consolas" panose="020B0609020204030204" pitchFamily="49" charset="0"/>
                        </a:rPr>
                        <a:t>15/2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rgbClr val="2C895B"/>
                          </a:solidFill>
                          <a:latin typeface="Consolas" panose="020B0609020204030204" pitchFamily="49" charset="0"/>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rgbClr val="2C895B"/>
                          </a:solidFill>
                          <a:latin typeface="Consolas" panose="020B0609020204030204" pitchFamily="49" charset="0"/>
                          <a:cs typeface="Consolas" panose="020B0609020204030204" pitchFamily="49" charset="0"/>
                        </a:rPr>
                        <a:t>b4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289206118"/>
                  </a:ext>
                </a:extLst>
              </a:tr>
              <a:tr h="426220">
                <a:tc>
                  <a:txBody>
                    <a:bodyPr/>
                    <a:lstStyle/>
                    <a:p>
                      <a:pPr algn="ctr"/>
                      <a:r>
                        <a:rPr lang="en-US" dirty="0">
                          <a:solidFill>
                            <a:schemeClr val="tx2"/>
                          </a:solidFill>
                          <a:latin typeface="Consolas" panose="020B0609020204030204" pitchFamily="49" charset="0"/>
                          <a:cs typeface="Consolas" panose="020B0609020204030204" pitchFamily="49" charset="0"/>
                        </a:rPr>
                        <a:t>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rgbClr val="7030A0"/>
                          </a:solidFill>
                          <a:latin typeface="Consolas" panose="020B0609020204030204" pitchFamily="49" charset="0"/>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rgbClr val="7030A0"/>
                          </a:solidFill>
                          <a:latin typeface="Consolas" panose="020B0609020204030204" pitchFamily="49" charset="0"/>
                          <a:cs typeface="Consolas" panose="020B0609020204030204" pitchFamily="49" charset="0"/>
                        </a:rPr>
                        <a:t>b5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663924299"/>
                  </a:ext>
                </a:extLst>
              </a:tr>
              <a:tr h="426220">
                <a:tc>
                  <a:txBody>
                    <a:bodyPr/>
                    <a:lstStyle/>
                    <a:p>
                      <a:pPr algn="ctr"/>
                      <a:r>
                        <a:rPr lang="en-US" dirty="0">
                          <a:solidFill>
                            <a:schemeClr val="tx2"/>
                          </a:solidFill>
                          <a:latin typeface="Consolas" panose="020B0609020204030204" pitchFamily="49" charset="0"/>
                          <a:cs typeface="Consolas" panose="020B0609020204030204" pitchFamily="49" charset="0"/>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rgbClr val="FFC000"/>
                          </a:solidFill>
                          <a:latin typeface="Consolas" panose="020B0609020204030204" pitchFamily="49" charset="0"/>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rgbClr val="FFC000"/>
                          </a:solidFill>
                          <a:latin typeface="Consolas" panose="020B0609020204030204" pitchFamily="49" charset="0"/>
                          <a:cs typeface="Consolas" panose="020B0609020204030204" pitchFamily="49" charset="0"/>
                        </a:rPr>
                        <a:t>b6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31457644"/>
                  </a:ext>
                </a:extLst>
              </a:tr>
              <a:tr h="426220">
                <a:tc>
                  <a:txBody>
                    <a:bodyPr/>
                    <a:lstStyle/>
                    <a:p>
                      <a:pPr algn="ctr"/>
                      <a:r>
                        <a:rPr lang="en-US" dirty="0">
                          <a:solidFill>
                            <a:schemeClr val="tx2"/>
                          </a:solidFill>
                          <a:latin typeface="Consolas" panose="020B0609020204030204" pitchFamily="49" charset="0"/>
                          <a:cs typeface="Consolas" panose="020B0609020204030204" pitchFamily="49" charset="0"/>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latin typeface="Consolas" panose="020B0609020204030204" pitchFamily="49" charset="0"/>
                          <a:cs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solidFill>
                            <a:srgbClr val="0070C0"/>
                          </a:solidFill>
                          <a:latin typeface="Consolas" panose="020B0609020204030204" pitchFamily="49" charset="0"/>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dirty="0">
                          <a:solidFill>
                            <a:srgbClr val="0070C0"/>
                          </a:solidFill>
                          <a:latin typeface="Consolas" panose="020B0609020204030204" pitchFamily="49" charset="0"/>
                          <a:cs typeface="Consolas" panose="020B0609020204030204" pitchFamily="49" charset="0"/>
                        </a:rPr>
                        <a:t>b7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378056890"/>
                  </a:ext>
                </a:extLst>
              </a:tr>
            </a:tbl>
          </a:graphicData>
        </a:graphic>
      </p:graphicFrame>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B76B7864-4214-69B2-781F-75F1DA870B2D}"/>
                  </a:ext>
                </a:extLst>
              </p:cNvPr>
              <p:cNvSpPr>
                <a:spLocks noGrp="1"/>
              </p:cNvSpPr>
              <p:nvPr>
                <p:ph sz="quarter" idx="15"/>
              </p:nvPr>
            </p:nvSpPr>
            <p:spPr>
              <a:xfrm>
                <a:off x="588433" y="5241444"/>
                <a:ext cx="11015133" cy="1253061"/>
              </a:xfrm>
              <a:solidFill>
                <a:schemeClr val="accent4">
                  <a:lumMod val="20000"/>
                  <a:lumOff val="80000"/>
                </a:schemeClr>
              </a:solidFill>
              <a:ln>
                <a:solidFill>
                  <a:schemeClr val="accent1"/>
                </a:solidFill>
              </a:ln>
            </p:spPr>
            <p:txBody>
              <a:bodyPr/>
              <a:lstStyle/>
              <a:p>
                <a:pPr marL="0" indent="0">
                  <a:buNone/>
                </a:pPr>
                <a:r>
                  <a:rPr lang="en-US" sz="2400" dirty="0">
                    <a:solidFill>
                      <a:srgbClr val="0070C0"/>
                    </a:solidFill>
                    <a:latin typeface="Consolas" panose="020B0609020204030204" pitchFamily="49" charset="0"/>
                    <a:cs typeface="Consolas" panose="020B0609020204030204" pitchFamily="49" charset="0"/>
                  </a:rPr>
                  <a:t>249(base 10)    = </a:t>
                </a:r>
                <a14:m>
                  <m:oMath xmlns:m="http://schemas.openxmlformats.org/officeDocument/2006/math">
                    <m:sSub>
                      <m:sSubPr>
                        <m:ctrlPr>
                          <a:rPr lang="en-US" sz="2400" i="1">
                            <a:solidFill>
                              <a:srgbClr val="0070C0"/>
                            </a:solidFill>
                            <a:latin typeface="Cambria Math" panose="02040503050406030204" pitchFamily="18" charset="0"/>
                            <a:sym typeface="Helvetica Light"/>
                          </a:rPr>
                        </m:ctrlPr>
                      </m:sSubPr>
                      <m:e>
                        <m:r>
                          <a:rPr lang="en-US" sz="2400" b="0" i="1">
                            <a:solidFill>
                              <a:srgbClr val="0070C0"/>
                            </a:solidFill>
                            <a:latin typeface="Cambria Math" panose="02040503050406030204" pitchFamily="18" charset="0"/>
                            <a:sym typeface="Helvetica Light"/>
                          </a:rPr>
                          <m:t>    </m:t>
                        </m:r>
                        <m:r>
                          <a:rPr lang="en-US" sz="2400" b="0" i="1">
                            <a:solidFill>
                              <a:srgbClr val="0070C0"/>
                            </a:solidFill>
                            <a:latin typeface="Cambria Math" panose="02040503050406030204" pitchFamily="18" charset="0"/>
                            <a:sym typeface="Helvetica Light"/>
                          </a:rPr>
                          <m:t>𝑏</m:t>
                        </m:r>
                      </m:e>
                      <m:sub>
                        <m:r>
                          <a:rPr lang="en-US" sz="2400" b="0" i="1">
                            <a:solidFill>
                              <a:srgbClr val="0070C0"/>
                            </a:solidFill>
                            <a:latin typeface="Cambria Math" panose="02040503050406030204" pitchFamily="18" charset="0"/>
                            <a:sym typeface="Helvetica Light"/>
                          </a:rPr>
                          <m:t>7</m:t>
                        </m:r>
                      </m:sub>
                    </m:sSub>
                    <m:sSub>
                      <m:sSubPr>
                        <m:ctrlPr>
                          <a:rPr lang="en-US" sz="2400" i="1">
                            <a:solidFill>
                              <a:schemeClr val="accent4">
                                <a:lumMod val="75000"/>
                              </a:schemeClr>
                            </a:solidFill>
                            <a:latin typeface="Cambria Math" panose="02040503050406030204" pitchFamily="18" charset="0"/>
                            <a:sym typeface="Helvetica Light"/>
                          </a:rPr>
                        </m:ctrlPr>
                      </m:sSubPr>
                      <m:e>
                        <m:r>
                          <a:rPr lang="en-US" sz="2400" b="0" i="1">
                            <a:solidFill>
                              <a:schemeClr val="accent4">
                                <a:lumMod val="75000"/>
                              </a:schemeClr>
                            </a:solidFill>
                            <a:latin typeface="Cambria Math" panose="02040503050406030204" pitchFamily="18" charset="0"/>
                            <a:sym typeface="Helvetica Light"/>
                          </a:rPr>
                          <m:t> </m:t>
                        </m:r>
                        <m:r>
                          <a:rPr lang="en-US" sz="2400" b="0" i="1">
                            <a:solidFill>
                              <a:schemeClr val="accent4">
                                <a:lumMod val="75000"/>
                              </a:schemeClr>
                            </a:solidFill>
                            <a:latin typeface="Cambria Math" panose="02040503050406030204" pitchFamily="18" charset="0"/>
                            <a:sym typeface="Helvetica Light"/>
                          </a:rPr>
                          <m:t>𝑏</m:t>
                        </m:r>
                      </m:e>
                      <m:sub>
                        <m:r>
                          <a:rPr lang="en-US" sz="2400" b="0" i="1">
                            <a:solidFill>
                              <a:schemeClr val="accent4">
                                <a:lumMod val="75000"/>
                              </a:schemeClr>
                            </a:solidFill>
                            <a:latin typeface="Cambria Math" panose="02040503050406030204" pitchFamily="18" charset="0"/>
                            <a:sym typeface="Helvetica Light"/>
                          </a:rPr>
                          <m:t>6</m:t>
                        </m:r>
                      </m:sub>
                    </m:sSub>
                    <m:sSub>
                      <m:sSubPr>
                        <m:ctrlPr>
                          <a:rPr lang="en-US" sz="2400" i="1">
                            <a:solidFill>
                              <a:srgbClr val="7030A0"/>
                            </a:solidFill>
                            <a:latin typeface="Cambria Math" panose="02040503050406030204" pitchFamily="18" charset="0"/>
                            <a:sym typeface="Helvetica Light"/>
                          </a:rPr>
                        </m:ctrlPr>
                      </m:sSubPr>
                      <m:e>
                        <m:r>
                          <a:rPr lang="en-US" sz="2400" b="0" i="1">
                            <a:solidFill>
                              <a:srgbClr val="7030A0"/>
                            </a:solidFill>
                            <a:latin typeface="Cambria Math" panose="02040503050406030204" pitchFamily="18" charset="0"/>
                            <a:sym typeface="Helvetica Light"/>
                          </a:rPr>
                          <m:t> </m:t>
                        </m:r>
                        <m:r>
                          <a:rPr lang="en-US" sz="2400" b="0" i="1">
                            <a:solidFill>
                              <a:srgbClr val="7030A0"/>
                            </a:solidFill>
                            <a:latin typeface="Cambria Math" panose="02040503050406030204" pitchFamily="18" charset="0"/>
                            <a:sym typeface="Helvetica Light"/>
                          </a:rPr>
                          <m:t>𝑏</m:t>
                        </m:r>
                      </m:e>
                      <m:sub>
                        <m:r>
                          <a:rPr lang="en-US" sz="2400" b="0" i="1">
                            <a:solidFill>
                              <a:srgbClr val="7030A0"/>
                            </a:solidFill>
                            <a:latin typeface="Cambria Math" panose="02040503050406030204" pitchFamily="18" charset="0"/>
                            <a:sym typeface="Helvetica Light"/>
                          </a:rPr>
                          <m:t>5</m:t>
                        </m:r>
                      </m:sub>
                    </m:sSub>
                    <m:sSub>
                      <m:sSubPr>
                        <m:ctrlPr>
                          <a:rPr lang="en-US" sz="2400" i="1">
                            <a:solidFill>
                              <a:srgbClr val="00B050"/>
                            </a:solidFill>
                            <a:latin typeface="Cambria Math" panose="02040503050406030204" pitchFamily="18" charset="0"/>
                            <a:sym typeface="Helvetica Light"/>
                          </a:rPr>
                        </m:ctrlPr>
                      </m:sSubPr>
                      <m:e>
                        <m:r>
                          <a:rPr lang="en-US" sz="2400" b="0" i="1">
                            <a:solidFill>
                              <a:srgbClr val="00B050"/>
                            </a:solidFill>
                            <a:latin typeface="Cambria Math" panose="02040503050406030204" pitchFamily="18" charset="0"/>
                            <a:sym typeface="Helvetica Light"/>
                          </a:rPr>
                          <m:t> </m:t>
                        </m:r>
                        <m:r>
                          <a:rPr lang="en-US" sz="2400" b="0" i="1">
                            <a:solidFill>
                              <a:srgbClr val="00B050"/>
                            </a:solidFill>
                            <a:latin typeface="Cambria Math" panose="02040503050406030204" pitchFamily="18" charset="0"/>
                            <a:sym typeface="Helvetica Light"/>
                          </a:rPr>
                          <m:t>𝑏</m:t>
                        </m:r>
                      </m:e>
                      <m:sub>
                        <m:r>
                          <a:rPr lang="en-US" sz="2400" b="0" i="1">
                            <a:solidFill>
                              <a:srgbClr val="00B050"/>
                            </a:solidFill>
                            <a:latin typeface="Cambria Math" panose="02040503050406030204" pitchFamily="18" charset="0"/>
                            <a:sym typeface="Helvetica Light"/>
                          </a:rPr>
                          <m:t>4</m:t>
                        </m:r>
                      </m:sub>
                    </m:sSub>
                    <m:sSub>
                      <m:sSubPr>
                        <m:ctrlPr>
                          <a:rPr lang="en-US" sz="2400" i="1">
                            <a:solidFill>
                              <a:srgbClr val="C00000"/>
                            </a:solidFill>
                            <a:latin typeface="Cambria Math" panose="02040503050406030204" pitchFamily="18" charset="0"/>
                            <a:sym typeface="Helvetica Light"/>
                          </a:rPr>
                        </m:ctrlPr>
                      </m:sSubPr>
                      <m:e>
                        <m:r>
                          <a:rPr lang="en-US" sz="2400" b="0" i="1">
                            <a:solidFill>
                              <a:srgbClr val="C00000"/>
                            </a:solidFill>
                            <a:latin typeface="Cambria Math" panose="02040503050406030204" pitchFamily="18" charset="0"/>
                            <a:sym typeface="Helvetica Light"/>
                          </a:rPr>
                          <m:t> </m:t>
                        </m:r>
                        <m:r>
                          <a:rPr lang="en-US" sz="2400" b="0" i="1">
                            <a:solidFill>
                              <a:srgbClr val="C00000"/>
                            </a:solidFill>
                            <a:latin typeface="Cambria Math" panose="02040503050406030204" pitchFamily="18" charset="0"/>
                            <a:sym typeface="Helvetica Light"/>
                          </a:rPr>
                          <m:t>𝑏</m:t>
                        </m:r>
                      </m:e>
                      <m:sub>
                        <m:r>
                          <a:rPr lang="en-US" sz="2400" b="0" i="1">
                            <a:solidFill>
                              <a:srgbClr val="C00000"/>
                            </a:solidFill>
                            <a:latin typeface="Cambria Math" panose="02040503050406030204" pitchFamily="18" charset="0"/>
                            <a:sym typeface="Helvetica Light"/>
                          </a:rPr>
                          <m:t>3</m:t>
                        </m:r>
                      </m:sub>
                    </m:sSub>
                    <m:sSub>
                      <m:sSubPr>
                        <m:ctrlPr>
                          <a:rPr lang="en-US" sz="2400" i="1">
                            <a:solidFill>
                              <a:srgbClr val="00B0F0"/>
                            </a:solidFill>
                            <a:latin typeface="Cambria Math" panose="02040503050406030204" pitchFamily="18" charset="0"/>
                            <a:sym typeface="Helvetica Light"/>
                          </a:rPr>
                        </m:ctrlPr>
                      </m:sSubPr>
                      <m:e>
                        <m:r>
                          <a:rPr lang="en-US" sz="2400" b="0" i="1">
                            <a:solidFill>
                              <a:srgbClr val="00B0F0"/>
                            </a:solidFill>
                            <a:latin typeface="Cambria Math" panose="02040503050406030204" pitchFamily="18" charset="0"/>
                            <a:sym typeface="Helvetica Light"/>
                          </a:rPr>
                          <m:t> </m:t>
                        </m:r>
                        <m:r>
                          <a:rPr lang="en-US" sz="2400" b="0" i="1">
                            <a:solidFill>
                              <a:srgbClr val="00B0F0"/>
                            </a:solidFill>
                            <a:latin typeface="Cambria Math" panose="02040503050406030204" pitchFamily="18" charset="0"/>
                            <a:sym typeface="Helvetica Light"/>
                          </a:rPr>
                          <m:t>𝑏</m:t>
                        </m:r>
                      </m:e>
                      <m:sub>
                        <m:r>
                          <a:rPr lang="en-US" sz="2400" b="0" i="1">
                            <a:solidFill>
                              <a:srgbClr val="00B0F0"/>
                            </a:solidFill>
                            <a:latin typeface="Cambria Math" panose="02040503050406030204" pitchFamily="18" charset="0"/>
                            <a:sym typeface="Helvetica Light"/>
                          </a:rPr>
                          <m:t>2</m:t>
                        </m:r>
                      </m:sub>
                    </m:sSub>
                    <m:sSub>
                      <m:sSubPr>
                        <m:ctrlPr>
                          <a:rPr lang="en-US" sz="2400" i="1">
                            <a:solidFill>
                              <a:srgbClr val="0070C0"/>
                            </a:solidFill>
                            <a:latin typeface="Cambria Math" panose="02040503050406030204" pitchFamily="18" charset="0"/>
                            <a:sym typeface="Helvetica Light"/>
                          </a:rPr>
                        </m:ctrlPr>
                      </m:sSubPr>
                      <m:e>
                        <m:sSub>
                          <m:sSubPr>
                            <m:ctrlPr>
                              <a:rPr lang="en-US" sz="2400" i="1">
                                <a:solidFill>
                                  <a:srgbClr val="92D050"/>
                                </a:solidFill>
                                <a:latin typeface="Cambria Math" panose="02040503050406030204" pitchFamily="18" charset="0"/>
                                <a:sym typeface="Helvetica Light"/>
                              </a:rPr>
                            </m:ctrlPr>
                          </m:sSubPr>
                          <m:e>
                            <m:r>
                              <a:rPr lang="en-US" sz="2400" b="0" i="1">
                                <a:solidFill>
                                  <a:srgbClr val="92D050"/>
                                </a:solidFill>
                                <a:latin typeface="Cambria Math" panose="02040503050406030204" pitchFamily="18" charset="0"/>
                                <a:sym typeface="Helvetica Light"/>
                              </a:rPr>
                              <m:t> </m:t>
                            </m:r>
                            <m:r>
                              <a:rPr lang="en-US" sz="2400" b="0" i="1">
                                <a:solidFill>
                                  <a:srgbClr val="92D050"/>
                                </a:solidFill>
                                <a:latin typeface="Cambria Math" panose="02040503050406030204" pitchFamily="18" charset="0"/>
                                <a:sym typeface="Helvetica Light"/>
                              </a:rPr>
                              <m:t>𝑏</m:t>
                            </m:r>
                          </m:e>
                          <m:sub>
                            <m:r>
                              <a:rPr lang="en-US" sz="2400" b="0" i="1">
                                <a:solidFill>
                                  <a:srgbClr val="92D050"/>
                                </a:solidFill>
                                <a:latin typeface="Cambria Math" panose="02040503050406030204" pitchFamily="18" charset="0"/>
                                <a:sym typeface="Helvetica Light"/>
                              </a:rPr>
                              <m:t>1</m:t>
                            </m:r>
                          </m:sub>
                        </m:sSub>
                        <m:r>
                          <a:rPr lang="en-US" sz="2400" b="0" i="1">
                            <a:solidFill>
                              <a:srgbClr val="0070C0"/>
                            </a:solidFill>
                            <a:latin typeface="Cambria Math" panose="02040503050406030204" pitchFamily="18" charset="0"/>
                            <a:sym typeface="Helvetica Light"/>
                          </a:rPr>
                          <m:t>𝑏</m:t>
                        </m:r>
                      </m:e>
                      <m:sub>
                        <m:r>
                          <a:rPr lang="en-US" sz="2400" b="0" i="1">
                            <a:solidFill>
                              <a:srgbClr val="0070C0"/>
                            </a:solidFill>
                            <a:latin typeface="Cambria Math" panose="02040503050406030204" pitchFamily="18" charset="0"/>
                            <a:sym typeface="Helvetica Light"/>
                          </a:rPr>
                          <m:t>0</m:t>
                        </m:r>
                      </m:sub>
                    </m:sSub>
                    <m:r>
                      <a:rPr lang="en-US" sz="2400" b="0" i="1">
                        <a:solidFill>
                          <a:srgbClr val="0070C0"/>
                        </a:solidFill>
                        <a:latin typeface="Cambria Math" panose="02040503050406030204" pitchFamily="18" charset="0"/>
                        <a:sym typeface="Helvetica Light"/>
                      </a:rPr>
                      <m:t>   =    </m:t>
                    </m:r>
                    <m:r>
                      <a:rPr lang="en-US" sz="2400" b="0" i="1">
                        <a:solidFill>
                          <a:schemeClr val="tx1"/>
                        </a:solidFill>
                        <a:latin typeface="Cambria Math" panose="02040503050406030204" pitchFamily="18" charset="0"/>
                        <a:sym typeface="Helvetica Light"/>
                      </a:rPr>
                      <m:t>0</m:t>
                    </m:r>
                    <m:r>
                      <a:rPr lang="en-US" sz="2400" b="0" i="1">
                        <a:solidFill>
                          <a:schemeClr val="tx1"/>
                        </a:solidFill>
                        <a:latin typeface="Cambria Math" panose="02040503050406030204" pitchFamily="18" charset="0"/>
                        <a:sym typeface="Helvetica Light"/>
                      </a:rPr>
                      <m:t>𝑏</m:t>
                    </m:r>
                    <m:r>
                      <a:rPr lang="en-US" sz="2400" b="0" i="1">
                        <a:solidFill>
                          <a:srgbClr val="0070C0"/>
                        </a:solidFill>
                        <a:latin typeface="Cambria Math" panose="02040503050406030204" pitchFamily="18" charset="0"/>
                        <a:sym typeface="Helvetica Light"/>
                      </a:rPr>
                      <m:t>1</m:t>
                    </m:r>
                    <m:r>
                      <a:rPr lang="en-US" sz="2400" b="0" i="1">
                        <a:solidFill>
                          <a:schemeClr val="accent4">
                            <a:lumMod val="75000"/>
                          </a:schemeClr>
                        </a:solidFill>
                        <a:latin typeface="Cambria Math" panose="02040503050406030204" pitchFamily="18" charset="0"/>
                        <a:sym typeface="Helvetica Light"/>
                      </a:rPr>
                      <m:t>1</m:t>
                    </m:r>
                    <m:r>
                      <a:rPr lang="en-US" sz="2400" b="0" i="1">
                        <a:solidFill>
                          <a:srgbClr val="7030A0"/>
                        </a:solidFill>
                        <a:latin typeface="Cambria Math" panose="02040503050406030204" pitchFamily="18" charset="0"/>
                        <a:sym typeface="Helvetica Light"/>
                      </a:rPr>
                      <m:t>1</m:t>
                    </m:r>
                    <m:r>
                      <a:rPr lang="en-US" sz="2400" b="0" i="1">
                        <a:solidFill>
                          <a:srgbClr val="00B050"/>
                        </a:solidFill>
                        <a:latin typeface="Cambria Math" panose="02040503050406030204" pitchFamily="18" charset="0"/>
                        <a:sym typeface="Helvetica Light"/>
                      </a:rPr>
                      <m:t>1</m:t>
                    </m:r>
                    <m:r>
                      <a:rPr lang="en-US" sz="2400" b="0" i="1">
                        <a:solidFill>
                          <a:srgbClr val="C00000"/>
                        </a:solidFill>
                        <a:latin typeface="Cambria Math" panose="02040503050406030204" pitchFamily="18" charset="0"/>
                        <a:sym typeface="Helvetica Light"/>
                      </a:rPr>
                      <m:t>1</m:t>
                    </m:r>
                    <m:r>
                      <a:rPr lang="en-US" sz="2400" b="0" i="1">
                        <a:solidFill>
                          <a:srgbClr val="00B0F0"/>
                        </a:solidFill>
                        <a:latin typeface="Cambria Math" panose="02040503050406030204" pitchFamily="18" charset="0"/>
                        <a:sym typeface="Helvetica Light"/>
                      </a:rPr>
                      <m:t>0</m:t>
                    </m:r>
                    <m:r>
                      <a:rPr lang="en-US" sz="2400" b="0" i="1">
                        <a:solidFill>
                          <a:srgbClr val="92D050"/>
                        </a:solidFill>
                        <a:latin typeface="Cambria Math" panose="02040503050406030204" pitchFamily="18" charset="0"/>
                        <a:sym typeface="Helvetica Light"/>
                      </a:rPr>
                      <m:t>0</m:t>
                    </m:r>
                    <m:r>
                      <a:rPr lang="en-US" sz="2400" b="0" i="1">
                        <a:solidFill>
                          <a:srgbClr val="0070C0"/>
                        </a:solidFill>
                        <a:latin typeface="Cambria Math" panose="02040503050406030204" pitchFamily="18" charset="0"/>
                        <a:sym typeface="Helvetica Light"/>
                      </a:rPr>
                      <m:t>1 </m:t>
                    </m:r>
                  </m:oMath>
                </a14:m>
                <a:endParaRPr lang="en-US" sz="2400" dirty="0">
                  <a:solidFill>
                    <a:srgbClr val="0070C0"/>
                  </a:solidFill>
                  <a:latin typeface="Consolas" panose="020B0609020204030204" pitchFamily="49" charset="0"/>
                  <a:cs typeface="Consolas" panose="020B0609020204030204" pitchFamily="49" charset="0"/>
                  <a:sym typeface="Helvetica Light"/>
                </a:endParaRPr>
              </a:p>
              <a:p>
                <a:pPr marL="0" indent="0">
                  <a:buNone/>
                </a:pPr>
                <a:r>
                  <a:rPr lang="en-US" sz="2400" dirty="0">
                    <a:solidFill>
                      <a:srgbClr val="0070C0"/>
                    </a:solidFill>
                    <a:latin typeface="Consolas" panose="020B0609020204030204" pitchFamily="49" charset="0"/>
                    <a:cs typeface="Consolas" panose="020B0609020204030204" pitchFamily="49" charset="0"/>
                  </a:rPr>
                  <a:t>11111001 = (1x128) + (1x64) + (1x32) + (1x16) + (1x8) + 1 = 249</a:t>
                </a:r>
              </a:p>
              <a:p>
                <a:endParaRPr lang="en-US" dirty="0"/>
              </a:p>
            </p:txBody>
          </p:sp>
        </mc:Choice>
        <mc:Fallback xmlns="">
          <p:sp>
            <p:nvSpPr>
              <p:cNvPr id="7" name="Content Placeholder 6">
                <a:extLst>
                  <a:ext uri="{FF2B5EF4-FFF2-40B4-BE49-F238E27FC236}">
                    <a16:creationId xmlns:a16="http://schemas.microsoft.com/office/drawing/2014/main" id="{B76B7864-4214-69B2-781F-75F1DA870B2D}"/>
                  </a:ext>
                </a:extLst>
              </p:cNvPr>
              <p:cNvSpPr>
                <a:spLocks noGrp="1" noRot="1" noChangeAspect="1" noMove="1" noResize="1" noEditPoints="1" noAdjustHandles="1" noChangeArrowheads="1" noChangeShapeType="1" noTextEdit="1"/>
              </p:cNvSpPr>
              <p:nvPr>
                <p:ph sz="quarter" idx="15"/>
              </p:nvPr>
            </p:nvSpPr>
            <p:spPr>
              <a:xfrm>
                <a:off x="588433" y="5241444"/>
                <a:ext cx="11015133" cy="1253061"/>
              </a:xfrm>
              <a:blipFill>
                <a:blip r:embed="rId2"/>
                <a:stretch>
                  <a:fillRect l="-922" t="-1000"/>
                </a:stretch>
              </a:blipFill>
              <a:ln>
                <a:solidFill>
                  <a:schemeClr val="accent1"/>
                </a:solidFill>
              </a:ln>
            </p:spPr>
            <p:txBody>
              <a:bodyPr/>
              <a:lstStyle/>
              <a:p>
                <a:r>
                  <a:rPr lang="en-US">
                    <a:noFill/>
                  </a:rPr>
                  <a:t> </a:t>
                </a:r>
              </a:p>
            </p:txBody>
          </p:sp>
        </mc:Fallback>
      </mc:AlternateContent>
      <p:sp>
        <p:nvSpPr>
          <p:cNvPr id="2" name="Right Arrow 1">
            <a:extLst>
              <a:ext uri="{FF2B5EF4-FFF2-40B4-BE49-F238E27FC236}">
                <a16:creationId xmlns:a16="http://schemas.microsoft.com/office/drawing/2014/main" id="{41D53E37-C655-7982-B180-6060CC2210FC}"/>
              </a:ext>
            </a:extLst>
          </p:cNvPr>
          <p:cNvSpPr/>
          <p:nvPr/>
        </p:nvSpPr>
        <p:spPr>
          <a:xfrm>
            <a:off x="1797444" y="1527350"/>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AE302AD6-E454-91E2-5C0A-F1201975A163}"/>
              </a:ext>
            </a:extLst>
          </p:cNvPr>
          <p:cNvSpPr/>
          <p:nvPr/>
        </p:nvSpPr>
        <p:spPr>
          <a:xfrm>
            <a:off x="1797443" y="1983341"/>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B6E8DB87-9E6E-31F3-5CA4-F5F725DA3AC4}"/>
              </a:ext>
            </a:extLst>
          </p:cNvPr>
          <p:cNvSpPr/>
          <p:nvPr/>
        </p:nvSpPr>
        <p:spPr>
          <a:xfrm>
            <a:off x="1797442" y="2398780"/>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C72D2324-9887-CE88-FDC7-831DEBA301DF}"/>
              </a:ext>
            </a:extLst>
          </p:cNvPr>
          <p:cNvSpPr/>
          <p:nvPr/>
        </p:nvSpPr>
        <p:spPr>
          <a:xfrm>
            <a:off x="1797441" y="2757110"/>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2AAE6BED-91F9-AFED-F618-444B536E6EAA}"/>
              </a:ext>
            </a:extLst>
          </p:cNvPr>
          <p:cNvSpPr/>
          <p:nvPr/>
        </p:nvSpPr>
        <p:spPr>
          <a:xfrm>
            <a:off x="1797440" y="3156401"/>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E582FAF8-EA0B-1CC2-D88C-1FC5B0B00F39}"/>
              </a:ext>
            </a:extLst>
          </p:cNvPr>
          <p:cNvSpPr/>
          <p:nvPr/>
        </p:nvSpPr>
        <p:spPr>
          <a:xfrm>
            <a:off x="1797439" y="3619797"/>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F6A3C8D6-1E0F-5383-9EE7-7EF0DEA70CBD}"/>
              </a:ext>
            </a:extLst>
          </p:cNvPr>
          <p:cNvSpPr/>
          <p:nvPr/>
        </p:nvSpPr>
        <p:spPr>
          <a:xfrm>
            <a:off x="1797438" y="4063293"/>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5F18A099-5C45-2433-86BD-8EA859447AA4}"/>
              </a:ext>
            </a:extLst>
          </p:cNvPr>
          <p:cNvSpPr/>
          <p:nvPr/>
        </p:nvSpPr>
        <p:spPr>
          <a:xfrm>
            <a:off x="1797437" y="4511570"/>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F136A84B-46A4-FA77-BDF8-451F072723FF}"/>
              </a:ext>
            </a:extLst>
          </p:cNvPr>
          <p:cNvSpPr/>
          <p:nvPr/>
        </p:nvSpPr>
        <p:spPr>
          <a:xfrm>
            <a:off x="6596272" y="1527350"/>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E9225F88-FC58-B118-5894-FFDBE9623AAD}"/>
              </a:ext>
            </a:extLst>
          </p:cNvPr>
          <p:cNvSpPr/>
          <p:nvPr/>
        </p:nvSpPr>
        <p:spPr>
          <a:xfrm>
            <a:off x="6596271" y="1949459"/>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34CC0843-D660-D504-3E4B-39556D514A87}"/>
              </a:ext>
            </a:extLst>
          </p:cNvPr>
          <p:cNvSpPr/>
          <p:nvPr/>
        </p:nvSpPr>
        <p:spPr>
          <a:xfrm>
            <a:off x="6596271" y="2392173"/>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52B4C34B-E1C5-730B-BBAB-F3ECB08BC6CF}"/>
              </a:ext>
            </a:extLst>
          </p:cNvPr>
          <p:cNvSpPr/>
          <p:nvPr/>
        </p:nvSpPr>
        <p:spPr>
          <a:xfrm>
            <a:off x="6596270" y="2834887"/>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00CB9596-CD89-7E55-9172-455713DCD335}"/>
              </a:ext>
            </a:extLst>
          </p:cNvPr>
          <p:cNvSpPr/>
          <p:nvPr/>
        </p:nvSpPr>
        <p:spPr>
          <a:xfrm>
            <a:off x="6596269" y="3246069"/>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2FEDB1CD-8AA2-B398-1F6E-551FD17AB898}"/>
              </a:ext>
            </a:extLst>
          </p:cNvPr>
          <p:cNvSpPr/>
          <p:nvPr/>
        </p:nvSpPr>
        <p:spPr>
          <a:xfrm>
            <a:off x="6596269" y="3609089"/>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DA408091-DFE4-3675-97D9-646BC6D58B7E}"/>
              </a:ext>
            </a:extLst>
          </p:cNvPr>
          <p:cNvSpPr/>
          <p:nvPr/>
        </p:nvSpPr>
        <p:spPr>
          <a:xfrm>
            <a:off x="6596269" y="4041172"/>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CC840018-39FC-F13A-0C19-A44C8DBD696A}"/>
              </a:ext>
            </a:extLst>
          </p:cNvPr>
          <p:cNvSpPr/>
          <p:nvPr/>
        </p:nvSpPr>
        <p:spPr>
          <a:xfrm>
            <a:off x="6595225" y="4459740"/>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500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
                                            <p:bg/>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
                                            <p:txEl>
                                              <p:pRg st="1" end="1"/>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uiExpand="1" build="p" animBg="1"/>
      <p:bldP spid="2"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F261-32C2-784C-84B0-3CE9F150BE55}"/>
              </a:ext>
            </a:extLst>
          </p:cNvPr>
          <p:cNvSpPr>
            <a:spLocks noGrp="1"/>
          </p:cNvSpPr>
          <p:nvPr>
            <p:ph type="title"/>
          </p:nvPr>
        </p:nvSpPr>
        <p:spPr>
          <a:xfrm>
            <a:off x="193266" y="74018"/>
            <a:ext cx="10515600" cy="592964"/>
          </a:xfrm>
        </p:spPr>
        <p:txBody>
          <a:bodyPr/>
          <a:lstStyle/>
          <a:p>
            <a:r>
              <a:rPr lang="en-US" dirty="0"/>
              <a:t>Preserving </a:t>
            </a:r>
            <a:r>
              <a:rPr lang="en-US" dirty="0" err="1"/>
              <a:t>lr</a:t>
            </a:r>
            <a:r>
              <a:rPr lang="en-US" dirty="0"/>
              <a:t> (and </a:t>
            </a:r>
            <a:r>
              <a:rPr lang="en-US" dirty="0" err="1"/>
              <a:t>fp</a:t>
            </a:r>
            <a:r>
              <a:rPr lang="en-US" dirty="0"/>
              <a:t>): The Foundation of a stack frame</a:t>
            </a:r>
          </a:p>
        </p:txBody>
      </p:sp>
      <p:graphicFrame>
        <p:nvGraphicFramePr>
          <p:cNvPr id="4" name="Table 3">
            <a:extLst>
              <a:ext uri="{FF2B5EF4-FFF2-40B4-BE49-F238E27FC236}">
                <a16:creationId xmlns:a16="http://schemas.microsoft.com/office/drawing/2014/main" id="{7551F045-77FC-5A4C-AC65-5C2F0085D229}"/>
              </a:ext>
            </a:extLst>
          </p:cNvPr>
          <p:cNvGraphicFramePr>
            <a:graphicFrameLocks noGrp="1"/>
          </p:cNvGraphicFramePr>
          <p:nvPr/>
        </p:nvGraphicFramePr>
        <p:xfrm>
          <a:off x="3870159" y="1949459"/>
          <a:ext cx="6553201" cy="347980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20000"/>
                    </a:ext>
                  </a:extLst>
                </a:gridCol>
                <a:gridCol w="2779606">
                  <a:extLst>
                    <a:ext uri="{9D8B030D-6E8A-4147-A177-3AD203B41FA5}">
                      <a16:colId xmlns:a16="http://schemas.microsoft.com/office/drawing/2014/main" val="20001"/>
                    </a:ext>
                  </a:extLst>
                </a:gridCol>
                <a:gridCol w="1868595">
                  <a:extLst>
                    <a:ext uri="{9D8B030D-6E8A-4147-A177-3AD203B41FA5}">
                      <a16:colId xmlns:a16="http://schemas.microsoft.com/office/drawing/2014/main" val="2000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onsolas" panose="020B0609020204030204" pitchFamily="49" charset="0"/>
                          <a:cs typeface="Consolas" panose="020B0609020204030204" pitchFamily="49" charset="0"/>
                        </a:rPr>
                        <a:t>bl</a:t>
                      </a:r>
                      <a:r>
                        <a:rPr lang="en-US" baseline="0" dirty="0">
                          <a:solidFill>
                            <a:sysClr val="windowText" lastClr="000000"/>
                          </a:solidFill>
                          <a:latin typeface="Consolas" panose="020B0609020204030204" pitchFamily="49" charset="0"/>
                          <a:cs typeface="Consolas" panose="020B0609020204030204" pitchFamily="49" charset="0"/>
                        </a:rPr>
                        <a:t>  a</a:t>
                      </a:r>
                      <a:endParaRPr lang="en-US" dirty="0">
                        <a:solidFill>
                          <a:sysClr val="windowText" lastClr="000000"/>
                        </a:solidFill>
                        <a:latin typeface="Consolas" panose="020B06090202040302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ysClr val="windowText" lastClr="000000"/>
                        </a:solidFill>
                        <a:latin typeface="Consolas" panose="020B0609020204030204" pitchFamily="49" charset="0"/>
                        <a:cs typeface="Consolas" panose="020B0609020204030204" pitchFamily="49" charset="0"/>
                      </a:endParaRPr>
                    </a:p>
                    <a:p>
                      <a:endParaRPr lang="en-US" dirty="0">
                        <a:solidFill>
                          <a:sysClr val="windowText" lastClr="000000"/>
                        </a:solidFill>
                        <a:latin typeface="Consolas" panose="020B0609020204030204" pitchFamily="49" charset="0"/>
                        <a:cs typeface="Consolas" panose="020B0609020204030204" pitchFamily="49" charset="0"/>
                      </a:endParaRPr>
                    </a:p>
                    <a:p>
                      <a:r>
                        <a:rPr lang="en-US" dirty="0">
                          <a:solidFill>
                            <a:sysClr val="windowText" lastClr="000000"/>
                          </a:solidFill>
                          <a:latin typeface="Consolas" panose="020B0609020204030204" pitchFamily="49" charset="0"/>
                          <a:cs typeface="Consolas" panose="020B0609020204030204" pitchFamily="49" charset="0"/>
                        </a:rPr>
                        <a:t>a:  </a:t>
                      </a:r>
                      <a:endParaRPr lang="en-US" dirty="0">
                        <a:solidFill>
                          <a:srgbClr val="FF0000"/>
                        </a:solidFill>
                        <a:latin typeface="Consolas" panose="020B06090202040302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onsolas" panose="020B0609020204030204" pitchFamily="49" charset="0"/>
                          <a:cs typeface="Consolas" panose="020B0609020204030204" pitchFamily="49" charset="0"/>
                        </a:rPr>
                        <a:t>     bl</a:t>
                      </a:r>
                      <a:r>
                        <a:rPr lang="en-US" baseline="0" dirty="0">
                          <a:solidFill>
                            <a:sysClr val="windowText" lastClr="000000"/>
                          </a:solidFill>
                          <a:latin typeface="Consolas" panose="020B0609020204030204" pitchFamily="49" charset="0"/>
                          <a:cs typeface="Consolas" panose="020B0609020204030204" pitchFamily="49" charset="0"/>
                        </a:rPr>
                        <a:t>    b</a:t>
                      </a:r>
                      <a:endParaRPr lang="en-US" dirty="0">
                        <a:solidFill>
                          <a:sysClr val="windowText" lastClr="000000"/>
                        </a:solidFill>
                        <a:latin typeface="Consolas" panose="020B06090202040302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onsolas" panose="020B0609020204030204" pitchFamily="49" charset="0"/>
                          <a:cs typeface="Consolas" panose="020B0609020204030204" pitchFamily="49" charset="0"/>
                        </a:rPr>
                        <a:t>     </a:t>
                      </a:r>
                      <a:endParaRPr lang="en-US" dirty="0">
                        <a:solidFill>
                          <a:srgbClr val="FF0000"/>
                        </a:solidFill>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onsolas" panose="020B0609020204030204" pitchFamily="49" charset="0"/>
                          <a:cs typeface="Consolas" panose="020B0609020204030204" pitchFamily="49" charset="0"/>
                        </a:rPr>
                        <a:t>     bx</a:t>
                      </a:r>
                      <a:r>
                        <a:rPr lang="en-US" baseline="0" dirty="0">
                          <a:solidFill>
                            <a:sysClr val="windowText" lastClr="000000"/>
                          </a:solidFill>
                          <a:latin typeface="Consolas" panose="020B0609020204030204" pitchFamily="49" charset="0"/>
                          <a:cs typeface="Consolas" panose="020B0609020204030204" pitchFamily="49" charset="0"/>
                        </a:rPr>
                        <a:t>    </a:t>
                      </a:r>
                      <a:r>
                        <a:rPr lang="en-US" baseline="0" dirty="0" err="1">
                          <a:solidFill>
                            <a:sysClr val="windowText" lastClr="000000"/>
                          </a:solidFill>
                          <a:latin typeface="Consolas" panose="020B0609020204030204" pitchFamily="49" charset="0"/>
                          <a:cs typeface="Consolas" panose="020B0609020204030204" pitchFamily="49" charset="0"/>
                        </a:rPr>
                        <a:t>lr</a:t>
                      </a:r>
                      <a:endParaRPr lang="en-US" dirty="0">
                        <a:solidFill>
                          <a:sysClr val="windowText" lastClr="000000"/>
                        </a:solidFill>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onsolas" panose="020B0609020204030204" pitchFamily="49" charset="0"/>
                          <a:cs typeface="Consolas" panose="020B0609020204030204" pitchFamily="49" charset="0"/>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ysClr val="windowText" lastClr="000000"/>
                        </a:solidFill>
                        <a:latin typeface="Consolas" panose="020B0609020204030204" pitchFamily="49" charset="0"/>
                        <a:cs typeface="Consolas" panose="020B0609020204030204" pitchFamily="49" charset="0"/>
                      </a:endParaRPr>
                    </a:p>
                    <a:p>
                      <a:endParaRPr lang="en-US" dirty="0">
                        <a:solidFill>
                          <a:sysClr val="windowText" lastClr="000000"/>
                        </a:solidFill>
                        <a:latin typeface="Consolas" panose="020B0609020204030204" pitchFamily="49" charset="0"/>
                        <a:cs typeface="Consolas" panose="020B0609020204030204" pitchFamily="49" charset="0"/>
                      </a:endParaRPr>
                    </a:p>
                    <a:p>
                      <a:endParaRPr lang="en-US" dirty="0">
                        <a:solidFill>
                          <a:sysClr val="windowText" lastClr="000000"/>
                        </a:solidFill>
                        <a:latin typeface="Consolas" panose="020B0609020204030204" pitchFamily="49" charset="0"/>
                        <a:cs typeface="Consolas" panose="020B0609020204030204" pitchFamily="49" charset="0"/>
                      </a:endParaRPr>
                    </a:p>
                    <a:p>
                      <a:endParaRPr lang="en-US" dirty="0">
                        <a:solidFill>
                          <a:sysClr val="windowText" lastClr="000000"/>
                        </a:solidFill>
                        <a:latin typeface="Consolas" panose="020B0609020204030204" pitchFamily="49" charset="0"/>
                        <a:cs typeface="Consolas" panose="020B0609020204030204" pitchFamily="49" charset="0"/>
                      </a:endParaRPr>
                    </a:p>
                    <a:p>
                      <a:endParaRPr lang="en-US" sz="1200" dirty="0">
                        <a:solidFill>
                          <a:sysClr val="windowText" lastClr="000000"/>
                        </a:solidFill>
                        <a:latin typeface="Consolas" panose="020B0609020204030204" pitchFamily="49" charset="0"/>
                        <a:cs typeface="Consolas" panose="020B0609020204030204" pitchFamily="49" charset="0"/>
                      </a:endParaRPr>
                    </a:p>
                    <a:p>
                      <a:endParaRPr lang="en-US" dirty="0">
                        <a:solidFill>
                          <a:sysClr val="windowText" lastClr="000000"/>
                        </a:solidFill>
                        <a:latin typeface="Consolas" panose="020B0609020204030204" pitchFamily="49" charset="0"/>
                        <a:cs typeface="Consolas" panose="020B0609020204030204" pitchFamily="49" charset="0"/>
                      </a:endParaRPr>
                    </a:p>
                    <a:p>
                      <a:pPr marL="0" marR="0" lvl="0" indent="0" algn="l" defTabSz="914400" rtl="0" eaLnBrk="1" fontAlgn="auto" latinLnBrk="0" hangingPunct="1">
                        <a:lnSpc>
                          <a:spcPts val="100"/>
                        </a:lnSpc>
                        <a:spcBef>
                          <a:spcPts val="0"/>
                        </a:spcBef>
                        <a:spcAft>
                          <a:spcPts val="0"/>
                        </a:spcAft>
                        <a:buClrTx/>
                        <a:buSzTx/>
                        <a:buFontTx/>
                        <a:buNone/>
                        <a:tabLst>
                          <a:tab pos="688975" algn="l"/>
                        </a:tabLst>
                        <a:defRPr/>
                      </a:pPr>
                      <a:r>
                        <a:rPr lang="en-US" dirty="0">
                          <a:solidFill>
                            <a:sysClr val="windowText" lastClr="000000"/>
                          </a:solidFill>
                          <a:latin typeface="Consolas" panose="020B0609020204030204" pitchFamily="49" charset="0"/>
                          <a:cs typeface="Consolas" panose="020B0609020204030204" pitchFamily="49" charset="0"/>
                        </a:rPr>
                        <a:t>b:</a:t>
                      </a:r>
                      <a:r>
                        <a:rPr lang="en-US" sz="1800" dirty="0"/>
                        <a:t>	</a:t>
                      </a:r>
                    </a:p>
                    <a:p>
                      <a:pPr marL="0" marR="0" lvl="0" indent="0" algn="l" defTabSz="914400" rtl="0" eaLnBrk="1" fontAlgn="auto" latinLnBrk="0" hangingPunct="1">
                        <a:lnSpc>
                          <a:spcPct val="100000"/>
                        </a:lnSpc>
                        <a:spcBef>
                          <a:spcPts val="0"/>
                        </a:spcBef>
                        <a:spcAft>
                          <a:spcPts val="0"/>
                        </a:spcAft>
                        <a:buClrTx/>
                        <a:buSzTx/>
                        <a:buFontTx/>
                        <a:buNone/>
                        <a:tabLst>
                          <a:tab pos="688975" algn="l"/>
                        </a:tabLst>
                        <a:defRPr/>
                      </a:pP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tab pos="688975" algn="l"/>
                        </a:tabLst>
                        <a:defRPr/>
                      </a:pPr>
                      <a:r>
                        <a:rPr lang="en-US" sz="1200" dirty="0"/>
                        <a:t>	</a:t>
                      </a:r>
                      <a:r>
                        <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tab pos="688975" algn="l"/>
                        </a:tabLst>
                        <a:defRPr/>
                      </a:pPr>
                      <a:endPar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ysClr val="windowText" lastClr="000000"/>
                          </a:solidFill>
                          <a:latin typeface="Consolas" panose="020B0609020204030204" pitchFamily="49" charset="0"/>
                          <a:cs typeface="Consolas" panose="020B0609020204030204" pitchFamily="49" charset="0"/>
                        </a:rPr>
                        <a:t>     bx</a:t>
                      </a:r>
                      <a:r>
                        <a:rPr lang="en-US" baseline="0" dirty="0">
                          <a:solidFill>
                            <a:sysClr val="windowText" lastClr="000000"/>
                          </a:solidFill>
                          <a:latin typeface="Consolas" panose="020B0609020204030204" pitchFamily="49" charset="0"/>
                          <a:cs typeface="Consolas" panose="020B0609020204030204" pitchFamily="49" charset="0"/>
                        </a:rPr>
                        <a:t>  </a:t>
                      </a:r>
                      <a:r>
                        <a:rPr lang="en-US" baseline="0" dirty="0" err="1">
                          <a:solidFill>
                            <a:sysClr val="windowText" lastClr="000000"/>
                          </a:solidFill>
                          <a:latin typeface="Consolas" panose="020B0609020204030204" pitchFamily="49" charset="0"/>
                          <a:cs typeface="Consolas" panose="020B0609020204030204" pitchFamily="49" charset="0"/>
                        </a:rPr>
                        <a:t>lr</a:t>
                      </a:r>
                      <a:endParaRPr lang="en-US" dirty="0">
                        <a:solidFill>
                          <a:sysClr val="windowText" lastClr="000000"/>
                        </a:solidFill>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ysClr val="windowText" lastClr="000000"/>
                        </a:solidFill>
                        <a:latin typeface="Consolas" panose="020B0609020204030204" pitchFamily="49" charset="0"/>
                        <a:cs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ysClr val="windowText" lastClr="000000"/>
                        </a:solidFill>
                        <a:latin typeface="Consolas" panose="020B0609020204030204" pitchFamily="49" charset="0"/>
                        <a:cs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ysClr val="windowText" lastClr="000000"/>
                        </a:solidFill>
                        <a:latin typeface="Consolas" panose="020B0609020204030204" pitchFamily="49" charset="0"/>
                        <a:cs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0585085"/>
                  </a:ext>
                </a:extLst>
              </a:tr>
            </a:tbl>
          </a:graphicData>
        </a:graphic>
      </p:graphicFrame>
      <p:cxnSp>
        <p:nvCxnSpPr>
          <p:cNvPr id="6" name="Straight Arrow Connector 5">
            <a:extLst>
              <a:ext uri="{FF2B5EF4-FFF2-40B4-BE49-F238E27FC236}">
                <a16:creationId xmlns:a16="http://schemas.microsoft.com/office/drawing/2014/main" id="{7E08A9F4-C9D6-364C-AA95-72436EA45F2D}"/>
              </a:ext>
            </a:extLst>
          </p:cNvPr>
          <p:cNvCxnSpPr/>
          <p:nvPr/>
        </p:nvCxnSpPr>
        <p:spPr>
          <a:xfrm>
            <a:off x="4744250" y="2675288"/>
            <a:ext cx="1066800" cy="0"/>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B2782EA9-0183-D64F-A1D7-8449B640F9AB}"/>
              </a:ext>
            </a:extLst>
          </p:cNvPr>
          <p:cNvCxnSpPr/>
          <p:nvPr/>
        </p:nvCxnSpPr>
        <p:spPr>
          <a:xfrm rot="10800000">
            <a:off x="4207042" y="2923139"/>
            <a:ext cx="2209800" cy="1676400"/>
          </a:xfrm>
          <a:prstGeom prst="bentConnector3">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 name="Rounded Rectangular Callout 7">
            <a:extLst>
              <a:ext uri="{FF2B5EF4-FFF2-40B4-BE49-F238E27FC236}">
                <a16:creationId xmlns:a16="http://schemas.microsoft.com/office/drawing/2014/main" id="{FB9C806A-7188-9C4A-9B38-0B8C78CC5403}"/>
              </a:ext>
            </a:extLst>
          </p:cNvPr>
          <p:cNvSpPr/>
          <p:nvPr/>
        </p:nvSpPr>
        <p:spPr>
          <a:xfrm>
            <a:off x="6240378" y="948561"/>
            <a:ext cx="1931821" cy="996919"/>
          </a:xfrm>
          <a:prstGeom prst="wedgeRoundRectCallout">
            <a:avLst>
              <a:gd name="adj1" fmla="val -15887"/>
              <a:gd name="adj2" fmla="val 108402"/>
              <a:gd name="adj3" fmla="val 16667"/>
            </a:avLst>
          </a:prstGeom>
          <a:solidFill>
            <a:schemeClr val="accent4">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r>
              <a:rPr lang="en-US" b="1" dirty="0">
                <a:solidFill>
                  <a:srgbClr val="0070C0"/>
                </a:solidFill>
              </a:rPr>
              <a:t>Fix: </a:t>
            </a:r>
            <a:r>
              <a:rPr lang="en-US" dirty="0">
                <a:solidFill>
                  <a:srgbClr val="2C895B"/>
                </a:solidFill>
              </a:rPr>
              <a:t>Save</a:t>
            </a:r>
            <a:r>
              <a:rPr lang="en-US" dirty="0">
                <a:solidFill>
                  <a:schemeClr val="tx2"/>
                </a:solidFill>
              </a:rPr>
              <a:t> the contents of </a:t>
            </a:r>
            <a:r>
              <a:rPr lang="en-US" dirty="0" err="1">
                <a:solidFill>
                  <a:schemeClr val="tx2"/>
                </a:solidFill>
              </a:rPr>
              <a:t>fp</a:t>
            </a:r>
            <a:r>
              <a:rPr lang="en-US" dirty="0">
                <a:solidFill>
                  <a:schemeClr val="tx2"/>
                </a:solidFill>
              </a:rPr>
              <a:t>, </a:t>
            </a:r>
            <a:r>
              <a:rPr lang="en-US" dirty="0" err="1">
                <a:solidFill>
                  <a:schemeClr val="tx2"/>
                </a:solidFill>
              </a:rPr>
              <a:t>lr</a:t>
            </a:r>
            <a:r>
              <a:rPr lang="en-US" dirty="0">
                <a:solidFill>
                  <a:schemeClr val="tx2"/>
                </a:solidFill>
              </a:rPr>
              <a:t> on the stack.</a:t>
            </a:r>
          </a:p>
        </p:txBody>
      </p:sp>
      <p:cxnSp>
        <p:nvCxnSpPr>
          <p:cNvPr id="9" name="Straight Arrow Connector 8">
            <a:extLst>
              <a:ext uri="{FF2B5EF4-FFF2-40B4-BE49-F238E27FC236}">
                <a16:creationId xmlns:a16="http://schemas.microsoft.com/office/drawing/2014/main" id="{17D87EAC-C2BC-4843-B02B-F7E0C91AA4AD}"/>
              </a:ext>
            </a:extLst>
          </p:cNvPr>
          <p:cNvCxnSpPr/>
          <p:nvPr/>
        </p:nvCxnSpPr>
        <p:spPr>
          <a:xfrm>
            <a:off x="7559842" y="3532739"/>
            <a:ext cx="1066800"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19FD168E-B402-0F45-9E29-6E59F8A308A0}"/>
              </a:ext>
            </a:extLst>
          </p:cNvPr>
          <p:cNvCxnSpPr/>
          <p:nvPr/>
        </p:nvCxnSpPr>
        <p:spPr>
          <a:xfrm rot="10800000">
            <a:off x="6674016" y="3761345"/>
            <a:ext cx="2562226" cy="457195"/>
          </a:xfrm>
          <a:prstGeom prst="bentConnector3">
            <a:avLst>
              <a:gd name="adj1" fmla="val 38985"/>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 name="Rounded Rectangular Callout 10">
            <a:extLst>
              <a:ext uri="{FF2B5EF4-FFF2-40B4-BE49-F238E27FC236}">
                <a16:creationId xmlns:a16="http://schemas.microsoft.com/office/drawing/2014/main" id="{2E474C37-07EE-5F45-91B1-0D9C4A9CFC5C}"/>
              </a:ext>
            </a:extLst>
          </p:cNvPr>
          <p:cNvSpPr/>
          <p:nvPr/>
        </p:nvSpPr>
        <p:spPr>
          <a:xfrm>
            <a:off x="10381512" y="4503619"/>
            <a:ext cx="1696307" cy="1155569"/>
          </a:xfrm>
          <a:prstGeom prst="wedgeRoundRectCallout">
            <a:avLst>
              <a:gd name="adj1" fmla="val -52596"/>
              <a:gd name="adj2" fmla="val -85585"/>
              <a:gd name="adj3" fmla="val 16667"/>
            </a:avLst>
          </a:prstGeom>
          <a:solidFill>
            <a:schemeClr val="accent4">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r>
              <a:rPr lang="en-US" dirty="0">
                <a:solidFill>
                  <a:srgbClr val="2C895B"/>
                </a:solidFill>
              </a:rPr>
              <a:t>Restores</a:t>
            </a:r>
            <a:r>
              <a:rPr lang="en-US" dirty="0">
                <a:solidFill>
                  <a:schemeClr val="tx2"/>
                </a:solidFill>
              </a:rPr>
              <a:t> the contents of </a:t>
            </a:r>
            <a:r>
              <a:rPr lang="en-US" dirty="0" err="1">
                <a:solidFill>
                  <a:schemeClr val="tx2"/>
                </a:solidFill>
              </a:rPr>
              <a:t>fp</a:t>
            </a:r>
            <a:r>
              <a:rPr lang="en-US" dirty="0">
                <a:solidFill>
                  <a:schemeClr val="tx2"/>
                </a:solidFill>
              </a:rPr>
              <a:t>, </a:t>
            </a:r>
            <a:r>
              <a:rPr lang="en-US" dirty="0" err="1">
                <a:solidFill>
                  <a:schemeClr val="tx2"/>
                </a:solidFill>
              </a:rPr>
              <a:t>lr</a:t>
            </a:r>
            <a:r>
              <a:rPr lang="en-US" dirty="0">
                <a:solidFill>
                  <a:schemeClr val="tx2"/>
                </a:solidFill>
              </a:rPr>
              <a:t> from the stack.</a:t>
            </a:r>
          </a:p>
        </p:txBody>
      </p:sp>
      <p:sp>
        <p:nvSpPr>
          <p:cNvPr id="13" name="TextBox 12">
            <a:extLst>
              <a:ext uri="{FF2B5EF4-FFF2-40B4-BE49-F238E27FC236}">
                <a16:creationId xmlns:a16="http://schemas.microsoft.com/office/drawing/2014/main" id="{CA87F691-0ED8-8F40-A2E4-370DA403C517}"/>
              </a:ext>
            </a:extLst>
          </p:cNvPr>
          <p:cNvSpPr txBox="1"/>
          <p:nvPr/>
        </p:nvSpPr>
        <p:spPr>
          <a:xfrm>
            <a:off x="5883941" y="2478882"/>
            <a:ext cx="2584775" cy="2031325"/>
          </a:xfrm>
          <a:prstGeom prst="rect">
            <a:avLst/>
          </a:prstGeom>
          <a:noFill/>
        </p:spPr>
        <p:txBody>
          <a:bodyPr wrap="square" rtlCol="0">
            <a:spAutoFit/>
          </a:bodyPr>
          <a:lstStyle/>
          <a:p>
            <a:r>
              <a:rPr lang="en-US" b="1" dirty="0">
                <a:latin typeface="Consolas" panose="020B0609020204030204" pitchFamily="49" charset="0"/>
                <a:cs typeface="Consolas" panose="020B0609020204030204" pitchFamily="49" charset="0"/>
              </a:rPr>
              <a:t>    </a:t>
            </a:r>
            <a:r>
              <a:rPr lang="en-US" b="1" dirty="0">
                <a:solidFill>
                  <a:srgbClr val="C00000"/>
                </a:solidFill>
                <a:latin typeface="Consolas" panose="020B0609020204030204" pitchFamily="49" charset="0"/>
                <a:cs typeface="Consolas" panose="020B0609020204030204" pitchFamily="49" charset="0"/>
              </a:rPr>
              <a:t>push {</a:t>
            </a:r>
            <a:r>
              <a:rPr lang="en-US" b="1" dirty="0" err="1">
                <a:solidFill>
                  <a:srgbClr val="C00000"/>
                </a:solidFill>
                <a:latin typeface="Consolas" panose="020B0609020204030204" pitchFamily="49" charset="0"/>
                <a:cs typeface="Consolas" panose="020B0609020204030204" pitchFamily="49" charset="0"/>
              </a:rPr>
              <a:t>fp</a:t>
            </a:r>
            <a:r>
              <a:rPr lang="en-US" b="1" dirty="0">
                <a:solidFill>
                  <a:srgbClr val="C00000"/>
                </a:solidFill>
                <a:latin typeface="Consolas" panose="020B0609020204030204" pitchFamily="49" charset="0"/>
                <a:cs typeface="Consolas" panose="020B0609020204030204" pitchFamily="49" charset="0"/>
              </a:rPr>
              <a:t>, </a:t>
            </a:r>
            <a:r>
              <a:rPr lang="en-US" b="1" dirty="0" err="1">
                <a:solidFill>
                  <a:srgbClr val="C00000"/>
                </a:solidFill>
                <a:latin typeface="Consolas" panose="020B0609020204030204" pitchFamily="49" charset="0"/>
                <a:cs typeface="Consolas" panose="020B0609020204030204" pitchFamily="49" charset="0"/>
              </a:rPr>
              <a:t>lr</a:t>
            </a:r>
            <a:r>
              <a:rPr lang="en-US" b="1" dirty="0">
                <a:solidFill>
                  <a:srgbClr val="C00000"/>
                </a:solidFill>
                <a:latin typeface="Consolas" panose="020B0609020204030204" pitchFamily="49" charset="0"/>
                <a:cs typeface="Consolas" panose="020B0609020204030204" pitchFamily="49" charset="0"/>
              </a:rPr>
              <a:t>} </a:t>
            </a:r>
          </a:p>
          <a:p>
            <a:pPr lvl="0">
              <a:defRPr/>
            </a:pPr>
            <a:r>
              <a:rPr lang="en-US" b="1" dirty="0">
                <a:latin typeface="Consolas" panose="020B0609020204030204" pitchFamily="49" charset="0"/>
                <a:cs typeface="Consolas" panose="020B0609020204030204" pitchFamily="49" charset="0"/>
              </a:rPr>
              <a:t>        </a:t>
            </a:r>
          </a:p>
          <a:p>
            <a:pPr>
              <a:defRPr/>
            </a:pPr>
            <a:r>
              <a:rPr lang="en-US" b="1" dirty="0">
                <a:latin typeface="Consolas" panose="020B0609020204030204" pitchFamily="49" charset="0"/>
                <a:cs typeface="Consolas" panose="020B0609020204030204" pitchFamily="49" charset="0"/>
              </a:rPr>
              <a:t>     </a:t>
            </a:r>
          </a:p>
          <a:p>
            <a:pPr lvl="0">
              <a:defRPr/>
            </a:pPr>
            <a:r>
              <a:rPr lang="en-US" b="1" dirty="0">
                <a:latin typeface="Consolas" panose="020B0609020204030204" pitchFamily="49" charset="0"/>
                <a:cs typeface="Consolas" panose="020B0609020204030204" pitchFamily="49" charset="0"/>
              </a:rPr>
              <a:t>        </a:t>
            </a:r>
          </a:p>
          <a:p>
            <a:pPr lvl="0">
              <a:defRPr/>
            </a:pPr>
            <a:r>
              <a:rPr lang="en-US" b="1" dirty="0">
                <a:latin typeface="Consolas" panose="020B0609020204030204" pitchFamily="49" charset="0"/>
                <a:cs typeface="Consolas" panose="020B0609020204030204" pitchFamily="49" charset="0"/>
              </a:rPr>
              <a:t>        </a:t>
            </a:r>
          </a:p>
          <a:p>
            <a:pPr lvl="0">
              <a:defRPr/>
            </a:pPr>
            <a:r>
              <a:rPr lang="en-US" b="1" dirty="0">
                <a:latin typeface="Consolas" panose="020B0609020204030204" pitchFamily="49" charset="0"/>
                <a:cs typeface="Consolas" panose="020B0609020204030204" pitchFamily="49" charset="0"/>
              </a:rPr>
              <a:t>        </a:t>
            </a:r>
          </a:p>
          <a:p>
            <a:pPr>
              <a:defRPr/>
            </a:pPr>
            <a:r>
              <a:rPr lang="en-US" b="1" dirty="0">
                <a:latin typeface="Consolas" panose="020B0609020204030204" pitchFamily="49" charset="0"/>
                <a:cs typeface="Consolas" panose="020B0609020204030204" pitchFamily="49" charset="0"/>
              </a:rPr>
              <a:t>    </a:t>
            </a:r>
            <a:r>
              <a:rPr lang="en-US" b="1" dirty="0">
                <a:solidFill>
                  <a:srgbClr val="C00000"/>
                </a:solidFill>
                <a:latin typeface="Consolas" panose="020B0609020204030204" pitchFamily="49" charset="0"/>
                <a:cs typeface="Consolas" panose="020B0609020204030204" pitchFamily="49" charset="0"/>
              </a:rPr>
              <a:t>pop {</a:t>
            </a:r>
            <a:r>
              <a:rPr lang="en-US" b="1" dirty="0" err="1">
                <a:solidFill>
                  <a:srgbClr val="C00000"/>
                </a:solidFill>
                <a:latin typeface="Consolas" panose="020B0609020204030204" pitchFamily="49" charset="0"/>
                <a:cs typeface="Consolas" panose="020B0609020204030204" pitchFamily="49" charset="0"/>
              </a:rPr>
              <a:t>fp</a:t>
            </a:r>
            <a:r>
              <a:rPr lang="en-US" b="1" dirty="0">
                <a:solidFill>
                  <a:srgbClr val="C00000"/>
                </a:solidFill>
                <a:latin typeface="Consolas" panose="020B0609020204030204" pitchFamily="49" charset="0"/>
                <a:cs typeface="Consolas" panose="020B0609020204030204" pitchFamily="49" charset="0"/>
              </a:rPr>
              <a:t>, </a:t>
            </a:r>
            <a:r>
              <a:rPr lang="en-US" b="1" dirty="0" err="1">
                <a:solidFill>
                  <a:srgbClr val="C00000"/>
                </a:solidFill>
                <a:latin typeface="Consolas" panose="020B0609020204030204" pitchFamily="49" charset="0"/>
                <a:cs typeface="Consolas" panose="020B0609020204030204" pitchFamily="49" charset="0"/>
              </a:rPr>
              <a:t>lr</a:t>
            </a:r>
            <a:r>
              <a:rPr lang="en-US" b="1" dirty="0">
                <a:solidFill>
                  <a:srgbClr val="C00000"/>
                </a:solidFill>
                <a:latin typeface="Consolas" panose="020B0609020204030204" pitchFamily="49" charset="0"/>
                <a:cs typeface="Consolas" panose="020B0609020204030204" pitchFamily="49" charset="0"/>
              </a:rPr>
              <a:t>}</a:t>
            </a:r>
          </a:p>
        </p:txBody>
      </p:sp>
      <p:sp>
        <p:nvSpPr>
          <p:cNvPr id="17" name="Rounded Rectangular Callout 16">
            <a:extLst>
              <a:ext uri="{FF2B5EF4-FFF2-40B4-BE49-F238E27FC236}">
                <a16:creationId xmlns:a16="http://schemas.microsoft.com/office/drawing/2014/main" id="{70C7FFC9-46BC-C542-825A-F6FDD4C0F559}"/>
              </a:ext>
            </a:extLst>
          </p:cNvPr>
          <p:cNvSpPr/>
          <p:nvPr/>
        </p:nvSpPr>
        <p:spPr>
          <a:xfrm>
            <a:off x="4330129" y="1065958"/>
            <a:ext cx="1765871" cy="868611"/>
          </a:xfrm>
          <a:prstGeom prst="wedgeRoundRectCallout">
            <a:avLst>
              <a:gd name="adj1" fmla="val -55175"/>
              <a:gd name="adj2" fmla="val 118105"/>
              <a:gd name="adj3" fmla="val 16667"/>
            </a:avLst>
          </a:prstGeom>
          <a:solidFill>
            <a:schemeClr val="accent4">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r>
              <a:rPr lang="en-US" dirty="0">
                <a:solidFill>
                  <a:schemeClr val="tx2"/>
                </a:solidFill>
              </a:rPr>
              <a:t>Saves the return address in LR</a:t>
            </a:r>
          </a:p>
        </p:txBody>
      </p:sp>
      <p:sp>
        <p:nvSpPr>
          <p:cNvPr id="18" name="Rounded Rectangular Callout 17">
            <a:extLst>
              <a:ext uri="{FF2B5EF4-FFF2-40B4-BE49-F238E27FC236}">
                <a16:creationId xmlns:a16="http://schemas.microsoft.com/office/drawing/2014/main" id="{DD60D05E-0AB6-CC4B-AA08-F70A7BAE5816}"/>
              </a:ext>
            </a:extLst>
          </p:cNvPr>
          <p:cNvSpPr/>
          <p:nvPr/>
        </p:nvSpPr>
        <p:spPr>
          <a:xfrm>
            <a:off x="3893000" y="4912019"/>
            <a:ext cx="2363529" cy="1087457"/>
          </a:xfrm>
          <a:prstGeom prst="wedgeRoundRectCallout">
            <a:avLst>
              <a:gd name="adj1" fmla="val 60270"/>
              <a:gd name="adj2" fmla="val -71353"/>
              <a:gd name="adj3" fmla="val 16667"/>
            </a:avLst>
          </a:prstGeom>
          <a:solidFill>
            <a:schemeClr val="accent4">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r>
              <a:rPr lang="en-US" dirty="0">
                <a:solidFill>
                  <a:schemeClr val="tx2"/>
                </a:solidFill>
              </a:rPr>
              <a:t>Copies the saved return address from </a:t>
            </a:r>
            <a:r>
              <a:rPr lang="en-US" dirty="0" err="1">
                <a:solidFill>
                  <a:schemeClr val="tx2"/>
                </a:solidFill>
              </a:rPr>
              <a:t>lr</a:t>
            </a:r>
            <a:r>
              <a:rPr lang="en-US" dirty="0">
                <a:solidFill>
                  <a:schemeClr val="tx2"/>
                </a:solidFill>
              </a:rPr>
              <a:t> back into pc</a:t>
            </a:r>
          </a:p>
        </p:txBody>
      </p:sp>
      <p:sp>
        <p:nvSpPr>
          <p:cNvPr id="20" name="TextBox 19">
            <a:extLst>
              <a:ext uri="{FF2B5EF4-FFF2-40B4-BE49-F238E27FC236}">
                <a16:creationId xmlns:a16="http://schemas.microsoft.com/office/drawing/2014/main" id="{93F25A7A-8FE8-5B4E-A6F6-46BFEF4F95DE}"/>
              </a:ext>
            </a:extLst>
          </p:cNvPr>
          <p:cNvSpPr txBox="1"/>
          <p:nvPr/>
        </p:nvSpPr>
        <p:spPr>
          <a:xfrm>
            <a:off x="8648701" y="3279952"/>
            <a:ext cx="2584775" cy="923330"/>
          </a:xfrm>
          <a:prstGeom prst="rect">
            <a:avLst/>
          </a:prstGeom>
          <a:noFill/>
        </p:spPr>
        <p:txBody>
          <a:bodyPr wrap="square" rtlCol="0">
            <a:spAutoFit/>
          </a:bodyPr>
          <a:lstStyle/>
          <a:p>
            <a:r>
              <a:rPr lang="en-US" b="1" dirty="0">
                <a:latin typeface="Consolas" panose="020B0609020204030204" pitchFamily="49" charset="0"/>
                <a:cs typeface="Consolas" panose="020B0609020204030204" pitchFamily="49" charset="0"/>
              </a:rPr>
              <a:t>    </a:t>
            </a:r>
            <a:r>
              <a:rPr lang="en-US" b="1" dirty="0">
                <a:solidFill>
                  <a:srgbClr val="C00000"/>
                </a:solidFill>
                <a:latin typeface="Consolas" panose="020B0609020204030204" pitchFamily="49" charset="0"/>
                <a:cs typeface="Consolas" panose="020B0609020204030204" pitchFamily="49" charset="0"/>
              </a:rPr>
              <a:t>push {</a:t>
            </a:r>
            <a:r>
              <a:rPr lang="en-US" b="1" dirty="0" err="1">
                <a:solidFill>
                  <a:srgbClr val="C00000"/>
                </a:solidFill>
                <a:latin typeface="Consolas" panose="020B0609020204030204" pitchFamily="49" charset="0"/>
                <a:cs typeface="Consolas" panose="020B0609020204030204" pitchFamily="49" charset="0"/>
              </a:rPr>
              <a:t>fp</a:t>
            </a:r>
            <a:r>
              <a:rPr lang="en-US" b="1" dirty="0">
                <a:solidFill>
                  <a:srgbClr val="C00000"/>
                </a:solidFill>
                <a:latin typeface="Consolas" panose="020B0609020204030204" pitchFamily="49" charset="0"/>
                <a:cs typeface="Consolas" panose="020B0609020204030204" pitchFamily="49" charset="0"/>
              </a:rPr>
              <a:t>, </a:t>
            </a:r>
            <a:r>
              <a:rPr lang="en-US" b="1" dirty="0" err="1">
                <a:solidFill>
                  <a:srgbClr val="C00000"/>
                </a:solidFill>
                <a:latin typeface="Consolas" panose="020B0609020204030204" pitchFamily="49" charset="0"/>
                <a:cs typeface="Consolas" panose="020B0609020204030204" pitchFamily="49" charset="0"/>
              </a:rPr>
              <a:t>lr</a:t>
            </a:r>
            <a:r>
              <a:rPr lang="en-US" b="1" dirty="0">
                <a:solidFill>
                  <a:srgbClr val="C00000"/>
                </a:solidFill>
                <a:latin typeface="Consolas" panose="020B0609020204030204" pitchFamily="49" charset="0"/>
                <a:cs typeface="Consolas" panose="020B0609020204030204" pitchFamily="49" charset="0"/>
              </a:rPr>
              <a:t>} </a:t>
            </a:r>
          </a:p>
          <a:p>
            <a:pPr lvl="0">
              <a:defRPr/>
            </a:pPr>
            <a:r>
              <a:rPr lang="en-US" b="1" dirty="0">
                <a:latin typeface="Consolas" panose="020B0609020204030204" pitchFamily="49" charset="0"/>
                <a:cs typeface="Consolas" panose="020B0609020204030204" pitchFamily="49" charset="0"/>
              </a:rPr>
              <a:t>          </a:t>
            </a:r>
          </a:p>
          <a:p>
            <a:pPr>
              <a:defRPr/>
            </a:pPr>
            <a:r>
              <a:rPr lang="en-US" b="1" dirty="0">
                <a:latin typeface="Consolas" panose="020B0609020204030204" pitchFamily="49" charset="0"/>
                <a:cs typeface="Consolas" panose="020B0609020204030204" pitchFamily="49" charset="0"/>
              </a:rPr>
              <a:t>    </a:t>
            </a:r>
            <a:r>
              <a:rPr lang="en-US" b="1" dirty="0">
                <a:solidFill>
                  <a:srgbClr val="C00000"/>
                </a:solidFill>
                <a:latin typeface="Consolas" panose="020B0609020204030204" pitchFamily="49" charset="0"/>
                <a:cs typeface="Consolas" panose="020B0609020204030204" pitchFamily="49" charset="0"/>
              </a:rPr>
              <a:t>pop {</a:t>
            </a:r>
            <a:r>
              <a:rPr lang="en-US" b="1" dirty="0" err="1">
                <a:solidFill>
                  <a:srgbClr val="C00000"/>
                </a:solidFill>
                <a:latin typeface="Consolas" panose="020B0609020204030204" pitchFamily="49" charset="0"/>
                <a:cs typeface="Consolas" panose="020B0609020204030204" pitchFamily="49" charset="0"/>
              </a:rPr>
              <a:t>fp</a:t>
            </a:r>
            <a:r>
              <a:rPr lang="en-US" b="1" dirty="0">
                <a:solidFill>
                  <a:srgbClr val="C00000"/>
                </a:solidFill>
                <a:latin typeface="Consolas" panose="020B0609020204030204" pitchFamily="49" charset="0"/>
                <a:cs typeface="Consolas" panose="020B0609020204030204" pitchFamily="49" charset="0"/>
              </a:rPr>
              <a:t>, </a:t>
            </a:r>
            <a:r>
              <a:rPr lang="en-US" b="1" dirty="0" err="1">
                <a:solidFill>
                  <a:srgbClr val="C00000"/>
                </a:solidFill>
                <a:latin typeface="Consolas" panose="020B0609020204030204" pitchFamily="49" charset="0"/>
                <a:cs typeface="Consolas" panose="020B0609020204030204" pitchFamily="49" charset="0"/>
              </a:rPr>
              <a:t>lr</a:t>
            </a:r>
            <a:r>
              <a:rPr lang="en-US" b="1" dirty="0">
                <a:solidFill>
                  <a:srgbClr val="C00000"/>
                </a:solidFill>
                <a:latin typeface="Consolas" panose="020B0609020204030204" pitchFamily="49" charset="0"/>
                <a:cs typeface="Consolas" panose="020B0609020204030204" pitchFamily="49" charset="0"/>
              </a:rPr>
              <a:t>}</a:t>
            </a:r>
          </a:p>
        </p:txBody>
      </p:sp>
      <p:sp>
        <p:nvSpPr>
          <p:cNvPr id="19" name="TextBox 18">
            <a:extLst>
              <a:ext uri="{FF2B5EF4-FFF2-40B4-BE49-F238E27FC236}">
                <a16:creationId xmlns:a16="http://schemas.microsoft.com/office/drawing/2014/main" id="{2368DC73-1797-CF46-B9D7-3458AC3ECB73}"/>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5" name="TextBox 4">
            <a:extLst>
              <a:ext uri="{FF2B5EF4-FFF2-40B4-BE49-F238E27FC236}">
                <a16:creationId xmlns:a16="http://schemas.microsoft.com/office/drawing/2014/main" id="{953A45FA-0DE9-DAA8-83AA-AA511448E7DE}"/>
              </a:ext>
            </a:extLst>
          </p:cNvPr>
          <p:cNvSpPr txBox="1"/>
          <p:nvPr/>
        </p:nvSpPr>
        <p:spPr>
          <a:xfrm>
            <a:off x="4498040" y="6347970"/>
            <a:ext cx="6494085" cy="369332"/>
          </a:xfrm>
          <a:prstGeom prst="rect">
            <a:avLst/>
          </a:prstGeom>
          <a:solidFill>
            <a:schemeClr val="accent4">
              <a:lumMod val="20000"/>
              <a:lumOff val="80000"/>
            </a:schemeClr>
          </a:solidFill>
          <a:ln>
            <a:solidFill>
              <a:schemeClr val="accent1"/>
            </a:solidFill>
          </a:ln>
        </p:spPr>
        <p:txBody>
          <a:bodyPr wrap="none" rtlCol="0">
            <a:spAutoFit/>
          </a:bodyPr>
          <a:lstStyle/>
          <a:p>
            <a:r>
              <a:rPr lang="en-US" dirty="0">
                <a:solidFill>
                  <a:srgbClr val="C00000"/>
                </a:solidFill>
              </a:rPr>
              <a:t>The frame pointer is used to find variables on the stack – later</a:t>
            </a:r>
          </a:p>
        </p:txBody>
      </p:sp>
      <p:sp>
        <p:nvSpPr>
          <p:cNvPr id="22" name="Rounded Rectangle 21">
            <a:extLst>
              <a:ext uri="{FF2B5EF4-FFF2-40B4-BE49-F238E27FC236}">
                <a16:creationId xmlns:a16="http://schemas.microsoft.com/office/drawing/2014/main" id="{C609CADF-3242-C09C-9401-E52395D8AAE2}"/>
              </a:ext>
            </a:extLst>
          </p:cNvPr>
          <p:cNvSpPr/>
          <p:nvPr/>
        </p:nvSpPr>
        <p:spPr bwMode="auto">
          <a:xfrm>
            <a:off x="321853" y="1103268"/>
            <a:ext cx="3548306" cy="545889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latin typeface="Consolas" panose="020B0609020204030204" pitchFamily="49" charset="0"/>
                <a:cs typeface="Consolas" panose="020B0609020204030204" pitchFamily="49" charset="0"/>
              </a:rPr>
              <a:t>int main(void)</a:t>
            </a:r>
          </a:p>
          <a:p>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a:t>
            </a:r>
          </a:p>
          <a:p>
            <a:r>
              <a:rPr lang="en-US" dirty="0">
                <a:latin typeface="Consolas" panose="020B0609020204030204" pitchFamily="49" charset="0"/>
                <a:cs typeface="Consolas" panose="020B0609020204030204" pitchFamily="49" charset="0"/>
              </a:rPr>
              <a:t>     /* other code */</a:t>
            </a:r>
          </a:p>
          <a:p>
            <a:r>
              <a:rPr lang="en-US" dirty="0">
                <a:latin typeface="Consolas" panose="020B0609020204030204" pitchFamily="49" charset="0"/>
                <a:cs typeface="Consolas" panose="020B0609020204030204" pitchFamily="49" charset="0"/>
              </a:rPr>
              <a:t>     return EXIT_SUCCESS;</a:t>
            </a:r>
          </a:p>
          <a:p>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int a(void)</a:t>
            </a:r>
          </a:p>
          <a:p>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b();</a:t>
            </a:r>
          </a:p>
          <a:p>
            <a:r>
              <a:rPr lang="en-US" dirty="0">
                <a:latin typeface="Consolas" panose="020B0609020204030204" pitchFamily="49" charset="0"/>
                <a:cs typeface="Consolas" panose="020B0609020204030204" pitchFamily="49" charset="0"/>
              </a:rPr>
              <a:t>    /* other code */</a:t>
            </a:r>
          </a:p>
          <a:p>
            <a:r>
              <a:rPr lang="en-US" dirty="0">
                <a:latin typeface="Consolas" panose="020B0609020204030204" pitchFamily="49" charset="0"/>
                <a:cs typeface="Consolas" panose="020B0609020204030204" pitchFamily="49" charset="0"/>
              </a:rPr>
              <a:t>    return 0;</a:t>
            </a:r>
          </a:p>
          <a:p>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int b(void)</a:t>
            </a:r>
          </a:p>
          <a:p>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 other code */</a:t>
            </a:r>
          </a:p>
          <a:p>
            <a:r>
              <a:rPr lang="en-US" dirty="0">
                <a:latin typeface="Consolas" panose="020B0609020204030204" pitchFamily="49" charset="0"/>
                <a:cs typeface="Consolas" panose="020B0609020204030204" pitchFamily="49" charset="0"/>
              </a:rPr>
              <a:t>    return 0;</a:t>
            </a:r>
          </a:p>
          <a:p>
            <a:r>
              <a:rPr lang="en-US" dirty="0">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
        <p:nvSpPr>
          <p:cNvPr id="25" name="Rounded Rectangular Callout 24">
            <a:extLst>
              <a:ext uri="{FF2B5EF4-FFF2-40B4-BE49-F238E27FC236}">
                <a16:creationId xmlns:a16="http://schemas.microsoft.com/office/drawing/2014/main" id="{BA2E3106-0EEC-5CD9-E135-CE78F4F94E55}"/>
              </a:ext>
            </a:extLst>
          </p:cNvPr>
          <p:cNvSpPr/>
          <p:nvPr/>
        </p:nvSpPr>
        <p:spPr>
          <a:xfrm>
            <a:off x="6383040" y="5113428"/>
            <a:ext cx="1979448" cy="923330"/>
          </a:xfrm>
          <a:prstGeom prst="wedgeRoundRectCallout">
            <a:avLst>
              <a:gd name="adj1" fmla="val 26344"/>
              <a:gd name="adj2" fmla="val -123192"/>
              <a:gd name="adj3" fmla="val 16667"/>
            </a:avLst>
          </a:prstGeom>
          <a:solidFill>
            <a:schemeClr val="accent4">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r>
              <a:rPr lang="en-US" dirty="0">
                <a:solidFill>
                  <a:srgbClr val="2C895B"/>
                </a:solidFill>
              </a:rPr>
              <a:t>Restores</a:t>
            </a:r>
            <a:r>
              <a:rPr lang="en-US" dirty="0">
                <a:solidFill>
                  <a:schemeClr val="tx2"/>
                </a:solidFill>
              </a:rPr>
              <a:t> the contents of </a:t>
            </a:r>
            <a:r>
              <a:rPr lang="en-US" dirty="0" err="1">
                <a:solidFill>
                  <a:schemeClr val="tx2"/>
                </a:solidFill>
              </a:rPr>
              <a:t>fp</a:t>
            </a:r>
            <a:r>
              <a:rPr lang="en-US" dirty="0">
                <a:solidFill>
                  <a:schemeClr val="tx2"/>
                </a:solidFill>
              </a:rPr>
              <a:t>, </a:t>
            </a:r>
            <a:r>
              <a:rPr lang="en-US" dirty="0" err="1">
                <a:solidFill>
                  <a:schemeClr val="tx2"/>
                </a:solidFill>
              </a:rPr>
              <a:t>lr</a:t>
            </a:r>
            <a:r>
              <a:rPr lang="en-US" dirty="0">
                <a:solidFill>
                  <a:schemeClr val="tx2"/>
                </a:solidFill>
              </a:rPr>
              <a:t> from the stack.</a:t>
            </a:r>
          </a:p>
        </p:txBody>
      </p:sp>
      <p:sp>
        <p:nvSpPr>
          <p:cNvPr id="26" name="Rounded Rectangular Callout 25">
            <a:extLst>
              <a:ext uri="{FF2B5EF4-FFF2-40B4-BE49-F238E27FC236}">
                <a16:creationId xmlns:a16="http://schemas.microsoft.com/office/drawing/2014/main" id="{A328FCB5-2064-B490-F8F0-5996F58CD8A5}"/>
              </a:ext>
            </a:extLst>
          </p:cNvPr>
          <p:cNvSpPr/>
          <p:nvPr/>
        </p:nvSpPr>
        <p:spPr>
          <a:xfrm>
            <a:off x="9118555" y="2168730"/>
            <a:ext cx="1931821" cy="996919"/>
          </a:xfrm>
          <a:prstGeom prst="wedgeRoundRectCallout">
            <a:avLst>
              <a:gd name="adj1" fmla="val -18284"/>
              <a:gd name="adj2" fmla="val 73571"/>
              <a:gd name="adj3" fmla="val 16667"/>
            </a:avLst>
          </a:prstGeom>
          <a:solidFill>
            <a:schemeClr val="accent4">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r>
              <a:rPr lang="en-US" b="1" dirty="0">
                <a:solidFill>
                  <a:srgbClr val="0070C0"/>
                </a:solidFill>
              </a:rPr>
              <a:t>Fix: </a:t>
            </a:r>
            <a:r>
              <a:rPr lang="en-US" dirty="0">
                <a:solidFill>
                  <a:srgbClr val="2C895B"/>
                </a:solidFill>
              </a:rPr>
              <a:t>Save</a:t>
            </a:r>
            <a:r>
              <a:rPr lang="en-US" dirty="0">
                <a:solidFill>
                  <a:schemeClr val="tx2"/>
                </a:solidFill>
              </a:rPr>
              <a:t> the contents of </a:t>
            </a:r>
            <a:r>
              <a:rPr lang="en-US" dirty="0" err="1">
                <a:solidFill>
                  <a:schemeClr val="tx2"/>
                </a:solidFill>
              </a:rPr>
              <a:t>fp</a:t>
            </a:r>
            <a:r>
              <a:rPr lang="en-US" dirty="0">
                <a:solidFill>
                  <a:schemeClr val="tx2"/>
                </a:solidFill>
              </a:rPr>
              <a:t>, </a:t>
            </a:r>
            <a:r>
              <a:rPr lang="en-US" dirty="0" err="1">
                <a:solidFill>
                  <a:schemeClr val="tx2"/>
                </a:solidFill>
              </a:rPr>
              <a:t>lr</a:t>
            </a:r>
            <a:r>
              <a:rPr lang="en-US" dirty="0">
                <a:solidFill>
                  <a:schemeClr val="tx2"/>
                </a:solidFill>
              </a:rPr>
              <a:t> on the stack.</a:t>
            </a:r>
          </a:p>
        </p:txBody>
      </p:sp>
      <p:sp>
        <p:nvSpPr>
          <p:cNvPr id="27" name="Rounded Rectangular Callout 26">
            <a:extLst>
              <a:ext uri="{FF2B5EF4-FFF2-40B4-BE49-F238E27FC236}">
                <a16:creationId xmlns:a16="http://schemas.microsoft.com/office/drawing/2014/main" id="{7286FA86-E4FF-4111-AFA5-6895CB718F33}"/>
              </a:ext>
            </a:extLst>
          </p:cNvPr>
          <p:cNvSpPr/>
          <p:nvPr/>
        </p:nvSpPr>
        <p:spPr>
          <a:xfrm>
            <a:off x="8390712" y="4801157"/>
            <a:ext cx="1754904" cy="1087457"/>
          </a:xfrm>
          <a:prstGeom prst="wedgeRoundRectCallout">
            <a:avLst>
              <a:gd name="adj1" fmla="val 3548"/>
              <a:gd name="adj2" fmla="val -94769"/>
              <a:gd name="adj3" fmla="val 16667"/>
            </a:avLst>
          </a:prstGeom>
          <a:solidFill>
            <a:schemeClr val="accent4">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r>
              <a:rPr lang="en-US" dirty="0">
                <a:solidFill>
                  <a:schemeClr val="tx2"/>
                </a:solidFill>
              </a:rPr>
              <a:t>Copies the saved return address from </a:t>
            </a:r>
            <a:r>
              <a:rPr lang="en-US" dirty="0" err="1">
                <a:solidFill>
                  <a:schemeClr val="tx2"/>
                </a:solidFill>
              </a:rPr>
              <a:t>lr</a:t>
            </a:r>
            <a:r>
              <a:rPr lang="en-US" dirty="0">
                <a:solidFill>
                  <a:schemeClr val="tx2"/>
                </a:solidFill>
              </a:rPr>
              <a:t> back into pc</a:t>
            </a:r>
          </a:p>
        </p:txBody>
      </p:sp>
      <p:cxnSp>
        <p:nvCxnSpPr>
          <p:cNvPr id="28" name="Straight Arrow Connector 27">
            <a:extLst>
              <a:ext uri="{FF2B5EF4-FFF2-40B4-BE49-F238E27FC236}">
                <a16:creationId xmlns:a16="http://schemas.microsoft.com/office/drawing/2014/main" id="{20E647EF-85CD-0865-AF58-F2DE80C00318}"/>
              </a:ext>
            </a:extLst>
          </p:cNvPr>
          <p:cNvCxnSpPr>
            <a:cxnSpLocks/>
          </p:cNvCxnSpPr>
          <p:nvPr/>
        </p:nvCxnSpPr>
        <p:spPr>
          <a:xfrm>
            <a:off x="6754205" y="2880196"/>
            <a:ext cx="0" cy="548804"/>
          </a:xfrm>
          <a:prstGeom prst="straightConnector1">
            <a:avLst/>
          </a:prstGeom>
          <a:ln w="38100">
            <a:solidFill>
              <a:srgbClr val="F3753F"/>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8E81311-F0EE-184A-53D4-0E76871C4986}"/>
              </a:ext>
            </a:extLst>
          </p:cNvPr>
          <p:cNvCxnSpPr>
            <a:cxnSpLocks/>
          </p:cNvCxnSpPr>
          <p:nvPr/>
        </p:nvCxnSpPr>
        <p:spPr>
          <a:xfrm>
            <a:off x="9669933" y="3601246"/>
            <a:ext cx="0" cy="320198"/>
          </a:xfrm>
          <a:prstGeom prst="straightConnector1">
            <a:avLst/>
          </a:prstGeom>
          <a:ln w="38100">
            <a:solidFill>
              <a:srgbClr val="F3753F"/>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2095C1B-D568-2658-9758-372F26812ED9}"/>
              </a:ext>
            </a:extLst>
          </p:cNvPr>
          <p:cNvCxnSpPr>
            <a:cxnSpLocks/>
          </p:cNvCxnSpPr>
          <p:nvPr/>
        </p:nvCxnSpPr>
        <p:spPr>
          <a:xfrm>
            <a:off x="6883601" y="3761345"/>
            <a:ext cx="0" cy="548804"/>
          </a:xfrm>
          <a:prstGeom prst="straightConnector1">
            <a:avLst/>
          </a:prstGeom>
          <a:ln w="38100">
            <a:solidFill>
              <a:srgbClr val="F3753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422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p:bldP spid="17" grpId="0" animBg="1"/>
      <p:bldP spid="18" grpId="0" animBg="1"/>
      <p:bldP spid="20" grpId="0"/>
      <p:bldP spid="19" grpId="0"/>
      <p:bldP spid="5" grpId="0" animBg="1"/>
      <p:bldP spid="25" grpId="0" animBg="1"/>
      <p:bldP spid="26" grpId="0" animBg="1"/>
      <p:bldP spid="2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ontent Placeholder 62">
            <a:extLst>
              <a:ext uri="{FF2B5EF4-FFF2-40B4-BE49-F238E27FC236}">
                <a16:creationId xmlns:a16="http://schemas.microsoft.com/office/drawing/2014/main" id="{3D2D1849-A64C-D642-B6C1-3F9E55DFF18E}"/>
              </a:ext>
            </a:extLst>
          </p:cNvPr>
          <p:cNvSpPr>
            <a:spLocks noGrp="1"/>
          </p:cNvSpPr>
          <p:nvPr>
            <p:ph sz="quarter" idx="15"/>
          </p:nvPr>
        </p:nvSpPr>
        <p:spPr>
          <a:xfrm>
            <a:off x="456808" y="4378326"/>
            <a:ext cx="11483202" cy="1897094"/>
          </a:xfrm>
          <a:solidFill>
            <a:schemeClr val="accent4">
              <a:lumMod val="20000"/>
              <a:lumOff val="80000"/>
            </a:schemeClr>
          </a:solidFill>
          <a:ln>
            <a:solidFill>
              <a:schemeClr val="accent1"/>
            </a:solidFill>
          </a:ln>
        </p:spPr>
        <p:txBody>
          <a:bodyPr/>
          <a:lstStyle/>
          <a:p>
            <a:r>
              <a:rPr lang="en-US" sz="2000" b="1" dirty="0">
                <a:solidFill>
                  <a:schemeClr val="accent5"/>
                </a:solidFill>
                <a:latin typeface="Courier New" panose="02070309020205020404" pitchFamily="49" charset="0"/>
                <a:cs typeface="Courier New" panose="02070309020205020404" pitchFamily="49" charset="0"/>
              </a:rPr>
              <a:t>push </a:t>
            </a:r>
            <a:r>
              <a:rPr lang="en-US" sz="2000" dirty="0">
                <a:cs typeface="Courier New" panose="02070309020205020404" pitchFamily="49" charset="0"/>
              </a:rPr>
              <a:t>copies the contents of the </a:t>
            </a:r>
            <a:r>
              <a:rPr lang="en-US" sz="2000" b="1" dirty="0">
                <a:solidFill>
                  <a:srgbClr val="F37440"/>
                </a:solidFill>
                <a:latin typeface="Courier New" panose="02070309020205020404" pitchFamily="49" charset="0"/>
                <a:cs typeface="Courier New" panose="02070309020205020404" pitchFamily="49" charset="0"/>
              </a:rPr>
              <a:t>{reg list} </a:t>
            </a:r>
            <a:r>
              <a:rPr lang="en-US" sz="2000" dirty="0">
                <a:cs typeface="Courier New" panose="02070309020205020404" pitchFamily="49" charset="0"/>
              </a:rPr>
              <a:t>to stack segment memory</a:t>
            </a:r>
          </a:p>
          <a:p>
            <a:r>
              <a:rPr lang="en-US" sz="2000" b="1" dirty="0">
                <a:solidFill>
                  <a:schemeClr val="accent5"/>
                </a:solidFill>
                <a:latin typeface="Courier New" panose="02070309020205020404" pitchFamily="49" charset="0"/>
                <a:cs typeface="Courier New" panose="02070309020205020404" pitchFamily="49" charset="0"/>
              </a:rPr>
              <a:t>push </a:t>
            </a:r>
            <a:r>
              <a:rPr lang="en-US" sz="2000" b="1" dirty="0">
                <a:solidFill>
                  <a:schemeClr val="tx2"/>
                </a:solidFill>
                <a:cs typeface="Courier New" panose="02070309020205020404" pitchFamily="49" charset="0"/>
              </a:rPr>
              <a:t>Also</a:t>
            </a:r>
            <a:r>
              <a:rPr lang="en-US" sz="2000" b="1" dirty="0">
                <a:solidFill>
                  <a:schemeClr val="accent5"/>
                </a:solidFill>
                <a:latin typeface="Courier New" panose="02070309020205020404" pitchFamily="49" charset="0"/>
                <a:cs typeface="Courier New" panose="02070309020205020404" pitchFamily="49" charset="0"/>
              </a:rPr>
              <a:t> </a:t>
            </a:r>
            <a:r>
              <a:rPr lang="en-US" sz="2000" u="sng" dirty="0">
                <a:cs typeface="Courier New" panose="02070309020205020404" pitchFamily="49" charset="0"/>
              </a:rPr>
              <a:t>subtracts</a:t>
            </a:r>
            <a:r>
              <a:rPr lang="en-US" sz="2000" dirty="0">
                <a:cs typeface="Courier New" panose="02070309020205020404" pitchFamily="49" charset="0"/>
              </a:rPr>
              <a:t> </a:t>
            </a:r>
            <a:r>
              <a:rPr lang="en-US" sz="2000" dirty="0">
                <a:solidFill>
                  <a:srgbClr val="0070C0"/>
                </a:solidFill>
                <a:cs typeface="Courier New" panose="02070309020205020404" pitchFamily="49" charset="0"/>
              </a:rPr>
              <a:t>(# of registers saved) * (4 bytes) from the </a:t>
            </a:r>
            <a:r>
              <a:rPr lang="en-US" sz="2000" b="1" dirty="0" err="1">
                <a:solidFill>
                  <a:srgbClr val="F37440"/>
                </a:solidFill>
                <a:latin typeface="Courier New" panose="02070309020205020404" pitchFamily="49" charset="0"/>
                <a:cs typeface="Courier New" panose="02070309020205020404" pitchFamily="49" charset="0"/>
              </a:rPr>
              <a:t>sp</a:t>
            </a:r>
            <a:r>
              <a:rPr lang="en-US" sz="2000" dirty="0">
                <a:solidFill>
                  <a:srgbClr val="0070C0"/>
                </a:solidFill>
                <a:cs typeface="Courier New" panose="02070309020205020404" pitchFamily="49" charset="0"/>
              </a:rPr>
              <a:t> to </a:t>
            </a:r>
            <a:r>
              <a:rPr lang="en-US" sz="2000" b="1" i="1" dirty="0">
                <a:solidFill>
                  <a:srgbClr val="F37440"/>
                </a:solidFill>
                <a:cs typeface="Courier New" panose="02070309020205020404" pitchFamily="49" charset="0"/>
              </a:rPr>
              <a:t>allocate</a:t>
            </a:r>
            <a:r>
              <a:rPr lang="en-US" sz="2000" dirty="0">
                <a:solidFill>
                  <a:srgbClr val="0070C0"/>
                </a:solidFill>
                <a:cs typeface="Courier New" panose="02070309020205020404" pitchFamily="49" charset="0"/>
              </a:rPr>
              <a:t> space on the stack</a:t>
            </a:r>
          </a:p>
          <a:p>
            <a:pPr lvl="1"/>
            <a:r>
              <a:rPr lang="en-US" sz="1800" dirty="0" err="1">
                <a:solidFill>
                  <a:srgbClr val="0070C0"/>
                </a:solidFill>
                <a:cs typeface="Courier New" panose="02070309020205020404" pitchFamily="49" charset="0"/>
              </a:rPr>
              <a:t>sp</a:t>
            </a:r>
            <a:r>
              <a:rPr lang="en-US" sz="1800" dirty="0">
                <a:solidFill>
                  <a:srgbClr val="0070C0"/>
                </a:solidFill>
                <a:cs typeface="Courier New" panose="02070309020205020404" pitchFamily="49" charset="0"/>
              </a:rPr>
              <a:t> = </a:t>
            </a:r>
            <a:r>
              <a:rPr lang="en-US" sz="1800" dirty="0" err="1">
                <a:solidFill>
                  <a:srgbClr val="0070C0"/>
                </a:solidFill>
                <a:cs typeface="Courier New" panose="02070309020205020404" pitchFamily="49" charset="0"/>
              </a:rPr>
              <a:t>sp</a:t>
            </a:r>
            <a:r>
              <a:rPr lang="en-US" sz="1800" dirty="0">
                <a:solidFill>
                  <a:srgbClr val="0070C0"/>
                </a:solidFill>
                <a:cs typeface="Courier New" panose="02070309020205020404" pitchFamily="49" charset="0"/>
              </a:rPr>
              <a:t> – (# </a:t>
            </a:r>
            <a:r>
              <a:rPr lang="en-US" sz="1800" dirty="0" err="1">
                <a:solidFill>
                  <a:srgbClr val="0070C0"/>
                </a:solidFill>
                <a:cs typeface="Courier New" panose="02070309020205020404" pitchFamily="49" charset="0"/>
              </a:rPr>
              <a:t>registers_saved</a:t>
            </a:r>
            <a:r>
              <a:rPr lang="en-US" sz="1800" dirty="0">
                <a:solidFill>
                  <a:srgbClr val="0070C0"/>
                </a:solidFill>
                <a:cs typeface="Courier New" panose="02070309020205020404" pitchFamily="49" charset="0"/>
              </a:rPr>
              <a:t> * 4)</a:t>
            </a:r>
          </a:p>
          <a:p>
            <a:r>
              <a:rPr lang="en-US" sz="2400" b="1" dirty="0">
                <a:solidFill>
                  <a:schemeClr val="tx2"/>
                </a:solidFill>
                <a:cs typeface="Courier New" panose="02070309020205020404" pitchFamily="49" charset="0"/>
              </a:rPr>
              <a:t>this must always be true: </a:t>
            </a:r>
            <a:r>
              <a:rPr lang="en-US" sz="2400" b="1" dirty="0" err="1">
                <a:solidFill>
                  <a:srgbClr val="FF0000"/>
                </a:solidFill>
                <a:cs typeface="Courier New" panose="02070309020205020404" pitchFamily="49" charset="0"/>
              </a:rPr>
              <a:t>sp</a:t>
            </a:r>
            <a:r>
              <a:rPr lang="en-US" sz="2400" b="1" dirty="0">
                <a:solidFill>
                  <a:srgbClr val="FF0000"/>
                </a:solidFill>
                <a:cs typeface="Courier New" panose="02070309020205020404" pitchFamily="49" charset="0"/>
              </a:rPr>
              <a:t> % 8 == 0</a:t>
            </a:r>
            <a:endParaRPr lang="en-US" sz="2400" b="1" dirty="0">
              <a:solidFill>
                <a:srgbClr val="0070C0"/>
              </a:solidFill>
              <a:cs typeface="Courier New" panose="02070309020205020404" pitchFamily="49" charset="0"/>
            </a:endParaRPr>
          </a:p>
        </p:txBody>
      </p:sp>
      <p:sp>
        <p:nvSpPr>
          <p:cNvPr id="2" name="Title 1">
            <a:extLst>
              <a:ext uri="{FF2B5EF4-FFF2-40B4-BE49-F238E27FC236}">
                <a16:creationId xmlns:a16="http://schemas.microsoft.com/office/drawing/2014/main" id="{10395E47-5BE2-F741-A496-9B02FA3ECA9D}"/>
              </a:ext>
            </a:extLst>
          </p:cNvPr>
          <p:cNvSpPr>
            <a:spLocks noGrp="1"/>
          </p:cNvSpPr>
          <p:nvPr>
            <p:ph type="title"/>
          </p:nvPr>
        </p:nvSpPr>
        <p:spPr>
          <a:xfrm>
            <a:off x="147256" y="164909"/>
            <a:ext cx="10515600" cy="494036"/>
          </a:xfrm>
        </p:spPr>
        <p:txBody>
          <a:bodyPr/>
          <a:lstStyle/>
          <a:p>
            <a:r>
              <a:rPr lang="en-US" dirty="0"/>
              <a:t>push: Multiple Register Save (str to stack)</a:t>
            </a:r>
          </a:p>
        </p:txBody>
      </p:sp>
      <p:grpSp>
        <p:nvGrpSpPr>
          <p:cNvPr id="13" name="Group 12">
            <a:extLst>
              <a:ext uri="{FF2B5EF4-FFF2-40B4-BE49-F238E27FC236}">
                <a16:creationId xmlns:a16="http://schemas.microsoft.com/office/drawing/2014/main" id="{628B0758-C62B-9C4D-A583-B6DDB337D9B6}"/>
              </a:ext>
            </a:extLst>
          </p:cNvPr>
          <p:cNvGrpSpPr/>
          <p:nvPr/>
        </p:nvGrpSpPr>
        <p:grpSpPr>
          <a:xfrm>
            <a:off x="8256006" y="1796346"/>
            <a:ext cx="1377799" cy="1910656"/>
            <a:chOff x="5015535" y="3266589"/>
            <a:chExt cx="1377799" cy="1910656"/>
          </a:xfrm>
        </p:grpSpPr>
        <p:sp>
          <p:nvSpPr>
            <p:cNvPr id="88" name="Rectangle 87">
              <a:extLst>
                <a:ext uri="{FF2B5EF4-FFF2-40B4-BE49-F238E27FC236}">
                  <a16:creationId xmlns:a16="http://schemas.microsoft.com/office/drawing/2014/main" id="{F3F7F735-6401-BF49-8B88-B27C7F0600A4}"/>
                </a:ext>
              </a:extLst>
            </p:cNvPr>
            <p:cNvSpPr/>
            <p:nvPr/>
          </p:nvSpPr>
          <p:spPr>
            <a:xfrm>
              <a:off x="5015538" y="3266589"/>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lr</a:t>
              </a:r>
              <a:endParaRPr lang="en-US" dirty="0">
                <a:latin typeface="Consolas" panose="020B0609020204030204" pitchFamily="49" charset="0"/>
                <a:cs typeface="Consolas" panose="020B0609020204030204" pitchFamily="49" charset="0"/>
              </a:endParaRPr>
            </a:p>
          </p:txBody>
        </p:sp>
        <p:sp>
          <p:nvSpPr>
            <p:cNvPr id="89" name="Rectangle 88">
              <a:extLst>
                <a:ext uri="{FF2B5EF4-FFF2-40B4-BE49-F238E27FC236}">
                  <a16:creationId xmlns:a16="http://schemas.microsoft.com/office/drawing/2014/main" id="{4CC3363E-58CF-4C45-85D3-0558702A7450}"/>
                </a:ext>
              </a:extLst>
            </p:cNvPr>
            <p:cNvSpPr/>
            <p:nvPr/>
          </p:nvSpPr>
          <p:spPr>
            <a:xfrm>
              <a:off x="5017375" y="3594886"/>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fp</a:t>
              </a:r>
              <a:endParaRPr lang="en-US" dirty="0">
                <a:latin typeface="Consolas" panose="020B0609020204030204" pitchFamily="49" charset="0"/>
                <a:cs typeface="Consolas" panose="020B0609020204030204" pitchFamily="49" charset="0"/>
              </a:endParaRPr>
            </a:p>
          </p:txBody>
        </p:sp>
        <p:sp>
          <p:nvSpPr>
            <p:cNvPr id="90" name="Rectangle 89">
              <a:extLst>
                <a:ext uri="{FF2B5EF4-FFF2-40B4-BE49-F238E27FC236}">
                  <a16:creationId xmlns:a16="http://schemas.microsoft.com/office/drawing/2014/main" id="{82D79CC0-F32C-074E-92D2-ADDE0022AEC3}"/>
                </a:ext>
              </a:extLst>
            </p:cNvPr>
            <p:cNvSpPr/>
            <p:nvPr/>
          </p:nvSpPr>
          <p:spPr>
            <a:xfrm>
              <a:off x="5015537" y="3923183"/>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r8</a:t>
              </a:r>
            </a:p>
          </p:txBody>
        </p:sp>
        <p:sp>
          <p:nvSpPr>
            <p:cNvPr id="91" name="Rectangle 90">
              <a:extLst>
                <a:ext uri="{FF2B5EF4-FFF2-40B4-BE49-F238E27FC236}">
                  <a16:creationId xmlns:a16="http://schemas.microsoft.com/office/drawing/2014/main" id="{55A096EC-08B9-9941-80E4-68D7F6DA85E6}"/>
                </a:ext>
              </a:extLst>
            </p:cNvPr>
            <p:cNvSpPr/>
            <p:nvPr/>
          </p:nvSpPr>
          <p:spPr>
            <a:xfrm>
              <a:off x="5015537" y="4237668"/>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r6</a:t>
              </a:r>
            </a:p>
          </p:txBody>
        </p:sp>
        <p:sp>
          <p:nvSpPr>
            <p:cNvPr id="92" name="Rectangle 91">
              <a:extLst>
                <a:ext uri="{FF2B5EF4-FFF2-40B4-BE49-F238E27FC236}">
                  <a16:creationId xmlns:a16="http://schemas.microsoft.com/office/drawing/2014/main" id="{F3745BF3-B167-644D-AE7B-5B483CED8BDC}"/>
                </a:ext>
              </a:extLst>
            </p:cNvPr>
            <p:cNvSpPr/>
            <p:nvPr/>
          </p:nvSpPr>
          <p:spPr>
            <a:xfrm>
              <a:off x="5015536" y="4865158"/>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r4</a:t>
              </a:r>
            </a:p>
          </p:txBody>
        </p:sp>
        <p:sp>
          <p:nvSpPr>
            <p:cNvPr id="93" name="Rectangle 92">
              <a:extLst>
                <a:ext uri="{FF2B5EF4-FFF2-40B4-BE49-F238E27FC236}">
                  <a16:creationId xmlns:a16="http://schemas.microsoft.com/office/drawing/2014/main" id="{1B7A2AAD-95BF-1E4E-B262-C54288B298CC}"/>
                </a:ext>
              </a:extLst>
            </p:cNvPr>
            <p:cNvSpPr/>
            <p:nvPr/>
          </p:nvSpPr>
          <p:spPr>
            <a:xfrm>
              <a:off x="5015535" y="4559107"/>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r5</a:t>
              </a:r>
            </a:p>
          </p:txBody>
        </p:sp>
      </p:grpSp>
      <p:sp>
        <p:nvSpPr>
          <p:cNvPr id="96" name="TextBox 95">
            <a:extLst>
              <a:ext uri="{FF2B5EF4-FFF2-40B4-BE49-F238E27FC236}">
                <a16:creationId xmlns:a16="http://schemas.microsoft.com/office/drawing/2014/main" id="{33BB3A84-D8AC-C447-89B4-E527B6D49F88}"/>
              </a:ext>
            </a:extLst>
          </p:cNvPr>
          <p:cNvSpPr txBox="1"/>
          <p:nvPr/>
        </p:nvSpPr>
        <p:spPr>
          <a:xfrm>
            <a:off x="456808" y="1316311"/>
            <a:ext cx="3155031" cy="677108"/>
          </a:xfrm>
          <a:prstGeom prst="rect">
            <a:avLst/>
          </a:prstGeom>
          <a:solidFill>
            <a:schemeClr val="accent4">
              <a:lumMod val="20000"/>
              <a:lumOff val="80000"/>
            </a:schemeClr>
          </a:solidFill>
          <a:ln>
            <a:solidFill>
              <a:schemeClr val="accent1"/>
            </a:solidFill>
          </a:ln>
        </p:spPr>
        <p:txBody>
          <a:bodyPr wrap="none" rtlCol="0">
            <a:spAutoFit/>
          </a:bodyPr>
          <a:lstStyle/>
          <a:p>
            <a:pPr algn="ctr"/>
            <a:r>
              <a:rPr lang="en-US" dirty="0">
                <a:solidFill>
                  <a:srgbClr val="00B050"/>
                </a:solidFill>
                <a:latin typeface="Consolas" panose="020B0609020204030204" pitchFamily="49" charset="0"/>
                <a:cs typeface="Consolas" panose="020B0609020204030204" pitchFamily="49" charset="0"/>
              </a:rPr>
              <a:t>save registers</a:t>
            </a:r>
          </a:p>
          <a:p>
            <a:pPr algn="ctr"/>
            <a:r>
              <a:rPr lang="en-US" sz="2000" dirty="0">
                <a:solidFill>
                  <a:srgbClr val="FF0000"/>
                </a:solidFill>
                <a:latin typeface="Consolas" panose="020B0609020204030204" pitchFamily="49" charset="0"/>
                <a:cs typeface="Consolas" panose="020B0609020204030204" pitchFamily="49" charset="0"/>
              </a:rPr>
              <a:t>push</a:t>
            </a:r>
            <a:r>
              <a:rPr lang="en-US" dirty="0">
                <a:solidFill>
                  <a:srgbClr val="F37440"/>
                </a:solidFill>
                <a:latin typeface="Consolas" panose="020B0609020204030204" pitchFamily="49" charset="0"/>
                <a:cs typeface="Consolas" panose="020B0609020204030204" pitchFamily="49" charset="0"/>
              </a:rPr>
              <a:t>{r4-r6, r8, </a:t>
            </a:r>
            <a:r>
              <a:rPr lang="en-US" dirty="0" err="1">
                <a:solidFill>
                  <a:srgbClr val="F37440"/>
                </a:solidFill>
                <a:latin typeface="Consolas" panose="020B0609020204030204" pitchFamily="49" charset="0"/>
                <a:cs typeface="Consolas" panose="020B0609020204030204" pitchFamily="49" charset="0"/>
              </a:rPr>
              <a:t>fp</a:t>
            </a:r>
            <a:r>
              <a:rPr lang="en-US" dirty="0">
                <a:solidFill>
                  <a:srgbClr val="F37440"/>
                </a:solidFill>
                <a:latin typeface="Consolas" panose="020B0609020204030204" pitchFamily="49" charset="0"/>
                <a:cs typeface="Consolas" panose="020B0609020204030204" pitchFamily="49" charset="0"/>
              </a:rPr>
              <a:t>, </a:t>
            </a:r>
            <a:r>
              <a:rPr lang="en-US" dirty="0" err="1">
                <a:solidFill>
                  <a:srgbClr val="F37440"/>
                </a:solidFill>
                <a:latin typeface="Consolas" panose="020B0609020204030204" pitchFamily="49" charset="0"/>
                <a:cs typeface="Consolas" panose="020B0609020204030204" pitchFamily="49" charset="0"/>
              </a:rPr>
              <a:t>lr</a:t>
            </a:r>
            <a:r>
              <a:rPr lang="en-US" dirty="0">
                <a:solidFill>
                  <a:srgbClr val="F37440"/>
                </a:solidFill>
                <a:latin typeface="Consolas" panose="020B0609020204030204" pitchFamily="49" charset="0"/>
                <a:cs typeface="Consolas" panose="020B0609020204030204" pitchFamily="49" charset="0"/>
              </a:rPr>
              <a:t>}</a:t>
            </a:r>
          </a:p>
        </p:txBody>
      </p:sp>
      <p:grpSp>
        <p:nvGrpSpPr>
          <p:cNvPr id="9" name="Group 8">
            <a:extLst>
              <a:ext uri="{FF2B5EF4-FFF2-40B4-BE49-F238E27FC236}">
                <a16:creationId xmlns:a16="http://schemas.microsoft.com/office/drawing/2014/main" id="{A0D8CED4-B634-474C-8DAF-CE99E2A0DE08}"/>
              </a:ext>
            </a:extLst>
          </p:cNvPr>
          <p:cNvGrpSpPr/>
          <p:nvPr/>
        </p:nvGrpSpPr>
        <p:grpSpPr>
          <a:xfrm>
            <a:off x="5905530" y="972772"/>
            <a:ext cx="1620957" cy="2725573"/>
            <a:chOff x="6517723" y="611915"/>
            <a:chExt cx="1620957" cy="2725573"/>
          </a:xfrm>
        </p:grpSpPr>
        <p:sp>
          <p:nvSpPr>
            <p:cNvPr id="83" name="Rectangle 82">
              <a:extLst>
                <a:ext uri="{FF2B5EF4-FFF2-40B4-BE49-F238E27FC236}">
                  <a16:creationId xmlns:a16="http://schemas.microsoft.com/office/drawing/2014/main" id="{9991D4D9-6616-A246-B63A-07466B5C8ECA}"/>
                </a:ext>
              </a:extLst>
            </p:cNvPr>
            <p:cNvSpPr>
              <a:spLocks noChangeArrowheads="1"/>
            </p:cNvSpPr>
            <p:nvPr>
              <p:custDataLst>
                <p:tags r:id="rId3"/>
              </p:custDataLst>
            </p:nvPr>
          </p:nvSpPr>
          <p:spPr bwMode="gray">
            <a:xfrm>
              <a:off x="6677660" y="2163076"/>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b="1" kern="0">
                  <a:solidFill>
                    <a:schemeClr val="bg1"/>
                  </a:solidFill>
                  <a:latin typeface="Consolas" panose="020B0609020204030204" pitchFamily="49" charset="0"/>
                  <a:ea typeface="ＭＳ Ｐゴシック" charset="0"/>
                  <a:cs typeface="Consolas" panose="020B0609020204030204" pitchFamily="49" charset="0"/>
                </a:rPr>
                <a:t>r8</a:t>
              </a:r>
            </a:p>
          </p:txBody>
        </p:sp>
        <p:sp>
          <p:nvSpPr>
            <p:cNvPr id="84" name="Rectangle 15">
              <a:extLst>
                <a:ext uri="{FF2B5EF4-FFF2-40B4-BE49-F238E27FC236}">
                  <a16:creationId xmlns:a16="http://schemas.microsoft.com/office/drawing/2014/main" id="{F61CC987-CDC3-9841-A1FC-DAF71F3858CB}"/>
                </a:ext>
              </a:extLst>
            </p:cNvPr>
            <p:cNvSpPr>
              <a:spLocks noChangeArrowheads="1"/>
            </p:cNvSpPr>
            <p:nvPr>
              <p:custDataLst>
                <p:tags r:id="rId4"/>
              </p:custDataLst>
            </p:nvPr>
          </p:nvSpPr>
          <p:spPr bwMode="gray">
            <a:xfrm>
              <a:off x="6677658" y="3108888"/>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b="1" kern="0" dirty="0">
                  <a:solidFill>
                    <a:schemeClr val="bg1"/>
                  </a:solidFill>
                  <a:latin typeface="Consolas" panose="020B0609020204030204" pitchFamily="49" charset="0"/>
                  <a:ea typeface="ＭＳ Ｐゴシック" charset="0"/>
                  <a:cs typeface="Consolas" panose="020B0609020204030204" pitchFamily="49" charset="0"/>
                </a:rPr>
                <a:t>r4</a:t>
              </a:r>
            </a:p>
          </p:txBody>
        </p:sp>
        <p:sp>
          <p:nvSpPr>
            <p:cNvPr id="85" name="Rectangle 16">
              <a:extLst>
                <a:ext uri="{FF2B5EF4-FFF2-40B4-BE49-F238E27FC236}">
                  <a16:creationId xmlns:a16="http://schemas.microsoft.com/office/drawing/2014/main" id="{9FB1B3EA-4F94-FB43-B80F-7F9E05BFBFDE}"/>
                </a:ext>
              </a:extLst>
            </p:cNvPr>
            <p:cNvSpPr>
              <a:spLocks noChangeArrowheads="1"/>
            </p:cNvSpPr>
            <p:nvPr>
              <p:custDataLst>
                <p:tags r:id="rId5"/>
              </p:custDataLst>
            </p:nvPr>
          </p:nvSpPr>
          <p:spPr bwMode="gray">
            <a:xfrm>
              <a:off x="6677658" y="2806010"/>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b="1" kern="0">
                  <a:solidFill>
                    <a:schemeClr val="bg1"/>
                  </a:solidFill>
                  <a:latin typeface="Consolas" panose="020B0609020204030204" pitchFamily="49" charset="0"/>
                  <a:ea typeface="ＭＳ Ｐゴシック" charset="0"/>
                  <a:cs typeface="Consolas" panose="020B0609020204030204" pitchFamily="49" charset="0"/>
                </a:rPr>
                <a:t>r5</a:t>
              </a:r>
            </a:p>
          </p:txBody>
        </p:sp>
        <p:sp>
          <p:nvSpPr>
            <p:cNvPr id="94" name="Rectangle 9">
              <a:extLst>
                <a:ext uri="{FF2B5EF4-FFF2-40B4-BE49-F238E27FC236}">
                  <a16:creationId xmlns:a16="http://schemas.microsoft.com/office/drawing/2014/main" id="{7BE132C3-3700-304B-AE3F-15B9F982BF66}"/>
                </a:ext>
              </a:extLst>
            </p:cNvPr>
            <p:cNvSpPr>
              <a:spLocks noChangeArrowheads="1"/>
            </p:cNvSpPr>
            <p:nvPr>
              <p:custDataLst>
                <p:tags r:id="rId6"/>
              </p:custDataLst>
            </p:nvPr>
          </p:nvSpPr>
          <p:spPr bwMode="gray">
            <a:xfrm>
              <a:off x="6677661" y="1496911"/>
              <a:ext cx="1197645" cy="228600"/>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lgn="ct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lr</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95" name="Rectangle 8">
              <a:extLst>
                <a:ext uri="{FF2B5EF4-FFF2-40B4-BE49-F238E27FC236}">
                  <a16:creationId xmlns:a16="http://schemas.microsoft.com/office/drawing/2014/main" id="{02D48125-413C-8547-9197-5F674E2B2E28}"/>
                </a:ext>
              </a:extLst>
            </p:cNvPr>
            <p:cNvSpPr>
              <a:spLocks noChangeArrowheads="1"/>
            </p:cNvSpPr>
            <p:nvPr>
              <p:custDataLst>
                <p:tags r:id="rId7"/>
              </p:custDataLst>
            </p:nvPr>
          </p:nvSpPr>
          <p:spPr bwMode="gray">
            <a:xfrm>
              <a:off x="6677661" y="1836890"/>
              <a:ext cx="1197645" cy="228600"/>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lgn="ct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fp</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97" name="Rectangle 16">
              <a:extLst>
                <a:ext uri="{FF2B5EF4-FFF2-40B4-BE49-F238E27FC236}">
                  <a16:creationId xmlns:a16="http://schemas.microsoft.com/office/drawing/2014/main" id="{27E39F91-F48F-2242-8960-DF0C2EFE7B69}"/>
                </a:ext>
              </a:extLst>
            </p:cNvPr>
            <p:cNvSpPr>
              <a:spLocks noChangeArrowheads="1"/>
            </p:cNvSpPr>
            <p:nvPr>
              <p:custDataLst>
                <p:tags r:id="rId8"/>
              </p:custDataLst>
            </p:nvPr>
          </p:nvSpPr>
          <p:spPr bwMode="gray">
            <a:xfrm>
              <a:off x="6677659" y="2481270"/>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b="1" kern="0" dirty="0">
                  <a:solidFill>
                    <a:schemeClr val="bg1"/>
                  </a:solidFill>
                  <a:latin typeface="Consolas" panose="020B0609020204030204" pitchFamily="49" charset="0"/>
                  <a:ea typeface="ＭＳ Ｐゴシック" charset="0"/>
                  <a:cs typeface="Consolas" panose="020B0609020204030204" pitchFamily="49" charset="0"/>
                </a:rPr>
                <a:t>r6</a:t>
              </a:r>
            </a:p>
          </p:txBody>
        </p:sp>
        <p:sp>
          <p:nvSpPr>
            <p:cNvPr id="100" name="TextBox 99">
              <a:extLst>
                <a:ext uri="{FF2B5EF4-FFF2-40B4-BE49-F238E27FC236}">
                  <a16:creationId xmlns:a16="http://schemas.microsoft.com/office/drawing/2014/main" id="{D1764B58-78A6-A343-8017-AA05F60DBEC9}"/>
                </a:ext>
              </a:extLst>
            </p:cNvPr>
            <p:cNvSpPr txBox="1"/>
            <p:nvPr/>
          </p:nvSpPr>
          <p:spPr>
            <a:xfrm>
              <a:off x="6517723" y="611915"/>
              <a:ext cx="1620957" cy="830997"/>
            </a:xfrm>
            <a:prstGeom prst="rect">
              <a:avLst/>
            </a:prstGeom>
            <a:noFill/>
          </p:spPr>
          <p:txBody>
            <a:bodyPr wrap="square" rtlCol="0">
              <a:spAutoFit/>
            </a:bodyPr>
            <a:lstStyle/>
            <a:p>
              <a:r>
                <a:rPr lang="en-US" sz="1600" dirty="0">
                  <a:solidFill>
                    <a:schemeClr val="accent6"/>
                  </a:solidFill>
                  <a:latin typeface="Consolas" panose="020B0609020204030204" pitchFamily="49" charset="0"/>
                  <a:cs typeface="Consolas" panose="020B0609020204030204" pitchFamily="49" charset="0"/>
                </a:rPr>
                <a:t>CPU registers to Save</a:t>
              </a:r>
            </a:p>
          </p:txBody>
        </p:sp>
      </p:grpSp>
      <p:grpSp>
        <p:nvGrpSpPr>
          <p:cNvPr id="10" name="Group 9">
            <a:extLst>
              <a:ext uri="{FF2B5EF4-FFF2-40B4-BE49-F238E27FC236}">
                <a16:creationId xmlns:a16="http://schemas.microsoft.com/office/drawing/2014/main" id="{E17F63B8-DE2E-214E-B61E-B04C38E029E3}"/>
              </a:ext>
            </a:extLst>
          </p:cNvPr>
          <p:cNvGrpSpPr/>
          <p:nvPr/>
        </p:nvGrpSpPr>
        <p:grpSpPr>
          <a:xfrm>
            <a:off x="7395434" y="1461705"/>
            <a:ext cx="724397" cy="2177636"/>
            <a:chOff x="8007627" y="1100848"/>
            <a:chExt cx="724397" cy="2177636"/>
          </a:xfrm>
        </p:grpSpPr>
        <p:sp>
          <p:nvSpPr>
            <p:cNvPr id="102" name="Right Arrow 101">
              <a:extLst>
                <a:ext uri="{FF2B5EF4-FFF2-40B4-BE49-F238E27FC236}">
                  <a16:creationId xmlns:a16="http://schemas.microsoft.com/office/drawing/2014/main" id="{48275568-6340-B146-B3F9-1A0BE7920C62}"/>
                </a:ext>
              </a:extLst>
            </p:cNvPr>
            <p:cNvSpPr/>
            <p:nvPr/>
          </p:nvSpPr>
          <p:spPr>
            <a:xfrm>
              <a:off x="8007630" y="1569323"/>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03" name="Right Arrow 102">
              <a:extLst>
                <a:ext uri="{FF2B5EF4-FFF2-40B4-BE49-F238E27FC236}">
                  <a16:creationId xmlns:a16="http://schemas.microsoft.com/office/drawing/2014/main" id="{BD9B9D93-6A48-5D47-AD89-CB497AE2CB5F}"/>
                </a:ext>
              </a:extLst>
            </p:cNvPr>
            <p:cNvSpPr/>
            <p:nvPr/>
          </p:nvSpPr>
          <p:spPr>
            <a:xfrm>
              <a:off x="8007630" y="1895894"/>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04" name="Right Arrow 103">
              <a:extLst>
                <a:ext uri="{FF2B5EF4-FFF2-40B4-BE49-F238E27FC236}">
                  <a16:creationId xmlns:a16="http://schemas.microsoft.com/office/drawing/2014/main" id="{085E2022-CADD-E149-89F7-025AD5128DC8}"/>
                </a:ext>
              </a:extLst>
            </p:cNvPr>
            <p:cNvSpPr/>
            <p:nvPr/>
          </p:nvSpPr>
          <p:spPr>
            <a:xfrm>
              <a:off x="8007629" y="2222080"/>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05" name="Right Arrow 104">
              <a:extLst>
                <a:ext uri="{FF2B5EF4-FFF2-40B4-BE49-F238E27FC236}">
                  <a16:creationId xmlns:a16="http://schemas.microsoft.com/office/drawing/2014/main" id="{4C23AA01-A656-EC40-851A-1FC71601FBDF}"/>
                </a:ext>
              </a:extLst>
            </p:cNvPr>
            <p:cNvSpPr/>
            <p:nvPr/>
          </p:nvSpPr>
          <p:spPr>
            <a:xfrm>
              <a:off x="8007628" y="2535522"/>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06" name="Right Arrow 105">
              <a:extLst>
                <a:ext uri="{FF2B5EF4-FFF2-40B4-BE49-F238E27FC236}">
                  <a16:creationId xmlns:a16="http://schemas.microsoft.com/office/drawing/2014/main" id="{D2AE6733-63E3-6D4C-B944-B86EE17F5E1F}"/>
                </a:ext>
              </a:extLst>
            </p:cNvPr>
            <p:cNvSpPr/>
            <p:nvPr/>
          </p:nvSpPr>
          <p:spPr>
            <a:xfrm>
              <a:off x="8007628" y="2874837"/>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07" name="Right Arrow 106">
              <a:extLst>
                <a:ext uri="{FF2B5EF4-FFF2-40B4-BE49-F238E27FC236}">
                  <a16:creationId xmlns:a16="http://schemas.microsoft.com/office/drawing/2014/main" id="{7C1068D8-C042-8147-A7EC-5E2FA71E9C64}"/>
                </a:ext>
              </a:extLst>
            </p:cNvPr>
            <p:cNvSpPr/>
            <p:nvPr/>
          </p:nvSpPr>
          <p:spPr>
            <a:xfrm>
              <a:off x="8007627" y="3167893"/>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08" name="TextBox 107">
              <a:extLst>
                <a:ext uri="{FF2B5EF4-FFF2-40B4-BE49-F238E27FC236}">
                  <a16:creationId xmlns:a16="http://schemas.microsoft.com/office/drawing/2014/main" id="{65F86EB6-74A3-0F41-8635-6EC36AAD2852}"/>
                </a:ext>
              </a:extLst>
            </p:cNvPr>
            <p:cNvSpPr txBox="1"/>
            <p:nvPr/>
          </p:nvSpPr>
          <p:spPr>
            <a:xfrm>
              <a:off x="8033838" y="1100848"/>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copy</a:t>
              </a:r>
            </a:p>
          </p:txBody>
        </p:sp>
      </p:grpSp>
      <p:grpSp>
        <p:nvGrpSpPr>
          <p:cNvPr id="123" name="Group 122">
            <a:extLst>
              <a:ext uri="{FF2B5EF4-FFF2-40B4-BE49-F238E27FC236}">
                <a16:creationId xmlns:a16="http://schemas.microsoft.com/office/drawing/2014/main" id="{860D6066-475E-2446-8499-827ABDDD4055}"/>
              </a:ext>
            </a:extLst>
          </p:cNvPr>
          <p:cNvGrpSpPr/>
          <p:nvPr/>
        </p:nvGrpSpPr>
        <p:grpSpPr>
          <a:xfrm>
            <a:off x="910977" y="1980944"/>
            <a:ext cx="2692708" cy="1487280"/>
            <a:chOff x="4654148" y="1816805"/>
            <a:chExt cx="2692708" cy="1487280"/>
          </a:xfrm>
        </p:grpSpPr>
        <p:sp>
          <p:nvSpPr>
            <p:cNvPr id="124" name="Right Brace 123">
              <a:extLst>
                <a:ext uri="{FF2B5EF4-FFF2-40B4-BE49-F238E27FC236}">
                  <a16:creationId xmlns:a16="http://schemas.microsoft.com/office/drawing/2014/main" id="{F239F2B3-C04D-C743-A803-68B306176B43}"/>
                </a:ext>
              </a:extLst>
            </p:cNvPr>
            <p:cNvSpPr/>
            <p:nvPr/>
          </p:nvSpPr>
          <p:spPr>
            <a:xfrm rot="5400000">
              <a:off x="5852196" y="958627"/>
              <a:ext cx="262518" cy="1978873"/>
            </a:xfrm>
            <a:prstGeom prst="rightBrace">
              <a:avLst/>
            </a:prstGeom>
            <a:ln w="317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5" name="TextBox 124">
              <a:extLst>
                <a:ext uri="{FF2B5EF4-FFF2-40B4-BE49-F238E27FC236}">
                  <a16:creationId xmlns:a16="http://schemas.microsoft.com/office/drawing/2014/main" id="{D9FAA4E7-6C15-2E43-B624-CED8D75253B6}"/>
                </a:ext>
              </a:extLst>
            </p:cNvPr>
            <p:cNvSpPr txBox="1"/>
            <p:nvPr/>
          </p:nvSpPr>
          <p:spPr>
            <a:xfrm>
              <a:off x="4654148" y="2103756"/>
              <a:ext cx="2692708" cy="1200329"/>
            </a:xfrm>
            <a:prstGeom prst="rect">
              <a:avLst/>
            </a:prstGeom>
            <a:solidFill>
              <a:schemeClr val="accent4">
                <a:lumMod val="20000"/>
                <a:lumOff val="80000"/>
              </a:schemeClr>
            </a:solidFill>
            <a:ln>
              <a:solidFill>
                <a:schemeClr val="accent5"/>
              </a:solidFill>
            </a:ln>
          </p:spPr>
          <p:txBody>
            <a:bodyPr wrap="square" rtlCol="0">
              <a:spAutoFit/>
            </a:bodyPr>
            <a:lstStyle/>
            <a:p>
              <a:r>
                <a:rPr lang="en-US" dirty="0">
                  <a:solidFill>
                    <a:schemeClr val="tx2"/>
                  </a:solidFill>
                </a:rPr>
                <a:t>Registers are </a:t>
              </a:r>
              <a:r>
                <a:rPr lang="en-US" dirty="0">
                  <a:solidFill>
                    <a:srgbClr val="0070C0"/>
                  </a:solidFill>
                </a:rPr>
                <a:t>pushed </a:t>
              </a:r>
              <a:r>
                <a:rPr lang="en-US" dirty="0">
                  <a:solidFill>
                    <a:schemeClr val="tx2"/>
                  </a:solidFill>
                </a:rPr>
                <a:t>on to the stack </a:t>
              </a:r>
              <a:r>
                <a:rPr lang="en-US" i="1" dirty="0">
                  <a:solidFill>
                    <a:srgbClr val="0070C0"/>
                  </a:solidFill>
                </a:rPr>
                <a:t>in order</a:t>
              </a:r>
              <a:r>
                <a:rPr lang="en-US" dirty="0">
                  <a:solidFill>
                    <a:srgbClr val="0070C0"/>
                  </a:solidFill>
                </a:rPr>
                <a:t> </a:t>
              </a:r>
            </a:p>
            <a:p>
              <a:r>
                <a:rPr lang="en-US" b="1" dirty="0">
                  <a:solidFill>
                    <a:srgbClr val="0070C0"/>
                  </a:solidFill>
                </a:rPr>
                <a:t>right (high memory) to left (low memory)</a:t>
              </a:r>
            </a:p>
          </p:txBody>
        </p:sp>
      </p:grpSp>
      <p:grpSp>
        <p:nvGrpSpPr>
          <p:cNvPr id="126" name="Group 125">
            <a:extLst>
              <a:ext uri="{FF2B5EF4-FFF2-40B4-BE49-F238E27FC236}">
                <a16:creationId xmlns:a16="http://schemas.microsoft.com/office/drawing/2014/main" id="{24D41C2B-B5FC-E145-A630-EF03173F20D3}"/>
              </a:ext>
            </a:extLst>
          </p:cNvPr>
          <p:cNvGrpSpPr/>
          <p:nvPr/>
        </p:nvGrpSpPr>
        <p:grpSpPr>
          <a:xfrm>
            <a:off x="4060990" y="1734731"/>
            <a:ext cx="1986569" cy="2048025"/>
            <a:chOff x="4024089" y="1824892"/>
            <a:chExt cx="1986569" cy="2048025"/>
          </a:xfrm>
        </p:grpSpPr>
        <p:sp>
          <p:nvSpPr>
            <p:cNvPr id="127" name="Right Brace 126">
              <a:extLst>
                <a:ext uri="{FF2B5EF4-FFF2-40B4-BE49-F238E27FC236}">
                  <a16:creationId xmlns:a16="http://schemas.microsoft.com/office/drawing/2014/main" id="{7348FF65-2213-394A-8959-B05D0603C06D}"/>
                </a:ext>
              </a:extLst>
            </p:cNvPr>
            <p:cNvSpPr/>
            <p:nvPr/>
          </p:nvSpPr>
          <p:spPr>
            <a:xfrm rot="10800000">
              <a:off x="5726602" y="1975823"/>
              <a:ext cx="284056" cy="1897094"/>
            </a:xfrm>
            <a:prstGeom prst="rightBrace">
              <a:avLst/>
            </a:prstGeom>
            <a:ln w="317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 name="TextBox 127">
              <a:extLst>
                <a:ext uri="{FF2B5EF4-FFF2-40B4-BE49-F238E27FC236}">
                  <a16:creationId xmlns:a16="http://schemas.microsoft.com/office/drawing/2014/main" id="{F752D98E-3DE9-C145-B02E-18DFC63C5436}"/>
                </a:ext>
              </a:extLst>
            </p:cNvPr>
            <p:cNvSpPr txBox="1"/>
            <p:nvPr/>
          </p:nvSpPr>
          <p:spPr>
            <a:xfrm>
              <a:off x="4024089" y="1824892"/>
              <a:ext cx="1707181" cy="2031325"/>
            </a:xfrm>
            <a:prstGeom prst="rect">
              <a:avLst/>
            </a:prstGeom>
            <a:solidFill>
              <a:schemeClr val="accent4">
                <a:lumMod val="20000"/>
                <a:lumOff val="80000"/>
              </a:schemeClr>
            </a:solidFill>
            <a:ln>
              <a:solidFill>
                <a:schemeClr val="accent5"/>
              </a:solidFill>
            </a:ln>
          </p:spPr>
          <p:txBody>
            <a:bodyPr wrap="square" rtlCol="0">
              <a:spAutoFit/>
            </a:bodyPr>
            <a:lstStyle/>
            <a:p>
              <a:r>
                <a:rPr lang="en-US" dirty="0">
                  <a:solidFill>
                    <a:schemeClr val="accent1"/>
                  </a:solidFill>
                </a:rPr>
                <a:t>If you have </a:t>
              </a:r>
              <a:r>
                <a:rPr lang="en-US" dirty="0">
                  <a:solidFill>
                    <a:srgbClr val="FF0000"/>
                  </a:solidFill>
                </a:rPr>
                <a:t>no stack variables </a:t>
              </a:r>
              <a:r>
                <a:rPr lang="en-US" dirty="0">
                  <a:solidFill>
                    <a:schemeClr val="accent1"/>
                  </a:solidFill>
                </a:rPr>
                <a:t>(later) then always push an </a:t>
              </a:r>
              <a:r>
                <a:rPr lang="en-US" b="1" dirty="0">
                  <a:solidFill>
                    <a:srgbClr val="FF0000"/>
                  </a:solidFill>
                </a:rPr>
                <a:t>EVEN</a:t>
              </a:r>
              <a:r>
                <a:rPr lang="en-US" dirty="0">
                  <a:solidFill>
                    <a:schemeClr val="accent1"/>
                  </a:solidFill>
                </a:rPr>
                <a:t> number of registers!</a:t>
              </a:r>
            </a:p>
          </p:txBody>
        </p:sp>
      </p:grpSp>
      <p:grpSp>
        <p:nvGrpSpPr>
          <p:cNvPr id="6" name="Group 5">
            <a:extLst>
              <a:ext uri="{FF2B5EF4-FFF2-40B4-BE49-F238E27FC236}">
                <a16:creationId xmlns:a16="http://schemas.microsoft.com/office/drawing/2014/main" id="{5E6B523E-CEE5-074E-BCD9-CAE633FDB62E}"/>
              </a:ext>
            </a:extLst>
          </p:cNvPr>
          <p:cNvGrpSpPr/>
          <p:nvPr/>
        </p:nvGrpSpPr>
        <p:grpSpPr>
          <a:xfrm>
            <a:off x="9644227" y="1782087"/>
            <a:ext cx="1835631" cy="2007769"/>
            <a:chOff x="10256420" y="1421230"/>
            <a:chExt cx="1835631" cy="2007769"/>
          </a:xfrm>
        </p:grpSpPr>
        <p:sp>
          <p:nvSpPr>
            <p:cNvPr id="115" name="Rectangle 8">
              <a:extLst>
                <a:ext uri="{FF2B5EF4-FFF2-40B4-BE49-F238E27FC236}">
                  <a16:creationId xmlns:a16="http://schemas.microsoft.com/office/drawing/2014/main" id="{4E122040-4DDD-5042-8239-893F7C988387}"/>
                </a:ext>
              </a:extLst>
            </p:cNvPr>
            <p:cNvSpPr>
              <a:spLocks noChangeArrowheads="1"/>
            </p:cNvSpPr>
            <p:nvPr>
              <p:custDataLst>
                <p:tags r:id="rId2"/>
              </p:custDataLst>
            </p:nvPr>
          </p:nvSpPr>
          <p:spPr bwMode="gray">
            <a:xfrm>
              <a:off x="10843054" y="3176442"/>
              <a:ext cx="580678" cy="252557"/>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sp</a:t>
              </a:r>
              <a:r>
                <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rPr>
                <a:t>  </a:t>
              </a:r>
              <a:r>
                <a:rPr lang="en-US" sz="1600" kern="0" dirty="0">
                  <a:solidFill>
                    <a:sysClr val="windowText" lastClr="000000"/>
                  </a:solidFill>
                  <a:latin typeface="Consolas" panose="020B0609020204030204" pitchFamily="49" charset="0"/>
                  <a:ea typeface="ＭＳ Ｐゴシック" charset="0"/>
                  <a:cs typeface="Consolas" panose="020B0609020204030204" pitchFamily="49" charset="0"/>
                </a:rPr>
                <a:t>after push </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116" name="Left Arrow 115">
              <a:extLst>
                <a:ext uri="{FF2B5EF4-FFF2-40B4-BE49-F238E27FC236}">
                  <a16:creationId xmlns:a16="http://schemas.microsoft.com/office/drawing/2014/main" id="{3AF0FB5C-6A1D-D347-A452-97AB401C34DA}"/>
                </a:ext>
              </a:extLst>
            </p:cNvPr>
            <p:cNvSpPr/>
            <p:nvPr/>
          </p:nvSpPr>
          <p:spPr>
            <a:xfrm>
              <a:off x="10256420" y="3238556"/>
              <a:ext cx="580678" cy="114856"/>
            </a:xfrm>
            <a:prstGeom prst="leftArrow">
              <a:avLst/>
            </a:prstGeom>
            <a:solidFill>
              <a:srgbClr val="F3753F"/>
            </a:solidFill>
            <a:ln>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29" name="Rectangle 128">
              <a:extLst>
                <a:ext uri="{FF2B5EF4-FFF2-40B4-BE49-F238E27FC236}">
                  <a16:creationId xmlns:a16="http://schemas.microsoft.com/office/drawing/2014/main" id="{D8EAC263-3EE8-8446-8211-38F8CEAD7AC8}"/>
                </a:ext>
              </a:extLst>
            </p:cNvPr>
            <p:cNvSpPr/>
            <p:nvPr/>
          </p:nvSpPr>
          <p:spPr>
            <a:xfrm>
              <a:off x="10404030" y="1797938"/>
              <a:ext cx="1688021" cy="738664"/>
            </a:xfrm>
            <a:prstGeom prst="rect">
              <a:avLst/>
            </a:prstGeom>
          </p:spPr>
          <p:txBody>
            <a:bodyPr wrap="square">
              <a:spAutoFit/>
            </a:bodyPr>
            <a:lstStyle/>
            <a:p>
              <a:r>
                <a:rPr lang="en-US" sz="1400" dirty="0">
                  <a:solidFill>
                    <a:srgbClr val="F37440"/>
                  </a:solidFill>
                  <a:latin typeface="Consolas" panose="020B0609020204030204" pitchFamily="49" charset="0"/>
                  <a:cs typeface="Consolas" panose="020B0609020204030204" pitchFamily="49" charset="0"/>
                </a:rPr>
                <a:t>allocated space</a:t>
              </a:r>
            </a:p>
            <a:p>
              <a:r>
                <a:rPr lang="en-US" sz="1400" dirty="0">
                  <a:solidFill>
                    <a:srgbClr val="0070C0"/>
                  </a:solidFill>
                  <a:latin typeface="Consolas" panose="020B0609020204030204" pitchFamily="49" charset="0"/>
                  <a:cs typeface="Consolas" panose="020B0609020204030204" pitchFamily="49" charset="0"/>
                </a:rPr>
                <a:t>(# registers) * (4 bytes) </a:t>
              </a:r>
              <a:endParaRPr lang="en-US" sz="1400" dirty="0">
                <a:latin typeface="Consolas" panose="020B0609020204030204" pitchFamily="49" charset="0"/>
                <a:cs typeface="Consolas" panose="020B0609020204030204" pitchFamily="49" charset="0"/>
              </a:endParaRPr>
            </a:p>
          </p:txBody>
        </p:sp>
        <p:sp>
          <p:nvSpPr>
            <p:cNvPr id="130" name="Left Arrow 129">
              <a:extLst>
                <a:ext uri="{FF2B5EF4-FFF2-40B4-BE49-F238E27FC236}">
                  <a16:creationId xmlns:a16="http://schemas.microsoft.com/office/drawing/2014/main" id="{066FBCCF-1FAF-524F-84B6-A62F0549D63C}"/>
                </a:ext>
              </a:extLst>
            </p:cNvPr>
            <p:cNvSpPr/>
            <p:nvPr/>
          </p:nvSpPr>
          <p:spPr>
            <a:xfrm rot="16200000">
              <a:off x="9503787" y="2259998"/>
              <a:ext cx="1786397" cy="108862"/>
            </a:xfrm>
            <a:prstGeom prst="leftArrow">
              <a:avLst/>
            </a:prstGeom>
            <a:solidFill>
              <a:srgbClr val="F3753F"/>
            </a:solidFill>
            <a:ln>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grpSp>
        <p:nvGrpSpPr>
          <p:cNvPr id="3" name="Group 2">
            <a:extLst>
              <a:ext uri="{FF2B5EF4-FFF2-40B4-BE49-F238E27FC236}">
                <a16:creationId xmlns:a16="http://schemas.microsoft.com/office/drawing/2014/main" id="{375D9700-7A6C-5148-987C-9AFFA5873BB9}"/>
              </a:ext>
            </a:extLst>
          </p:cNvPr>
          <p:cNvGrpSpPr/>
          <p:nvPr/>
        </p:nvGrpSpPr>
        <p:grpSpPr>
          <a:xfrm>
            <a:off x="7969250" y="351985"/>
            <a:ext cx="2569934" cy="3659070"/>
            <a:chOff x="8581443" y="-8872"/>
            <a:chExt cx="2569934" cy="3659070"/>
          </a:xfrm>
        </p:grpSpPr>
        <p:sp>
          <p:nvSpPr>
            <p:cNvPr id="86" name="Rectangle 85">
              <a:extLst>
                <a:ext uri="{FF2B5EF4-FFF2-40B4-BE49-F238E27FC236}">
                  <a16:creationId xmlns:a16="http://schemas.microsoft.com/office/drawing/2014/main" id="{F3EA7D0E-4B64-3846-9A0D-F0031677523E}"/>
                </a:ext>
              </a:extLst>
            </p:cNvPr>
            <p:cNvSpPr/>
            <p:nvPr/>
          </p:nvSpPr>
          <p:spPr>
            <a:xfrm>
              <a:off x="8866325" y="1160577"/>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87" name="Rectangle 86">
              <a:extLst>
                <a:ext uri="{FF2B5EF4-FFF2-40B4-BE49-F238E27FC236}">
                  <a16:creationId xmlns:a16="http://schemas.microsoft.com/office/drawing/2014/main" id="{8DCFC095-5FCD-384D-85E0-6D14166BC18F}"/>
                </a:ext>
              </a:extLst>
            </p:cNvPr>
            <p:cNvSpPr/>
            <p:nvPr/>
          </p:nvSpPr>
          <p:spPr>
            <a:xfrm>
              <a:off x="8864348" y="841835"/>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98" name="TextBox 97">
              <a:extLst>
                <a:ext uri="{FF2B5EF4-FFF2-40B4-BE49-F238E27FC236}">
                  <a16:creationId xmlns:a16="http://schemas.microsoft.com/office/drawing/2014/main" id="{785A8CAA-79FF-5A41-AEFE-9979EDF647BD}"/>
                </a:ext>
              </a:extLst>
            </p:cNvPr>
            <p:cNvSpPr txBox="1"/>
            <p:nvPr/>
          </p:nvSpPr>
          <p:spPr>
            <a:xfrm>
              <a:off x="8581443" y="3342421"/>
              <a:ext cx="2569934" cy="307777"/>
            </a:xfrm>
            <a:prstGeom prst="rect">
              <a:avLst/>
            </a:prstGeom>
            <a:noFill/>
          </p:spPr>
          <p:txBody>
            <a:bodyPr wrap="none" rtlCol="0">
              <a:spAutoFit/>
            </a:bodyPr>
            <a:lstStyle/>
            <a:p>
              <a:r>
                <a:rPr lang="en-US" sz="1400" dirty="0">
                  <a:solidFill>
                    <a:srgbClr val="FF0000"/>
                  </a:solidFill>
                  <a:latin typeface="Consolas" panose="020B0609020204030204" pitchFamily="49" charset="0"/>
                  <a:cs typeface="Consolas" panose="020B0609020204030204" pitchFamily="49" charset="0"/>
                </a:rPr>
                <a:t>stack segment low memory</a:t>
              </a:r>
            </a:p>
          </p:txBody>
        </p:sp>
        <p:sp>
          <p:nvSpPr>
            <p:cNvPr id="99" name="TextBox 98">
              <a:extLst>
                <a:ext uri="{FF2B5EF4-FFF2-40B4-BE49-F238E27FC236}">
                  <a16:creationId xmlns:a16="http://schemas.microsoft.com/office/drawing/2014/main" id="{A4087839-E312-A74D-AFBB-910A538EC9E4}"/>
                </a:ext>
              </a:extLst>
            </p:cNvPr>
            <p:cNvSpPr txBox="1"/>
            <p:nvPr/>
          </p:nvSpPr>
          <p:spPr>
            <a:xfrm>
              <a:off x="8712881" y="-8872"/>
              <a:ext cx="2438496" cy="523220"/>
            </a:xfrm>
            <a:prstGeom prst="rect">
              <a:avLst/>
            </a:prstGeom>
            <a:noFill/>
          </p:spPr>
          <p:txBody>
            <a:bodyPr wrap="square" rtlCol="0">
              <a:spAutoFit/>
            </a:bodyPr>
            <a:lstStyle/>
            <a:p>
              <a:r>
                <a:rPr lang="en-US" sz="1400" dirty="0">
                  <a:solidFill>
                    <a:srgbClr val="FF0000"/>
                  </a:solidFill>
                  <a:latin typeface="Consolas" panose="020B0609020204030204" pitchFamily="49" charset="0"/>
                  <a:cs typeface="Consolas" panose="020B0609020204030204" pitchFamily="49" charset="0"/>
                </a:rPr>
                <a:t>stack segment high memory</a:t>
              </a:r>
            </a:p>
          </p:txBody>
        </p:sp>
        <p:sp>
          <p:nvSpPr>
            <p:cNvPr id="101" name="Rectangle 100">
              <a:extLst>
                <a:ext uri="{FF2B5EF4-FFF2-40B4-BE49-F238E27FC236}">
                  <a16:creationId xmlns:a16="http://schemas.microsoft.com/office/drawing/2014/main" id="{47825120-A9CA-5A44-BC34-E073F8F9956C}"/>
                </a:ext>
              </a:extLst>
            </p:cNvPr>
            <p:cNvSpPr/>
            <p:nvPr/>
          </p:nvSpPr>
          <p:spPr>
            <a:xfrm>
              <a:off x="8864345" y="524885"/>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64" name="Rectangle 63">
              <a:extLst>
                <a:ext uri="{FF2B5EF4-FFF2-40B4-BE49-F238E27FC236}">
                  <a16:creationId xmlns:a16="http://schemas.microsoft.com/office/drawing/2014/main" id="{1507394D-39E3-4C48-916C-A311C4D25A91}"/>
                </a:ext>
              </a:extLst>
            </p:cNvPr>
            <p:cNvSpPr/>
            <p:nvPr/>
          </p:nvSpPr>
          <p:spPr>
            <a:xfrm>
              <a:off x="8874579" y="1469517"/>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65" name="Rectangle 64">
              <a:extLst>
                <a:ext uri="{FF2B5EF4-FFF2-40B4-BE49-F238E27FC236}">
                  <a16:creationId xmlns:a16="http://schemas.microsoft.com/office/drawing/2014/main" id="{327F2EBB-94C1-5646-9DAC-525ED5F3D735}"/>
                </a:ext>
              </a:extLst>
            </p:cNvPr>
            <p:cNvSpPr/>
            <p:nvPr/>
          </p:nvSpPr>
          <p:spPr>
            <a:xfrm>
              <a:off x="8869383" y="1788539"/>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66" name="Rectangle 65">
              <a:extLst>
                <a:ext uri="{FF2B5EF4-FFF2-40B4-BE49-F238E27FC236}">
                  <a16:creationId xmlns:a16="http://schemas.microsoft.com/office/drawing/2014/main" id="{B13DA468-13A0-3244-A3E3-E59A415BA863}"/>
                </a:ext>
              </a:extLst>
            </p:cNvPr>
            <p:cNvSpPr/>
            <p:nvPr/>
          </p:nvSpPr>
          <p:spPr>
            <a:xfrm>
              <a:off x="8869382" y="2100626"/>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67" name="Rectangle 66">
              <a:extLst>
                <a:ext uri="{FF2B5EF4-FFF2-40B4-BE49-F238E27FC236}">
                  <a16:creationId xmlns:a16="http://schemas.microsoft.com/office/drawing/2014/main" id="{FEB3BA42-83E2-DD42-9129-ED4F0C3652F0}"/>
                </a:ext>
              </a:extLst>
            </p:cNvPr>
            <p:cNvSpPr/>
            <p:nvPr/>
          </p:nvSpPr>
          <p:spPr>
            <a:xfrm>
              <a:off x="8864186" y="2412713"/>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68" name="Rectangle 67">
              <a:extLst>
                <a:ext uri="{FF2B5EF4-FFF2-40B4-BE49-F238E27FC236}">
                  <a16:creationId xmlns:a16="http://schemas.microsoft.com/office/drawing/2014/main" id="{8A292048-C176-E046-ADF5-7C813E2C1C5F}"/>
                </a:ext>
              </a:extLst>
            </p:cNvPr>
            <p:cNvSpPr/>
            <p:nvPr/>
          </p:nvSpPr>
          <p:spPr>
            <a:xfrm>
              <a:off x="8858990" y="2720571"/>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69" name="Rectangle 68">
              <a:extLst>
                <a:ext uri="{FF2B5EF4-FFF2-40B4-BE49-F238E27FC236}">
                  <a16:creationId xmlns:a16="http://schemas.microsoft.com/office/drawing/2014/main" id="{4D1413B5-78F3-A54A-B50A-9AE869D0EC75}"/>
                </a:ext>
              </a:extLst>
            </p:cNvPr>
            <p:cNvSpPr/>
            <p:nvPr/>
          </p:nvSpPr>
          <p:spPr>
            <a:xfrm>
              <a:off x="8854259" y="3041548"/>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sp>
        <p:nvSpPr>
          <p:cNvPr id="73" name="TextBox 72">
            <a:extLst>
              <a:ext uri="{FF2B5EF4-FFF2-40B4-BE49-F238E27FC236}">
                <a16:creationId xmlns:a16="http://schemas.microsoft.com/office/drawing/2014/main" id="{4B4AD2BE-6085-B440-A31F-2A91419DFC4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14" name="Group 13">
            <a:extLst>
              <a:ext uri="{FF2B5EF4-FFF2-40B4-BE49-F238E27FC236}">
                <a16:creationId xmlns:a16="http://schemas.microsoft.com/office/drawing/2014/main" id="{A925C2D3-E50A-EEF4-DEC3-D63A2ED6A963}"/>
              </a:ext>
            </a:extLst>
          </p:cNvPr>
          <p:cNvGrpSpPr/>
          <p:nvPr/>
        </p:nvGrpSpPr>
        <p:grpSpPr>
          <a:xfrm>
            <a:off x="9644227" y="1653001"/>
            <a:ext cx="1167312" cy="252557"/>
            <a:chOff x="9336049" y="983858"/>
            <a:chExt cx="1167312" cy="252557"/>
          </a:xfrm>
        </p:grpSpPr>
        <p:sp>
          <p:nvSpPr>
            <p:cNvPr id="74" name="Rectangle 8">
              <a:extLst>
                <a:ext uri="{FF2B5EF4-FFF2-40B4-BE49-F238E27FC236}">
                  <a16:creationId xmlns:a16="http://schemas.microsoft.com/office/drawing/2014/main" id="{A01503E5-059E-D5A7-1972-C8EBE6040239}"/>
                </a:ext>
              </a:extLst>
            </p:cNvPr>
            <p:cNvSpPr>
              <a:spLocks noChangeArrowheads="1"/>
            </p:cNvSpPr>
            <p:nvPr>
              <p:custDataLst>
                <p:tags r:id="rId1"/>
              </p:custDataLst>
            </p:nvPr>
          </p:nvSpPr>
          <p:spPr bwMode="gray">
            <a:xfrm>
              <a:off x="9922683" y="983858"/>
              <a:ext cx="580678" cy="252557"/>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sp</a:t>
              </a:r>
              <a:r>
                <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rPr>
                <a:t>   </a:t>
              </a:r>
              <a:r>
                <a:rPr lang="en-US" sz="1400" kern="0" dirty="0">
                  <a:solidFill>
                    <a:sysClr val="windowText" lastClr="000000"/>
                  </a:solidFill>
                  <a:latin typeface="Consolas" panose="020B0609020204030204" pitchFamily="49" charset="0"/>
                  <a:ea typeface="ＭＳ Ｐゴシック" charset="0"/>
                  <a:cs typeface="Consolas" panose="020B0609020204030204" pitchFamily="49" charset="0"/>
                </a:rPr>
                <a:t>before push</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75" name="Left Arrow 74">
              <a:extLst>
                <a:ext uri="{FF2B5EF4-FFF2-40B4-BE49-F238E27FC236}">
                  <a16:creationId xmlns:a16="http://schemas.microsoft.com/office/drawing/2014/main" id="{7DDB90F4-CC2D-BDE9-B577-CF40C878FFEE}"/>
                </a:ext>
              </a:extLst>
            </p:cNvPr>
            <p:cNvSpPr/>
            <p:nvPr/>
          </p:nvSpPr>
          <p:spPr>
            <a:xfrm>
              <a:off x="9336049" y="1045972"/>
              <a:ext cx="580678" cy="114856"/>
            </a:xfrm>
            <a:prstGeom prst="leftArrow">
              <a:avLst/>
            </a:prstGeom>
            <a:solidFill>
              <a:srgbClr val="F3753F"/>
            </a:solidFill>
            <a:ln>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spTree>
    <p:extLst>
      <p:ext uri="{BB962C8B-B14F-4D97-AF65-F5344CB8AC3E}">
        <p14:creationId xmlns:p14="http://schemas.microsoft.com/office/powerpoint/2010/main" val="41440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7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ontent Placeholder 62">
            <a:extLst>
              <a:ext uri="{FF2B5EF4-FFF2-40B4-BE49-F238E27FC236}">
                <a16:creationId xmlns:a16="http://schemas.microsoft.com/office/drawing/2014/main" id="{3D2D1849-A64C-D642-B6C1-3F9E55DFF18E}"/>
              </a:ext>
            </a:extLst>
          </p:cNvPr>
          <p:cNvSpPr>
            <a:spLocks noGrp="1"/>
          </p:cNvSpPr>
          <p:nvPr>
            <p:ph sz="quarter" idx="15"/>
          </p:nvPr>
        </p:nvSpPr>
        <p:spPr>
          <a:xfrm>
            <a:off x="716610" y="4795552"/>
            <a:ext cx="10925419" cy="1895717"/>
          </a:xfrm>
          <a:solidFill>
            <a:schemeClr val="accent4">
              <a:lumMod val="20000"/>
              <a:lumOff val="80000"/>
            </a:schemeClr>
          </a:solidFill>
          <a:ln>
            <a:solidFill>
              <a:schemeClr val="accent1"/>
            </a:solidFill>
          </a:ln>
        </p:spPr>
        <p:txBody>
          <a:bodyPr/>
          <a:lstStyle/>
          <a:p>
            <a:r>
              <a:rPr lang="en-US" sz="2000" b="1" dirty="0">
                <a:solidFill>
                  <a:schemeClr val="accent5"/>
                </a:solidFill>
                <a:latin typeface="Courier New" panose="02070309020205020404" pitchFamily="49" charset="0"/>
                <a:cs typeface="Courier New" panose="02070309020205020404" pitchFamily="49" charset="0"/>
              </a:rPr>
              <a:t>pop </a:t>
            </a:r>
            <a:r>
              <a:rPr lang="en-US" sz="2000" dirty="0">
                <a:cs typeface="Courier New" panose="02070309020205020404" pitchFamily="49" charset="0"/>
              </a:rPr>
              <a:t>copies the contents of stack segment memory to the </a:t>
            </a:r>
            <a:r>
              <a:rPr lang="en-US" sz="2000" b="1" dirty="0">
                <a:solidFill>
                  <a:srgbClr val="F37440"/>
                </a:solidFill>
                <a:latin typeface="Courier New" panose="02070309020205020404" pitchFamily="49" charset="0"/>
                <a:cs typeface="Courier New" panose="02070309020205020404" pitchFamily="49" charset="0"/>
              </a:rPr>
              <a:t>{reg list}</a:t>
            </a:r>
            <a:endParaRPr lang="en-US" sz="2000" dirty="0">
              <a:cs typeface="Courier New" panose="02070309020205020404" pitchFamily="49" charset="0"/>
            </a:endParaRPr>
          </a:p>
          <a:p>
            <a:r>
              <a:rPr lang="en-US" sz="2000" b="1" dirty="0">
                <a:solidFill>
                  <a:schemeClr val="accent5"/>
                </a:solidFill>
                <a:latin typeface="Courier New" panose="02070309020205020404" pitchFamily="49" charset="0"/>
                <a:cs typeface="Courier New" panose="02070309020205020404" pitchFamily="49" charset="0"/>
              </a:rPr>
              <a:t>pop</a:t>
            </a:r>
            <a:r>
              <a:rPr lang="en-US" sz="2000" dirty="0">
                <a:cs typeface="Courier New" panose="02070309020205020404" pitchFamily="49" charset="0"/>
              </a:rPr>
              <a:t> </a:t>
            </a:r>
            <a:r>
              <a:rPr lang="en-US" sz="2000" b="1" u="sng" dirty="0">
                <a:cs typeface="Courier New" panose="02070309020205020404" pitchFamily="49" charset="0"/>
              </a:rPr>
              <a:t>adds:</a:t>
            </a:r>
            <a:r>
              <a:rPr lang="en-US" sz="2000" dirty="0">
                <a:solidFill>
                  <a:srgbClr val="0070C0"/>
                </a:solidFill>
                <a:cs typeface="Courier New" panose="02070309020205020404" pitchFamily="49" charset="0"/>
              </a:rPr>
              <a:t>  (# of registers restored) * (4 bytes) to </a:t>
            </a:r>
            <a:r>
              <a:rPr lang="en-US" sz="2000" b="1" dirty="0" err="1">
                <a:solidFill>
                  <a:srgbClr val="F37440"/>
                </a:solidFill>
                <a:latin typeface="Courier New" panose="02070309020205020404" pitchFamily="49" charset="0"/>
                <a:cs typeface="Courier New" panose="02070309020205020404" pitchFamily="49" charset="0"/>
              </a:rPr>
              <a:t>sp</a:t>
            </a:r>
            <a:r>
              <a:rPr lang="en-US" sz="2000" dirty="0">
                <a:solidFill>
                  <a:srgbClr val="0070C0"/>
                </a:solidFill>
                <a:cs typeface="Courier New" panose="02070309020205020404" pitchFamily="49" charset="0"/>
              </a:rPr>
              <a:t> to </a:t>
            </a:r>
            <a:r>
              <a:rPr lang="en-US" sz="2000" b="1" i="1" dirty="0">
                <a:solidFill>
                  <a:srgbClr val="F37440"/>
                </a:solidFill>
                <a:cs typeface="Courier New" panose="02070309020205020404" pitchFamily="49" charset="0"/>
              </a:rPr>
              <a:t>deallocate</a:t>
            </a:r>
            <a:r>
              <a:rPr lang="en-US" sz="2000" dirty="0">
                <a:solidFill>
                  <a:srgbClr val="0070C0"/>
                </a:solidFill>
                <a:cs typeface="Courier New" panose="02070309020205020404" pitchFamily="49" charset="0"/>
              </a:rPr>
              <a:t> space on the stack</a:t>
            </a:r>
          </a:p>
          <a:p>
            <a:pPr lvl="1"/>
            <a:r>
              <a:rPr lang="en-US" sz="1800" dirty="0" err="1">
                <a:solidFill>
                  <a:srgbClr val="0070C0"/>
                </a:solidFill>
                <a:cs typeface="Courier New" panose="02070309020205020404" pitchFamily="49" charset="0"/>
              </a:rPr>
              <a:t>sp</a:t>
            </a:r>
            <a:r>
              <a:rPr lang="en-US" sz="1800" dirty="0">
                <a:solidFill>
                  <a:srgbClr val="0070C0"/>
                </a:solidFill>
                <a:cs typeface="Courier New" panose="02070309020205020404" pitchFamily="49" charset="0"/>
              </a:rPr>
              <a:t> = </a:t>
            </a:r>
            <a:r>
              <a:rPr lang="en-US" sz="1800" dirty="0" err="1">
                <a:solidFill>
                  <a:srgbClr val="0070C0"/>
                </a:solidFill>
                <a:cs typeface="Courier New" panose="02070309020205020404" pitchFamily="49" charset="0"/>
              </a:rPr>
              <a:t>sp</a:t>
            </a:r>
            <a:r>
              <a:rPr lang="en-US" sz="1800" dirty="0">
                <a:solidFill>
                  <a:srgbClr val="0070C0"/>
                </a:solidFill>
                <a:cs typeface="Courier New" panose="02070309020205020404" pitchFamily="49" charset="0"/>
              </a:rPr>
              <a:t> + (# registers restored * 4)</a:t>
            </a:r>
          </a:p>
          <a:p>
            <a:r>
              <a:rPr lang="en-US" sz="2000" b="1" dirty="0">
                <a:latin typeface="Consolas" panose="020B0609020204030204" pitchFamily="49" charset="0"/>
                <a:cs typeface="Consolas" panose="020B0609020204030204" pitchFamily="49" charset="0"/>
              </a:rPr>
              <a:t>Remember</a:t>
            </a:r>
            <a:r>
              <a:rPr lang="en-US" sz="2000" b="1" dirty="0">
                <a:latin typeface="Courier New" panose="02070309020205020404" pitchFamily="49" charset="0"/>
                <a:cs typeface="Courier New" panose="02070309020205020404" pitchFamily="49" charset="0"/>
              </a:rPr>
              <a:t>: </a:t>
            </a:r>
            <a:r>
              <a:rPr lang="en-US" sz="2000" b="1" dirty="0">
                <a:solidFill>
                  <a:srgbClr val="F37440"/>
                </a:solidFill>
                <a:latin typeface="Courier New" panose="02070309020205020404" pitchFamily="49" charset="0"/>
                <a:cs typeface="Courier New" panose="02070309020205020404" pitchFamily="49" charset="0"/>
              </a:rPr>
              <a:t>{reg list} </a:t>
            </a:r>
            <a:r>
              <a:rPr lang="en-US" sz="2000" u="sng" dirty="0">
                <a:solidFill>
                  <a:srgbClr val="FF0000"/>
                </a:solidFill>
                <a:cs typeface="Courier New" panose="02070309020205020404" pitchFamily="49" charset="0"/>
              </a:rPr>
              <a:t>must be the same</a:t>
            </a:r>
            <a:r>
              <a:rPr lang="en-US" sz="2000" dirty="0">
                <a:solidFill>
                  <a:srgbClr val="FF0000"/>
                </a:solidFill>
                <a:cs typeface="Courier New" panose="02070309020205020404" pitchFamily="49" charset="0"/>
              </a:rPr>
              <a:t> in both the </a:t>
            </a:r>
            <a:r>
              <a:rPr lang="en-US" sz="2000" b="1" dirty="0">
                <a:solidFill>
                  <a:schemeClr val="accent5"/>
                </a:solidFill>
                <a:latin typeface="Courier New" panose="02070309020205020404" pitchFamily="49" charset="0"/>
                <a:cs typeface="Courier New" panose="02070309020205020404" pitchFamily="49" charset="0"/>
              </a:rPr>
              <a:t>push </a:t>
            </a:r>
            <a:r>
              <a:rPr lang="en-US" sz="2000" dirty="0">
                <a:cs typeface="Courier New" panose="02070309020205020404" pitchFamily="49" charset="0"/>
              </a:rPr>
              <a:t>and the corresponding  </a:t>
            </a:r>
            <a:r>
              <a:rPr lang="en-US" sz="2000" b="1" dirty="0">
                <a:solidFill>
                  <a:schemeClr val="accent5"/>
                </a:solidFill>
                <a:latin typeface="Courier New" panose="02070309020205020404" pitchFamily="49" charset="0"/>
                <a:cs typeface="Courier New" panose="02070309020205020404" pitchFamily="49" charset="0"/>
              </a:rPr>
              <a:t>pop</a:t>
            </a:r>
            <a:r>
              <a:rPr lang="en-US" sz="2000" dirty="0">
                <a:cs typeface="Courier New" panose="02070309020205020404" pitchFamily="49" charset="0"/>
              </a:rPr>
              <a:t> </a:t>
            </a:r>
            <a:endParaRPr lang="en-US" sz="2000" dirty="0">
              <a:solidFill>
                <a:srgbClr val="FF0000"/>
              </a:solidFill>
            </a:endParaRPr>
          </a:p>
        </p:txBody>
      </p:sp>
      <p:sp>
        <p:nvSpPr>
          <p:cNvPr id="2" name="Title 1">
            <a:extLst>
              <a:ext uri="{FF2B5EF4-FFF2-40B4-BE49-F238E27FC236}">
                <a16:creationId xmlns:a16="http://schemas.microsoft.com/office/drawing/2014/main" id="{10395E47-5BE2-F741-A496-9B02FA3ECA9D}"/>
              </a:ext>
            </a:extLst>
          </p:cNvPr>
          <p:cNvSpPr>
            <a:spLocks noGrp="1"/>
          </p:cNvSpPr>
          <p:nvPr>
            <p:ph type="title"/>
          </p:nvPr>
        </p:nvSpPr>
        <p:spPr>
          <a:xfrm>
            <a:off x="408076" y="109133"/>
            <a:ext cx="10515600" cy="494036"/>
          </a:xfrm>
        </p:spPr>
        <p:txBody>
          <a:bodyPr/>
          <a:lstStyle/>
          <a:p>
            <a:r>
              <a:rPr lang="en-US" dirty="0">
                <a:latin typeface="+mn-lt"/>
                <a:cs typeface="Consolas" panose="020B0609020204030204" pitchFamily="49" charset="0"/>
              </a:rPr>
              <a:t>pop: Multiple Register Restore (</a:t>
            </a:r>
            <a:r>
              <a:rPr lang="en-US" dirty="0" err="1">
                <a:latin typeface="+mn-lt"/>
                <a:cs typeface="Consolas" panose="020B0609020204030204" pitchFamily="49" charset="0"/>
              </a:rPr>
              <a:t>ldr</a:t>
            </a:r>
            <a:r>
              <a:rPr lang="en-US" dirty="0">
                <a:latin typeface="+mn-lt"/>
                <a:cs typeface="Consolas" panose="020B0609020204030204" pitchFamily="49" charset="0"/>
              </a:rPr>
              <a:t> from stack)</a:t>
            </a:r>
          </a:p>
        </p:txBody>
      </p:sp>
      <p:sp>
        <p:nvSpPr>
          <p:cNvPr id="53" name="TextBox 52">
            <a:extLst>
              <a:ext uri="{FF2B5EF4-FFF2-40B4-BE49-F238E27FC236}">
                <a16:creationId xmlns:a16="http://schemas.microsoft.com/office/drawing/2014/main" id="{35F5C0D4-162D-7E47-B9CB-06D5375BD5EB}"/>
              </a:ext>
            </a:extLst>
          </p:cNvPr>
          <p:cNvSpPr txBox="1"/>
          <p:nvPr/>
        </p:nvSpPr>
        <p:spPr>
          <a:xfrm>
            <a:off x="7472756" y="741792"/>
            <a:ext cx="2989921" cy="338554"/>
          </a:xfrm>
          <a:prstGeom prst="rect">
            <a:avLst/>
          </a:prstGeom>
          <a:noFill/>
        </p:spPr>
        <p:txBody>
          <a:bodyPr wrap="none" rtlCol="0">
            <a:spAutoFit/>
          </a:bodyPr>
          <a:lstStyle/>
          <a:p>
            <a:r>
              <a:rPr lang="en-US" sz="1600" dirty="0">
                <a:solidFill>
                  <a:srgbClr val="FF0000"/>
                </a:solidFill>
                <a:latin typeface="Consolas" panose="020B0609020204030204" pitchFamily="49" charset="0"/>
                <a:cs typeface="Consolas" panose="020B0609020204030204" pitchFamily="49" charset="0"/>
              </a:rPr>
              <a:t>stack segment high memory</a:t>
            </a:r>
          </a:p>
        </p:txBody>
      </p:sp>
      <p:grpSp>
        <p:nvGrpSpPr>
          <p:cNvPr id="5" name="Group 4">
            <a:extLst>
              <a:ext uri="{FF2B5EF4-FFF2-40B4-BE49-F238E27FC236}">
                <a16:creationId xmlns:a16="http://schemas.microsoft.com/office/drawing/2014/main" id="{3DF0EF98-8856-3044-9745-DE6003A5E7AB}"/>
              </a:ext>
            </a:extLst>
          </p:cNvPr>
          <p:cNvGrpSpPr/>
          <p:nvPr/>
        </p:nvGrpSpPr>
        <p:grpSpPr>
          <a:xfrm>
            <a:off x="5465254" y="1021335"/>
            <a:ext cx="4885213" cy="3363415"/>
            <a:chOff x="6458987" y="317753"/>
            <a:chExt cx="4885213" cy="3363415"/>
          </a:xfrm>
        </p:grpSpPr>
        <p:sp>
          <p:nvSpPr>
            <p:cNvPr id="37" name="Rectangle 36">
              <a:extLst>
                <a:ext uri="{FF2B5EF4-FFF2-40B4-BE49-F238E27FC236}">
                  <a16:creationId xmlns:a16="http://schemas.microsoft.com/office/drawing/2014/main" id="{721A1CA1-9ADB-0E4E-BE46-DE490CA4DE25}"/>
                </a:ext>
              </a:extLst>
            </p:cNvPr>
            <p:cNvSpPr>
              <a:spLocks noChangeArrowheads="1"/>
            </p:cNvSpPr>
            <p:nvPr>
              <p:custDataLst>
                <p:tags r:id="rId3"/>
              </p:custDataLst>
            </p:nvPr>
          </p:nvSpPr>
          <p:spPr bwMode="gray">
            <a:xfrm>
              <a:off x="6800967" y="1955944"/>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kern="0">
                  <a:solidFill>
                    <a:schemeClr val="bg1"/>
                  </a:solidFill>
                  <a:latin typeface="Consolas" panose="020B0609020204030204" pitchFamily="49" charset="0"/>
                  <a:ea typeface="ＭＳ Ｐゴシック" charset="0"/>
                  <a:cs typeface="Consolas" panose="020B0609020204030204" pitchFamily="49" charset="0"/>
                </a:rPr>
                <a:t>r8</a:t>
              </a:r>
            </a:p>
          </p:txBody>
        </p:sp>
        <p:sp>
          <p:nvSpPr>
            <p:cNvPr id="38" name="Rectangle 15">
              <a:extLst>
                <a:ext uri="{FF2B5EF4-FFF2-40B4-BE49-F238E27FC236}">
                  <a16:creationId xmlns:a16="http://schemas.microsoft.com/office/drawing/2014/main" id="{9EA88CEC-22BD-0B4C-A65C-4CD1B7F66947}"/>
                </a:ext>
              </a:extLst>
            </p:cNvPr>
            <p:cNvSpPr>
              <a:spLocks noChangeArrowheads="1"/>
            </p:cNvSpPr>
            <p:nvPr>
              <p:custDataLst>
                <p:tags r:id="rId4"/>
              </p:custDataLst>
            </p:nvPr>
          </p:nvSpPr>
          <p:spPr bwMode="gray">
            <a:xfrm>
              <a:off x="6800965" y="2901756"/>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kern="0" dirty="0">
                  <a:solidFill>
                    <a:schemeClr val="bg1"/>
                  </a:solidFill>
                  <a:latin typeface="Consolas" panose="020B0609020204030204" pitchFamily="49" charset="0"/>
                  <a:ea typeface="ＭＳ Ｐゴシック" charset="0"/>
                  <a:cs typeface="Consolas" panose="020B0609020204030204" pitchFamily="49" charset="0"/>
                </a:rPr>
                <a:t>r4</a:t>
              </a:r>
            </a:p>
          </p:txBody>
        </p:sp>
        <p:sp>
          <p:nvSpPr>
            <p:cNvPr id="39" name="Rectangle 16">
              <a:extLst>
                <a:ext uri="{FF2B5EF4-FFF2-40B4-BE49-F238E27FC236}">
                  <a16:creationId xmlns:a16="http://schemas.microsoft.com/office/drawing/2014/main" id="{41C7A412-A29E-8449-99EE-BDE102C89B55}"/>
                </a:ext>
              </a:extLst>
            </p:cNvPr>
            <p:cNvSpPr>
              <a:spLocks noChangeArrowheads="1"/>
            </p:cNvSpPr>
            <p:nvPr>
              <p:custDataLst>
                <p:tags r:id="rId5"/>
              </p:custDataLst>
            </p:nvPr>
          </p:nvSpPr>
          <p:spPr bwMode="gray">
            <a:xfrm>
              <a:off x="6800965" y="2598878"/>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kern="0">
                  <a:solidFill>
                    <a:schemeClr val="bg1"/>
                  </a:solidFill>
                  <a:latin typeface="Consolas" panose="020B0609020204030204" pitchFamily="49" charset="0"/>
                  <a:ea typeface="ＭＳ Ｐゴシック" charset="0"/>
                  <a:cs typeface="Consolas" panose="020B0609020204030204" pitchFamily="49" charset="0"/>
                </a:rPr>
                <a:t>r5</a:t>
              </a:r>
            </a:p>
          </p:txBody>
        </p:sp>
        <p:sp>
          <p:nvSpPr>
            <p:cNvPr id="40" name="Rectangle 39">
              <a:extLst>
                <a:ext uri="{FF2B5EF4-FFF2-40B4-BE49-F238E27FC236}">
                  <a16:creationId xmlns:a16="http://schemas.microsoft.com/office/drawing/2014/main" id="{A45FA065-DF99-6E46-AF7B-87BB9C138F51}"/>
                </a:ext>
              </a:extLst>
            </p:cNvPr>
            <p:cNvSpPr/>
            <p:nvPr/>
          </p:nvSpPr>
          <p:spPr>
            <a:xfrm>
              <a:off x="8927063" y="953445"/>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A5411BA8-CF7C-8649-89D3-C78FC69B8ADB}"/>
                </a:ext>
              </a:extLst>
            </p:cNvPr>
            <p:cNvSpPr/>
            <p:nvPr/>
          </p:nvSpPr>
          <p:spPr>
            <a:xfrm>
              <a:off x="8925086" y="634703"/>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42" name="Rectangle 41">
              <a:extLst>
                <a:ext uri="{FF2B5EF4-FFF2-40B4-BE49-F238E27FC236}">
                  <a16:creationId xmlns:a16="http://schemas.microsoft.com/office/drawing/2014/main" id="{B6CB8913-DB47-E549-AE46-AAF91096BE92}"/>
                </a:ext>
              </a:extLst>
            </p:cNvPr>
            <p:cNvSpPr/>
            <p:nvPr/>
          </p:nvSpPr>
          <p:spPr>
            <a:xfrm>
              <a:off x="8925086" y="1261444"/>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lr</a:t>
              </a:r>
              <a:endParaRPr lang="en-US" dirty="0">
                <a:latin typeface="Consolas" panose="020B0609020204030204" pitchFamily="49" charset="0"/>
                <a:cs typeface="Consolas" panose="020B0609020204030204" pitchFamily="49" charset="0"/>
              </a:endParaRPr>
            </a:p>
          </p:txBody>
        </p:sp>
        <p:sp>
          <p:nvSpPr>
            <p:cNvPr id="43" name="Rectangle 42">
              <a:extLst>
                <a:ext uri="{FF2B5EF4-FFF2-40B4-BE49-F238E27FC236}">
                  <a16:creationId xmlns:a16="http://schemas.microsoft.com/office/drawing/2014/main" id="{7EEC5883-51BB-5541-9599-2160E05C3C70}"/>
                </a:ext>
              </a:extLst>
            </p:cNvPr>
            <p:cNvSpPr/>
            <p:nvPr/>
          </p:nvSpPr>
          <p:spPr>
            <a:xfrm>
              <a:off x="8926923" y="1589741"/>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fp</a:t>
              </a:r>
              <a:endParaRPr lang="en-US" dirty="0">
                <a:latin typeface="Consolas" panose="020B0609020204030204" pitchFamily="49" charset="0"/>
                <a:cs typeface="Consolas" panose="020B0609020204030204" pitchFamily="49" charset="0"/>
              </a:endParaRPr>
            </a:p>
          </p:txBody>
        </p:sp>
        <p:sp>
          <p:nvSpPr>
            <p:cNvPr id="44" name="Rectangle 43">
              <a:extLst>
                <a:ext uri="{FF2B5EF4-FFF2-40B4-BE49-F238E27FC236}">
                  <a16:creationId xmlns:a16="http://schemas.microsoft.com/office/drawing/2014/main" id="{94EDAF78-E75E-8748-A474-76111A212BAA}"/>
                </a:ext>
              </a:extLst>
            </p:cNvPr>
            <p:cNvSpPr/>
            <p:nvPr/>
          </p:nvSpPr>
          <p:spPr>
            <a:xfrm>
              <a:off x="8925085" y="1918038"/>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r8</a:t>
              </a:r>
            </a:p>
          </p:txBody>
        </p:sp>
        <p:sp>
          <p:nvSpPr>
            <p:cNvPr id="45" name="Rectangle 44">
              <a:extLst>
                <a:ext uri="{FF2B5EF4-FFF2-40B4-BE49-F238E27FC236}">
                  <a16:creationId xmlns:a16="http://schemas.microsoft.com/office/drawing/2014/main" id="{985B4905-98C3-6B46-AC1B-667531DAAFD0}"/>
                </a:ext>
              </a:extLst>
            </p:cNvPr>
            <p:cNvSpPr/>
            <p:nvPr/>
          </p:nvSpPr>
          <p:spPr>
            <a:xfrm>
              <a:off x="8925085" y="2232523"/>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r6</a:t>
              </a:r>
            </a:p>
          </p:txBody>
        </p:sp>
        <p:sp>
          <p:nvSpPr>
            <p:cNvPr id="46" name="Rectangle 45">
              <a:extLst>
                <a:ext uri="{FF2B5EF4-FFF2-40B4-BE49-F238E27FC236}">
                  <a16:creationId xmlns:a16="http://schemas.microsoft.com/office/drawing/2014/main" id="{3142CAEA-317D-C747-9EF1-13DE4EC3404A}"/>
                </a:ext>
              </a:extLst>
            </p:cNvPr>
            <p:cNvSpPr/>
            <p:nvPr/>
          </p:nvSpPr>
          <p:spPr>
            <a:xfrm>
              <a:off x="8925084" y="2860013"/>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r4</a:t>
              </a:r>
            </a:p>
          </p:txBody>
        </p:sp>
        <p:sp>
          <p:nvSpPr>
            <p:cNvPr id="47" name="Rectangle 46">
              <a:extLst>
                <a:ext uri="{FF2B5EF4-FFF2-40B4-BE49-F238E27FC236}">
                  <a16:creationId xmlns:a16="http://schemas.microsoft.com/office/drawing/2014/main" id="{CD3CACA5-1FE9-474A-825E-F8D0F591DFE8}"/>
                </a:ext>
              </a:extLst>
            </p:cNvPr>
            <p:cNvSpPr/>
            <p:nvPr/>
          </p:nvSpPr>
          <p:spPr>
            <a:xfrm>
              <a:off x="8925083" y="2553962"/>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r5</a:t>
              </a:r>
            </a:p>
          </p:txBody>
        </p:sp>
        <p:sp>
          <p:nvSpPr>
            <p:cNvPr id="48" name="Rectangle 9">
              <a:extLst>
                <a:ext uri="{FF2B5EF4-FFF2-40B4-BE49-F238E27FC236}">
                  <a16:creationId xmlns:a16="http://schemas.microsoft.com/office/drawing/2014/main" id="{3F10DFB7-1A5C-4F44-8D22-87B675B906C7}"/>
                </a:ext>
              </a:extLst>
            </p:cNvPr>
            <p:cNvSpPr>
              <a:spLocks noChangeArrowheads="1"/>
            </p:cNvSpPr>
            <p:nvPr>
              <p:custDataLst>
                <p:tags r:id="rId6"/>
              </p:custDataLst>
            </p:nvPr>
          </p:nvSpPr>
          <p:spPr bwMode="gray">
            <a:xfrm>
              <a:off x="6800968" y="1289779"/>
              <a:ext cx="1197645" cy="228600"/>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lgn="ct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lr</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49" name="Rectangle 8">
              <a:extLst>
                <a:ext uri="{FF2B5EF4-FFF2-40B4-BE49-F238E27FC236}">
                  <a16:creationId xmlns:a16="http://schemas.microsoft.com/office/drawing/2014/main" id="{8CD923DA-9575-DF4A-979D-E0D18D1757B0}"/>
                </a:ext>
              </a:extLst>
            </p:cNvPr>
            <p:cNvSpPr>
              <a:spLocks noChangeArrowheads="1"/>
            </p:cNvSpPr>
            <p:nvPr>
              <p:custDataLst>
                <p:tags r:id="rId7"/>
              </p:custDataLst>
            </p:nvPr>
          </p:nvSpPr>
          <p:spPr bwMode="gray">
            <a:xfrm>
              <a:off x="6800968" y="1629758"/>
              <a:ext cx="1197645" cy="228600"/>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lgn="ct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fp</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51" name="Rectangle 16">
              <a:extLst>
                <a:ext uri="{FF2B5EF4-FFF2-40B4-BE49-F238E27FC236}">
                  <a16:creationId xmlns:a16="http://schemas.microsoft.com/office/drawing/2014/main" id="{FC5524AD-1266-B64B-BF74-9A3499384EA7}"/>
                </a:ext>
              </a:extLst>
            </p:cNvPr>
            <p:cNvSpPr>
              <a:spLocks noChangeArrowheads="1"/>
            </p:cNvSpPr>
            <p:nvPr>
              <p:custDataLst>
                <p:tags r:id="rId8"/>
              </p:custDataLst>
            </p:nvPr>
          </p:nvSpPr>
          <p:spPr bwMode="gray">
            <a:xfrm>
              <a:off x="6800966" y="2274138"/>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kern="0" dirty="0">
                  <a:solidFill>
                    <a:schemeClr val="bg1"/>
                  </a:solidFill>
                  <a:latin typeface="Consolas" panose="020B0609020204030204" pitchFamily="49" charset="0"/>
                  <a:ea typeface="ＭＳ Ｐゴシック" charset="0"/>
                  <a:cs typeface="Consolas" panose="020B0609020204030204" pitchFamily="49" charset="0"/>
                </a:rPr>
                <a:t>r6</a:t>
              </a:r>
            </a:p>
          </p:txBody>
        </p:sp>
        <p:sp>
          <p:nvSpPr>
            <p:cNvPr id="52" name="TextBox 51">
              <a:extLst>
                <a:ext uri="{FF2B5EF4-FFF2-40B4-BE49-F238E27FC236}">
                  <a16:creationId xmlns:a16="http://schemas.microsoft.com/office/drawing/2014/main" id="{15949DDD-1264-3F47-9BDE-7CF5E2702A1D}"/>
                </a:ext>
              </a:extLst>
            </p:cNvPr>
            <p:cNvSpPr txBox="1"/>
            <p:nvPr/>
          </p:nvSpPr>
          <p:spPr>
            <a:xfrm>
              <a:off x="8466489" y="3342614"/>
              <a:ext cx="2877711" cy="338554"/>
            </a:xfrm>
            <a:prstGeom prst="rect">
              <a:avLst/>
            </a:prstGeom>
            <a:noFill/>
          </p:spPr>
          <p:txBody>
            <a:bodyPr wrap="none" rtlCol="0">
              <a:spAutoFit/>
            </a:bodyPr>
            <a:lstStyle/>
            <a:p>
              <a:r>
                <a:rPr lang="en-US" sz="1600" dirty="0">
                  <a:solidFill>
                    <a:srgbClr val="FF0000"/>
                  </a:solidFill>
                  <a:latin typeface="Consolas" panose="020B0609020204030204" pitchFamily="49" charset="0"/>
                  <a:cs typeface="Consolas" panose="020B0609020204030204" pitchFamily="49" charset="0"/>
                </a:rPr>
                <a:t>stack segment low memory</a:t>
              </a:r>
            </a:p>
          </p:txBody>
        </p:sp>
        <p:sp>
          <p:nvSpPr>
            <p:cNvPr id="54" name="TextBox 53">
              <a:extLst>
                <a:ext uri="{FF2B5EF4-FFF2-40B4-BE49-F238E27FC236}">
                  <a16:creationId xmlns:a16="http://schemas.microsoft.com/office/drawing/2014/main" id="{A78E2F33-9D1B-244F-B4FB-C1C88266C04B}"/>
                </a:ext>
              </a:extLst>
            </p:cNvPr>
            <p:cNvSpPr txBox="1"/>
            <p:nvPr/>
          </p:nvSpPr>
          <p:spPr>
            <a:xfrm>
              <a:off x="6458987" y="749073"/>
              <a:ext cx="1643399" cy="338554"/>
            </a:xfrm>
            <a:prstGeom prst="rect">
              <a:avLst/>
            </a:prstGeom>
            <a:noFill/>
          </p:spPr>
          <p:txBody>
            <a:bodyPr wrap="none" rtlCol="0">
              <a:spAutoFit/>
            </a:bodyPr>
            <a:lstStyle/>
            <a:p>
              <a:r>
                <a:rPr lang="en-US" sz="1600" dirty="0">
                  <a:latin typeface="Consolas" panose="020B0609020204030204" pitchFamily="49" charset="0"/>
                  <a:cs typeface="Consolas" panose="020B0609020204030204" pitchFamily="49" charset="0"/>
                </a:rPr>
                <a:t>CPU registers</a:t>
              </a:r>
            </a:p>
          </p:txBody>
        </p:sp>
        <p:sp>
          <p:nvSpPr>
            <p:cNvPr id="55" name="Rectangle 54">
              <a:extLst>
                <a:ext uri="{FF2B5EF4-FFF2-40B4-BE49-F238E27FC236}">
                  <a16:creationId xmlns:a16="http://schemas.microsoft.com/office/drawing/2014/main" id="{366E91B6-D6BA-6640-8877-7F0D268F0E70}"/>
                </a:ext>
              </a:extLst>
            </p:cNvPr>
            <p:cNvSpPr/>
            <p:nvPr/>
          </p:nvSpPr>
          <p:spPr>
            <a:xfrm>
              <a:off x="8925083" y="317753"/>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grpSp>
        <p:nvGrpSpPr>
          <p:cNvPr id="3" name="Group 2">
            <a:extLst>
              <a:ext uri="{FF2B5EF4-FFF2-40B4-BE49-F238E27FC236}">
                <a16:creationId xmlns:a16="http://schemas.microsoft.com/office/drawing/2014/main" id="{3862CA96-54EF-324C-8ECC-E94DD4223884}"/>
              </a:ext>
            </a:extLst>
          </p:cNvPr>
          <p:cNvGrpSpPr/>
          <p:nvPr/>
        </p:nvGrpSpPr>
        <p:grpSpPr>
          <a:xfrm>
            <a:off x="7074632" y="1597298"/>
            <a:ext cx="724397" cy="2177636"/>
            <a:chOff x="8068365" y="893716"/>
            <a:chExt cx="724397" cy="2177636"/>
          </a:xfrm>
        </p:grpSpPr>
        <p:sp>
          <p:nvSpPr>
            <p:cNvPr id="56" name="Right Arrow 55">
              <a:extLst>
                <a:ext uri="{FF2B5EF4-FFF2-40B4-BE49-F238E27FC236}">
                  <a16:creationId xmlns:a16="http://schemas.microsoft.com/office/drawing/2014/main" id="{EF77FDE8-D173-AA44-B88C-FE00526B9749}"/>
                </a:ext>
              </a:extLst>
            </p:cNvPr>
            <p:cNvSpPr/>
            <p:nvPr/>
          </p:nvSpPr>
          <p:spPr>
            <a:xfrm rot="10800000">
              <a:off x="8068368" y="1362191"/>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57" name="Right Arrow 56">
              <a:extLst>
                <a:ext uri="{FF2B5EF4-FFF2-40B4-BE49-F238E27FC236}">
                  <a16:creationId xmlns:a16="http://schemas.microsoft.com/office/drawing/2014/main" id="{07B17BC3-F6B1-084C-9A2A-F7A68C6439BE}"/>
                </a:ext>
              </a:extLst>
            </p:cNvPr>
            <p:cNvSpPr/>
            <p:nvPr/>
          </p:nvSpPr>
          <p:spPr>
            <a:xfrm rot="10800000">
              <a:off x="8068368" y="1688762"/>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58" name="Right Arrow 57">
              <a:extLst>
                <a:ext uri="{FF2B5EF4-FFF2-40B4-BE49-F238E27FC236}">
                  <a16:creationId xmlns:a16="http://schemas.microsoft.com/office/drawing/2014/main" id="{F8901765-4584-9C4B-8697-FEC5D84B45B1}"/>
                </a:ext>
              </a:extLst>
            </p:cNvPr>
            <p:cNvSpPr/>
            <p:nvPr/>
          </p:nvSpPr>
          <p:spPr>
            <a:xfrm rot="10800000">
              <a:off x="8068367" y="2014948"/>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59" name="Right Arrow 58">
              <a:extLst>
                <a:ext uri="{FF2B5EF4-FFF2-40B4-BE49-F238E27FC236}">
                  <a16:creationId xmlns:a16="http://schemas.microsoft.com/office/drawing/2014/main" id="{9DE89BAF-AA35-5C4E-AE93-E18BF48F0D91}"/>
                </a:ext>
              </a:extLst>
            </p:cNvPr>
            <p:cNvSpPr/>
            <p:nvPr/>
          </p:nvSpPr>
          <p:spPr>
            <a:xfrm rot="10800000">
              <a:off x="8068366" y="2328390"/>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60" name="Right Arrow 59">
              <a:extLst>
                <a:ext uri="{FF2B5EF4-FFF2-40B4-BE49-F238E27FC236}">
                  <a16:creationId xmlns:a16="http://schemas.microsoft.com/office/drawing/2014/main" id="{77D9C704-3290-114E-86E7-168E61BC72C7}"/>
                </a:ext>
              </a:extLst>
            </p:cNvPr>
            <p:cNvSpPr/>
            <p:nvPr/>
          </p:nvSpPr>
          <p:spPr>
            <a:xfrm rot="10800000">
              <a:off x="8068366" y="2667705"/>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61" name="Right Arrow 60">
              <a:extLst>
                <a:ext uri="{FF2B5EF4-FFF2-40B4-BE49-F238E27FC236}">
                  <a16:creationId xmlns:a16="http://schemas.microsoft.com/office/drawing/2014/main" id="{0B5AF404-7166-6841-B2A1-DC43DC869EE9}"/>
                </a:ext>
              </a:extLst>
            </p:cNvPr>
            <p:cNvSpPr/>
            <p:nvPr/>
          </p:nvSpPr>
          <p:spPr>
            <a:xfrm rot="10800000">
              <a:off x="8068365" y="2960761"/>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62" name="TextBox 61">
              <a:extLst>
                <a:ext uri="{FF2B5EF4-FFF2-40B4-BE49-F238E27FC236}">
                  <a16:creationId xmlns:a16="http://schemas.microsoft.com/office/drawing/2014/main" id="{8D438FDC-E57D-A44D-8896-6684846BC3A7}"/>
                </a:ext>
              </a:extLst>
            </p:cNvPr>
            <p:cNvSpPr txBox="1"/>
            <p:nvPr/>
          </p:nvSpPr>
          <p:spPr>
            <a:xfrm>
              <a:off x="8094576" y="893716"/>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copy</a:t>
              </a:r>
            </a:p>
          </p:txBody>
        </p:sp>
      </p:grpSp>
      <p:grpSp>
        <p:nvGrpSpPr>
          <p:cNvPr id="106" name="Group 105">
            <a:extLst>
              <a:ext uri="{FF2B5EF4-FFF2-40B4-BE49-F238E27FC236}">
                <a16:creationId xmlns:a16="http://schemas.microsoft.com/office/drawing/2014/main" id="{348F4362-372C-BE40-810B-F30B05DBED47}"/>
              </a:ext>
            </a:extLst>
          </p:cNvPr>
          <p:cNvGrpSpPr/>
          <p:nvPr/>
        </p:nvGrpSpPr>
        <p:grpSpPr>
          <a:xfrm rot="5400000">
            <a:off x="4039554" y="2099720"/>
            <a:ext cx="1895716" cy="1619449"/>
            <a:chOff x="5077175" y="1816804"/>
            <a:chExt cx="1895716" cy="1619449"/>
          </a:xfrm>
        </p:grpSpPr>
        <p:sp>
          <p:nvSpPr>
            <p:cNvPr id="107" name="Right Brace 106">
              <a:extLst>
                <a:ext uri="{FF2B5EF4-FFF2-40B4-BE49-F238E27FC236}">
                  <a16:creationId xmlns:a16="http://schemas.microsoft.com/office/drawing/2014/main" id="{9A440FDC-AF42-6E44-B111-D3AB1195F3DF}"/>
                </a:ext>
              </a:extLst>
            </p:cNvPr>
            <p:cNvSpPr/>
            <p:nvPr/>
          </p:nvSpPr>
          <p:spPr>
            <a:xfrm rot="5400000">
              <a:off x="5893774" y="1000205"/>
              <a:ext cx="262518" cy="1895716"/>
            </a:xfrm>
            <a:prstGeom prst="rightBrace">
              <a:avLst/>
            </a:prstGeom>
            <a:ln w="317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08" name="TextBox 107">
              <a:extLst>
                <a:ext uri="{FF2B5EF4-FFF2-40B4-BE49-F238E27FC236}">
                  <a16:creationId xmlns:a16="http://schemas.microsoft.com/office/drawing/2014/main" id="{F3556BE1-D1C4-3A44-9BCC-0BC9CB3414B5}"/>
                </a:ext>
              </a:extLst>
            </p:cNvPr>
            <p:cNvSpPr txBox="1"/>
            <p:nvPr/>
          </p:nvSpPr>
          <p:spPr>
            <a:xfrm rot="16200000">
              <a:off x="5323250" y="2322930"/>
              <a:ext cx="1303317" cy="923330"/>
            </a:xfrm>
            <a:prstGeom prst="rect">
              <a:avLst/>
            </a:prstGeom>
            <a:solidFill>
              <a:schemeClr val="accent4">
                <a:lumMod val="20000"/>
                <a:lumOff val="80000"/>
              </a:schemeClr>
            </a:solidFill>
            <a:ln>
              <a:solidFill>
                <a:schemeClr val="accent5"/>
              </a:solidFill>
            </a:ln>
          </p:spPr>
          <p:txBody>
            <a:bodyPr wrap="square" rtlCol="0">
              <a:spAutoFit/>
            </a:bodyPr>
            <a:lstStyle/>
            <a:p>
              <a:r>
                <a:rPr lang="en-US" dirty="0">
                  <a:solidFill>
                    <a:schemeClr val="accent6"/>
                  </a:solidFill>
                  <a:latin typeface="Consolas" panose="020B0609020204030204" pitchFamily="49" charset="0"/>
                  <a:cs typeface="Consolas" panose="020B0609020204030204" pitchFamily="49" charset="0"/>
                </a:rPr>
                <a:t>Restored register contents</a:t>
              </a:r>
            </a:p>
          </p:txBody>
        </p:sp>
      </p:grpSp>
      <p:grpSp>
        <p:nvGrpSpPr>
          <p:cNvPr id="6" name="Group 5">
            <a:extLst>
              <a:ext uri="{FF2B5EF4-FFF2-40B4-BE49-F238E27FC236}">
                <a16:creationId xmlns:a16="http://schemas.microsoft.com/office/drawing/2014/main" id="{70CA7550-6044-1495-96AD-B1CB58FB5770}"/>
              </a:ext>
            </a:extLst>
          </p:cNvPr>
          <p:cNvGrpSpPr/>
          <p:nvPr/>
        </p:nvGrpSpPr>
        <p:grpSpPr>
          <a:xfrm>
            <a:off x="704683" y="1809520"/>
            <a:ext cx="2867902" cy="1539446"/>
            <a:chOff x="704683" y="2107234"/>
            <a:chExt cx="2867902" cy="1539446"/>
          </a:xfrm>
        </p:grpSpPr>
        <p:sp>
          <p:nvSpPr>
            <p:cNvPr id="110" name="Right Brace 109">
              <a:extLst>
                <a:ext uri="{FF2B5EF4-FFF2-40B4-BE49-F238E27FC236}">
                  <a16:creationId xmlns:a16="http://schemas.microsoft.com/office/drawing/2014/main" id="{89B2FEAC-2A62-5340-AD84-FFE629027D16}"/>
                </a:ext>
              </a:extLst>
            </p:cNvPr>
            <p:cNvSpPr/>
            <p:nvPr/>
          </p:nvSpPr>
          <p:spPr>
            <a:xfrm rot="5400000">
              <a:off x="2219896" y="1466446"/>
              <a:ext cx="363294" cy="1644869"/>
            </a:xfrm>
            <a:prstGeom prst="rightBrace">
              <a:avLst/>
            </a:prstGeom>
            <a:ln w="317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TextBox 110">
              <a:extLst>
                <a:ext uri="{FF2B5EF4-FFF2-40B4-BE49-F238E27FC236}">
                  <a16:creationId xmlns:a16="http://schemas.microsoft.com/office/drawing/2014/main" id="{353D81E6-6439-424E-882B-765B2C4B6C3A}"/>
                </a:ext>
              </a:extLst>
            </p:cNvPr>
            <p:cNvSpPr txBox="1"/>
            <p:nvPr/>
          </p:nvSpPr>
          <p:spPr>
            <a:xfrm>
              <a:off x="704683" y="2446351"/>
              <a:ext cx="2867902" cy="1200329"/>
            </a:xfrm>
            <a:prstGeom prst="rect">
              <a:avLst/>
            </a:prstGeom>
            <a:solidFill>
              <a:schemeClr val="accent4">
                <a:lumMod val="20000"/>
                <a:lumOff val="80000"/>
              </a:schemeClr>
            </a:solidFill>
            <a:ln>
              <a:solidFill>
                <a:schemeClr val="accent5"/>
              </a:solidFill>
            </a:ln>
          </p:spPr>
          <p:txBody>
            <a:bodyPr wrap="square" rtlCol="0">
              <a:spAutoFit/>
            </a:bodyPr>
            <a:lstStyle/>
            <a:p>
              <a:pPr algn="ctr"/>
              <a:r>
                <a:rPr lang="en-US" dirty="0">
                  <a:solidFill>
                    <a:schemeClr val="tx2"/>
                  </a:solidFill>
                </a:rPr>
                <a:t>Registers are </a:t>
              </a:r>
              <a:r>
                <a:rPr lang="en-US" b="1" dirty="0" err="1">
                  <a:solidFill>
                    <a:srgbClr val="0070C0"/>
                  </a:solidFill>
                </a:rPr>
                <a:t>pop’d</a:t>
              </a:r>
              <a:r>
                <a:rPr lang="en-US" b="1" dirty="0">
                  <a:solidFill>
                    <a:srgbClr val="0070C0"/>
                  </a:solidFill>
                </a:rPr>
                <a:t> </a:t>
              </a:r>
              <a:r>
                <a:rPr lang="en-US" dirty="0">
                  <a:solidFill>
                    <a:schemeClr val="tx2"/>
                  </a:solidFill>
                </a:rPr>
                <a:t>from the stack </a:t>
              </a:r>
              <a:r>
                <a:rPr lang="en-US" i="1" dirty="0">
                  <a:solidFill>
                    <a:srgbClr val="0070C0"/>
                  </a:solidFill>
                </a:rPr>
                <a:t>in order</a:t>
              </a:r>
              <a:r>
                <a:rPr lang="en-US" b="1" dirty="0">
                  <a:solidFill>
                    <a:srgbClr val="0070C0"/>
                  </a:solidFill>
                </a:rPr>
                <a:t> </a:t>
              </a:r>
            </a:p>
            <a:p>
              <a:pPr algn="ctr"/>
              <a:r>
                <a:rPr lang="en-US" b="1" dirty="0">
                  <a:solidFill>
                    <a:srgbClr val="0070C0"/>
                  </a:solidFill>
                </a:rPr>
                <a:t>left (low memory)  to right (high memory) </a:t>
              </a:r>
            </a:p>
          </p:txBody>
        </p:sp>
      </p:grpSp>
      <p:sp>
        <p:nvSpPr>
          <p:cNvPr id="112" name="TextBox 111">
            <a:extLst>
              <a:ext uri="{FF2B5EF4-FFF2-40B4-BE49-F238E27FC236}">
                <a16:creationId xmlns:a16="http://schemas.microsoft.com/office/drawing/2014/main" id="{1E1E8FD7-44A5-3541-AACE-D2A9B56FAC6E}"/>
              </a:ext>
            </a:extLst>
          </p:cNvPr>
          <p:cNvSpPr txBox="1"/>
          <p:nvPr/>
        </p:nvSpPr>
        <p:spPr>
          <a:xfrm>
            <a:off x="716610" y="1135962"/>
            <a:ext cx="2844048" cy="677108"/>
          </a:xfrm>
          <a:prstGeom prst="rect">
            <a:avLst/>
          </a:prstGeom>
          <a:solidFill>
            <a:schemeClr val="accent4">
              <a:lumMod val="20000"/>
              <a:lumOff val="80000"/>
            </a:schemeClr>
          </a:solidFill>
          <a:ln>
            <a:solidFill>
              <a:schemeClr val="accent1"/>
            </a:solidFill>
          </a:ln>
        </p:spPr>
        <p:txBody>
          <a:bodyPr wrap="none" rtlCol="0">
            <a:spAutoFit/>
          </a:bodyPr>
          <a:lstStyle/>
          <a:p>
            <a:pPr algn="ctr"/>
            <a:r>
              <a:rPr lang="en-US" dirty="0">
                <a:solidFill>
                  <a:srgbClr val="00B050"/>
                </a:solidFill>
                <a:latin typeface="Consolas" panose="020B0609020204030204" pitchFamily="49" charset="0"/>
                <a:cs typeface="Consolas" panose="020B0609020204030204" pitchFamily="49" charset="0"/>
              </a:rPr>
              <a:t>restore registers</a:t>
            </a:r>
          </a:p>
          <a:p>
            <a:pPr algn="ctr"/>
            <a:r>
              <a:rPr lang="en-US" dirty="0">
                <a:latin typeface="Consolas" panose="020B0609020204030204" pitchFamily="49" charset="0"/>
                <a:cs typeface="Consolas" panose="020B0609020204030204" pitchFamily="49" charset="0"/>
              </a:rPr>
              <a:t> </a:t>
            </a:r>
            <a:r>
              <a:rPr lang="en-US" sz="2000" dirty="0">
                <a:solidFill>
                  <a:srgbClr val="00B050"/>
                </a:solidFill>
                <a:latin typeface="Consolas" panose="020B0609020204030204" pitchFamily="49" charset="0"/>
                <a:cs typeface="Consolas" panose="020B0609020204030204" pitchFamily="49" charset="0"/>
              </a:rPr>
              <a:t>pop</a:t>
            </a:r>
            <a:r>
              <a:rPr lang="en-US" dirty="0">
                <a:solidFill>
                  <a:srgbClr val="F37440"/>
                </a:solidFill>
                <a:latin typeface="Consolas" panose="020B0609020204030204" pitchFamily="49" charset="0"/>
                <a:cs typeface="Consolas" panose="020B0609020204030204" pitchFamily="49" charset="0"/>
              </a:rPr>
              <a:t>{r4-r6,r8,fp,lr}</a:t>
            </a:r>
          </a:p>
        </p:txBody>
      </p:sp>
      <p:grpSp>
        <p:nvGrpSpPr>
          <p:cNvPr id="4" name="Group 3">
            <a:extLst>
              <a:ext uri="{FF2B5EF4-FFF2-40B4-BE49-F238E27FC236}">
                <a16:creationId xmlns:a16="http://schemas.microsoft.com/office/drawing/2014/main" id="{C5B3E80D-E5B9-2846-8C4A-C67AD1B76249}"/>
              </a:ext>
            </a:extLst>
          </p:cNvPr>
          <p:cNvGrpSpPr/>
          <p:nvPr/>
        </p:nvGrpSpPr>
        <p:grpSpPr>
          <a:xfrm>
            <a:off x="9343620" y="1753389"/>
            <a:ext cx="2848380" cy="2068010"/>
            <a:chOff x="10337353" y="1049807"/>
            <a:chExt cx="2848380" cy="2068010"/>
          </a:xfrm>
        </p:grpSpPr>
        <p:sp>
          <p:nvSpPr>
            <p:cNvPr id="72" name="Rectangle 8">
              <a:extLst>
                <a:ext uri="{FF2B5EF4-FFF2-40B4-BE49-F238E27FC236}">
                  <a16:creationId xmlns:a16="http://schemas.microsoft.com/office/drawing/2014/main" id="{6E00F649-E1ED-4143-8DB9-CE1F4EA112CD}"/>
                </a:ext>
              </a:extLst>
            </p:cNvPr>
            <p:cNvSpPr>
              <a:spLocks noChangeArrowheads="1"/>
            </p:cNvSpPr>
            <p:nvPr>
              <p:custDataLst>
                <p:tags r:id="rId2"/>
              </p:custDataLst>
            </p:nvPr>
          </p:nvSpPr>
          <p:spPr bwMode="gray">
            <a:xfrm>
              <a:off x="10923986" y="1049807"/>
              <a:ext cx="580679" cy="215725"/>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sp</a:t>
              </a:r>
              <a:r>
                <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rPr>
                <a:t>  </a:t>
              </a:r>
              <a:r>
                <a:rPr lang="en-US" sz="1600" kern="0" dirty="0">
                  <a:solidFill>
                    <a:sysClr val="windowText" lastClr="000000"/>
                  </a:solidFill>
                  <a:latin typeface="Consolas" panose="020B0609020204030204" pitchFamily="49" charset="0"/>
                  <a:ea typeface="ＭＳ Ｐゴシック" charset="0"/>
                  <a:cs typeface="Consolas" panose="020B0609020204030204" pitchFamily="49" charset="0"/>
                </a:rPr>
                <a:t>after pop</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73" name="Left Arrow 72">
              <a:extLst>
                <a:ext uri="{FF2B5EF4-FFF2-40B4-BE49-F238E27FC236}">
                  <a16:creationId xmlns:a16="http://schemas.microsoft.com/office/drawing/2014/main" id="{B5DB7904-4B6F-9941-BF49-5AB11C60E9FE}"/>
                </a:ext>
              </a:extLst>
            </p:cNvPr>
            <p:cNvSpPr/>
            <p:nvPr/>
          </p:nvSpPr>
          <p:spPr>
            <a:xfrm>
              <a:off x="10337353" y="1111920"/>
              <a:ext cx="580678" cy="114856"/>
            </a:xfrm>
            <a:prstGeom prst="leftArrow">
              <a:avLst/>
            </a:prstGeom>
            <a:solidFill>
              <a:srgbClr val="F3753F"/>
            </a:solidFill>
            <a:ln>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13" name="Rectangle 112">
              <a:extLst>
                <a:ext uri="{FF2B5EF4-FFF2-40B4-BE49-F238E27FC236}">
                  <a16:creationId xmlns:a16="http://schemas.microsoft.com/office/drawing/2014/main" id="{897DCE7A-C686-9A4C-9B9C-6B0EB8290706}"/>
                </a:ext>
              </a:extLst>
            </p:cNvPr>
            <p:cNvSpPr/>
            <p:nvPr/>
          </p:nvSpPr>
          <p:spPr>
            <a:xfrm>
              <a:off x="10500014" y="1840657"/>
              <a:ext cx="2685719" cy="523220"/>
            </a:xfrm>
            <a:prstGeom prst="rect">
              <a:avLst/>
            </a:prstGeom>
          </p:spPr>
          <p:txBody>
            <a:bodyPr wrap="square">
              <a:spAutoFit/>
            </a:bodyPr>
            <a:lstStyle/>
            <a:p>
              <a:r>
                <a:rPr lang="en-US" sz="1400" dirty="0">
                  <a:solidFill>
                    <a:srgbClr val="F37440"/>
                  </a:solidFill>
                  <a:latin typeface="Consolas" panose="020B0609020204030204" pitchFamily="49" charset="0"/>
                  <a:cs typeface="Consolas" panose="020B0609020204030204" pitchFamily="49" charset="0"/>
                </a:rPr>
                <a:t>deallocated space</a:t>
              </a:r>
            </a:p>
            <a:p>
              <a:r>
                <a:rPr lang="en-US" sz="1400" dirty="0">
                  <a:solidFill>
                    <a:srgbClr val="0070C0"/>
                  </a:solidFill>
                  <a:latin typeface="Consolas" panose="020B0609020204030204" pitchFamily="49" charset="0"/>
                  <a:cs typeface="Consolas" panose="020B0609020204030204" pitchFamily="49" charset="0"/>
                </a:rPr>
                <a:t>(# registers) * (4 bytes) </a:t>
              </a:r>
              <a:endParaRPr lang="en-US" sz="1400" dirty="0">
                <a:latin typeface="Consolas" panose="020B0609020204030204" pitchFamily="49" charset="0"/>
                <a:cs typeface="Consolas" panose="020B0609020204030204" pitchFamily="49" charset="0"/>
              </a:endParaRPr>
            </a:p>
          </p:txBody>
        </p:sp>
        <p:sp>
          <p:nvSpPr>
            <p:cNvPr id="114" name="Left Arrow 113">
              <a:extLst>
                <a:ext uri="{FF2B5EF4-FFF2-40B4-BE49-F238E27FC236}">
                  <a16:creationId xmlns:a16="http://schemas.microsoft.com/office/drawing/2014/main" id="{9A9597A8-9908-0E42-8D66-69D0ED8902C3}"/>
                </a:ext>
              </a:extLst>
            </p:cNvPr>
            <p:cNvSpPr/>
            <p:nvPr/>
          </p:nvSpPr>
          <p:spPr>
            <a:xfrm rot="5400000">
              <a:off x="9496272" y="2114075"/>
              <a:ext cx="1895715" cy="111769"/>
            </a:xfrm>
            <a:prstGeom prst="leftArrow">
              <a:avLst/>
            </a:prstGeom>
            <a:solidFill>
              <a:srgbClr val="F3753F"/>
            </a:solidFill>
            <a:ln>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sp>
        <p:nvSpPr>
          <p:cNvPr id="68" name="TextBox 67">
            <a:extLst>
              <a:ext uri="{FF2B5EF4-FFF2-40B4-BE49-F238E27FC236}">
                <a16:creationId xmlns:a16="http://schemas.microsoft.com/office/drawing/2014/main" id="{3FBAB30B-C77D-D54F-9BE9-DA331A5E65EA}"/>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7" name="Group 6">
            <a:extLst>
              <a:ext uri="{FF2B5EF4-FFF2-40B4-BE49-F238E27FC236}">
                <a16:creationId xmlns:a16="http://schemas.microsoft.com/office/drawing/2014/main" id="{6ED7D5A1-48D7-48DD-E95E-CF477477641C}"/>
              </a:ext>
            </a:extLst>
          </p:cNvPr>
          <p:cNvGrpSpPr/>
          <p:nvPr/>
        </p:nvGrpSpPr>
        <p:grpSpPr>
          <a:xfrm>
            <a:off x="9298042" y="3708472"/>
            <a:ext cx="1167312" cy="215725"/>
            <a:chOff x="9298042" y="4006186"/>
            <a:chExt cx="1167312" cy="215725"/>
          </a:xfrm>
        </p:grpSpPr>
        <p:sp>
          <p:nvSpPr>
            <p:cNvPr id="50" name="Rectangle 8">
              <a:extLst>
                <a:ext uri="{FF2B5EF4-FFF2-40B4-BE49-F238E27FC236}">
                  <a16:creationId xmlns:a16="http://schemas.microsoft.com/office/drawing/2014/main" id="{59B53B19-4833-3E2C-CF44-61237267F5C4}"/>
                </a:ext>
              </a:extLst>
            </p:cNvPr>
            <p:cNvSpPr>
              <a:spLocks noChangeArrowheads="1"/>
            </p:cNvSpPr>
            <p:nvPr>
              <p:custDataLst>
                <p:tags r:id="rId1"/>
              </p:custDataLst>
            </p:nvPr>
          </p:nvSpPr>
          <p:spPr bwMode="gray">
            <a:xfrm>
              <a:off x="9884675" y="4006186"/>
              <a:ext cx="580679" cy="215725"/>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sp</a:t>
              </a:r>
              <a:r>
                <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rPr>
                <a:t>  </a:t>
              </a:r>
              <a:r>
                <a:rPr lang="en-US" sz="1600" kern="0" dirty="0">
                  <a:solidFill>
                    <a:sysClr val="windowText" lastClr="000000"/>
                  </a:solidFill>
                  <a:latin typeface="Consolas" panose="020B0609020204030204" pitchFamily="49" charset="0"/>
                  <a:ea typeface="ＭＳ Ｐゴシック" charset="0"/>
                  <a:cs typeface="Consolas" panose="020B0609020204030204" pitchFamily="49" charset="0"/>
                </a:rPr>
                <a:t>before pop</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64" name="Left Arrow 63">
              <a:extLst>
                <a:ext uri="{FF2B5EF4-FFF2-40B4-BE49-F238E27FC236}">
                  <a16:creationId xmlns:a16="http://schemas.microsoft.com/office/drawing/2014/main" id="{B244F060-CBF6-FE69-AB05-0D03B83FC6AB}"/>
                </a:ext>
              </a:extLst>
            </p:cNvPr>
            <p:cNvSpPr/>
            <p:nvPr/>
          </p:nvSpPr>
          <p:spPr>
            <a:xfrm>
              <a:off x="9298042" y="4068299"/>
              <a:ext cx="580678" cy="114856"/>
            </a:xfrm>
            <a:prstGeom prst="leftArrow">
              <a:avLst/>
            </a:prstGeom>
            <a:solidFill>
              <a:srgbClr val="F3753F"/>
            </a:solidFill>
            <a:ln>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spTree>
    <p:extLst>
      <p:ext uri="{BB962C8B-B14F-4D97-AF65-F5344CB8AC3E}">
        <p14:creationId xmlns:p14="http://schemas.microsoft.com/office/powerpoint/2010/main" val="6279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112" grpId="0" animBg="1"/>
      <p:bldP spid="6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075C54C-5AB2-324E-BB21-95F8E99D9B8F}"/>
              </a:ext>
            </a:extLst>
          </p:cNvPr>
          <p:cNvSpPr>
            <a:spLocks noGrp="1"/>
          </p:cNvSpPr>
          <p:nvPr>
            <p:ph sz="quarter" idx="18"/>
          </p:nvPr>
        </p:nvSpPr>
        <p:spPr>
          <a:xfrm>
            <a:off x="501505" y="1191017"/>
            <a:ext cx="6092083" cy="800300"/>
          </a:xfrm>
          <a:solidFill>
            <a:schemeClr val="accent4">
              <a:lumMod val="20000"/>
              <a:lumOff val="80000"/>
            </a:schemeClr>
          </a:solidFill>
          <a:ln>
            <a:solidFill>
              <a:schemeClr val="accent1"/>
            </a:solidFill>
          </a:ln>
        </p:spPr>
        <p:txBody>
          <a:bodyPr/>
          <a:lstStyle/>
          <a:p>
            <a:pPr>
              <a:lnSpc>
                <a:spcPct val="100000"/>
              </a:lnSpc>
            </a:pPr>
            <a:r>
              <a:rPr lang="en-US" sz="1800" dirty="0"/>
              <a:t>Local variables are on the stack below the lowest numbered saved (pushed) register</a:t>
            </a:r>
          </a:p>
        </p:txBody>
      </p:sp>
      <p:sp>
        <p:nvSpPr>
          <p:cNvPr id="3" name="Title 2">
            <a:extLst>
              <a:ext uri="{FF2B5EF4-FFF2-40B4-BE49-F238E27FC236}">
                <a16:creationId xmlns:a16="http://schemas.microsoft.com/office/drawing/2014/main" id="{69FBE076-285C-3145-846C-FCFC2692FDC8}"/>
              </a:ext>
            </a:extLst>
          </p:cNvPr>
          <p:cNvSpPr>
            <a:spLocks noGrp="1"/>
          </p:cNvSpPr>
          <p:nvPr>
            <p:ph type="title"/>
          </p:nvPr>
        </p:nvSpPr>
        <p:spPr>
          <a:xfrm>
            <a:off x="251175" y="190014"/>
            <a:ext cx="8370311" cy="490375"/>
          </a:xfrm>
        </p:spPr>
        <p:txBody>
          <a:bodyPr/>
          <a:lstStyle/>
          <a:p>
            <a:r>
              <a:rPr lang="en-US" sz="2800" dirty="0"/>
              <a:t>Local Variables are Part of Each Stack Frame</a:t>
            </a:r>
          </a:p>
        </p:txBody>
      </p:sp>
      <p:sp>
        <p:nvSpPr>
          <p:cNvPr id="5" name="Rounded Rectangle 4">
            <a:extLst>
              <a:ext uri="{FF2B5EF4-FFF2-40B4-BE49-F238E27FC236}">
                <a16:creationId xmlns:a16="http://schemas.microsoft.com/office/drawing/2014/main" id="{E492C885-E7A4-C64A-9D56-56FA55C264E9}"/>
              </a:ext>
            </a:extLst>
          </p:cNvPr>
          <p:cNvSpPr/>
          <p:nvPr/>
        </p:nvSpPr>
        <p:spPr bwMode="auto">
          <a:xfrm>
            <a:off x="1416395" y="2161199"/>
            <a:ext cx="3959204" cy="136183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7030A0"/>
                </a:solidFill>
                <a:latin typeface="Consolas" panose="020B0609020204030204" pitchFamily="49" charset="0"/>
                <a:cs typeface="Consolas" panose="020B0609020204030204" pitchFamily="49" charset="0"/>
              </a:rPr>
              <a:t>#define BFSZ 4</a:t>
            </a:r>
          </a:p>
          <a:p>
            <a:r>
              <a:rPr lang="en-US" sz="1600" dirty="0">
                <a:latin typeface="Consolas" panose="020B0609020204030204" pitchFamily="49" charset="0"/>
                <a:cs typeface="Consolas" panose="020B0609020204030204" pitchFamily="49" charset="0"/>
              </a:rPr>
              <a:t>int main(void)</a:t>
            </a:r>
          </a:p>
          <a:p>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a:solidFill>
                  <a:srgbClr val="7030A0"/>
                </a:solidFill>
                <a:latin typeface="Consolas" panose="020B0609020204030204" pitchFamily="49" charset="0"/>
                <a:cs typeface="Consolas" panose="020B0609020204030204" pitchFamily="49" charset="0"/>
              </a:rPr>
              <a:t>char </a:t>
            </a:r>
            <a:r>
              <a:rPr lang="en-US" sz="1600" dirty="0" err="1">
                <a:solidFill>
                  <a:srgbClr val="7030A0"/>
                </a:solidFill>
                <a:latin typeface="Consolas" panose="020B0609020204030204" pitchFamily="49" charset="0"/>
                <a:cs typeface="Consolas" panose="020B0609020204030204" pitchFamily="49" charset="0"/>
              </a:rPr>
              <a:t>buf</a:t>
            </a:r>
            <a:r>
              <a:rPr lang="en-US" sz="1600" dirty="0">
                <a:solidFill>
                  <a:srgbClr val="7030A0"/>
                </a:solidFill>
                <a:latin typeface="Consolas" panose="020B0609020204030204" pitchFamily="49" charset="0"/>
                <a:cs typeface="Consolas" panose="020B0609020204030204" pitchFamily="49" charset="0"/>
              </a:rPr>
              <a:t>[BFSZ]; // BFSZ bytes</a:t>
            </a:r>
          </a:p>
          <a:p>
            <a:r>
              <a:rPr lang="en-US" sz="1600" dirty="0">
                <a:solidFill>
                  <a:srgbClr val="7030A0"/>
                </a:solidFill>
                <a:latin typeface="Consolas" panose="020B0609020204030204" pitchFamily="49" charset="0"/>
                <a:cs typeface="Consolas" panose="020B0609020204030204" pitchFamily="49" charset="0"/>
              </a:rPr>
              <a:t>...</a:t>
            </a:r>
          </a:p>
        </p:txBody>
      </p:sp>
      <p:grpSp>
        <p:nvGrpSpPr>
          <p:cNvPr id="12" name="Group 11">
            <a:extLst>
              <a:ext uri="{FF2B5EF4-FFF2-40B4-BE49-F238E27FC236}">
                <a16:creationId xmlns:a16="http://schemas.microsoft.com/office/drawing/2014/main" id="{8F3DAF7E-0A97-F44F-BBDC-E36C127C313E}"/>
              </a:ext>
            </a:extLst>
          </p:cNvPr>
          <p:cNvGrpSpPr/>
          <p:nvPr/>
        </p:nvGrpSpPr>
        <p:grpSpPr>
          <a:xfrm>
            <a:off x="6969477" y="838064"/>
            <a:ext cx="5034832" cy="5313276"/>
            <a:chOff x="2526165" y="2893955"/>
            <a:chExt cx="4053007" cy="3733892"/>
          </a:xfrm>
        </p:grpSpPr>
        <p:sp>
          <p:nvSpPr>
            <p:cNvPr id="64" name="Rectangle 63">
              <a:extLst>
                <a:ext uri="{FF2B5EF4-FFF2-40B4-BE49-F238E27FC236}">
                  <a16:creationId xmlns:a16="http://schemas.microsoft.com/office/drawing/2014/main" id="{191CCE08-4B8F-0B49-90AB-E3A560CCAF77}"/>
                </a:ext>
              </a:extLst>
            </p:cNvPr>
            <p:cNvSpPr/>
            <p:nvPr/>
          </p:nvSpPr>
          <p:spPr>
            <a:xfrm>
              <a:off x="2526165" y="2893955"/>
              <a:ext cx="3740354" cy="373389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nvGrpSpPr>
            <p:cNvPr id="8" name="Group 7">
              <a:extLst>
                <a:ext uri="{FF2B5EF4-FFF2-40B4-BE49-F238E27FC236}">
                  <a16:creationId xmlns:a16="http://schemas.microsoft.com/office/drawing/2014/main" id="{694F48EC-D8E9-6B4B-8B45-B8E2B8EB6909}"/>
                </a:ext>
              </a:extLst>
            </p:cNvPr>
            <p:cNvGrpSpPr/>
            <p:nvPr/>
          </p:nvGrpSpPr>
          <p:grpSpPr>
            <a:xfrm>
              <a:off x="4054572" y="3162073"/>
              <a:ext cx="2524600" cy="3403551"/>
              <a:chOff x="3219231" y="3669596"/>
              <a:chExt cx="2399746" cy="2912842"/>
            </a:xfrm>
          </p:grpSpPr>
          <p:grpSp>
            <p:nvGrpSpPr>
              <p:cNvPr id="43" name="Group 42">
                <a:extLst>
                  <a:ext uri="{FF2B5EF4-FFF2-40B4-BE49-F238E27FC236}">
                    <a16:creationId xmlns:a16="http://schemas.microsoft.com/office/drawing/2014/main" id="{5DA818D3-C412-EA4A-8007-AA2FBB16786B}"/>
                  </a:ext>
                </a:extLst>
              </p:cNvPr>
              <p:cNvGrpSpPr/>
              <p:nvPr/>
            </p:nvGrpSpPr>
            <p:grpSpPr>
              <a:xfrm>
                <a:off x="3219231" y="3669596"/>
                <a:ext cx="2399746" cy="2912842"/>
                <a:chOff x="8748789" y="2843332"/>
                <a:chExt cx="2399746" cy="2912842"/>
              </a:xfrm>
            </p:grpSpPr>
            <p:grpSp>
              <p:nvGrpSpPr>
                <p:cNvPr id="45" name="Group 44">
                  <a:extLst>
                    <a:ext uri="{FF2B5EF4-FFF2-40B4-BE49-F238E27FC236}">
                      <a16:creationId xmlns:a16="http://schemas.microsoft.com/office/drawing/2014/main" id="{34CEACB2-C2A9-3741-A104-B797E0A49D93}"/>
                    </a:ext>
                  </a:extLst>
                </p:cNvPr>
                <p:cNvGrpSpPr/>
                <p:nvPr/>
              </p:nvGrpSpPr>
              <p:grpSpPr>
                <a:xfrm>
                  <a:off x="10158383" y="5440091"/>
                  <a:ext cx="990152" cy="316083"/>
                  <a:chOff x="7366831" y="6146419"/>
                  <a:chExt cx="990152" cy="316083"/>
                </a:xfrm>
              </p:grpSpPr>
              <p:sp>
                <p:nvSpPr>
                  <p:cNvPr id="54" name="TextBox 53">
                    <a:extLst>
                      <a:ext uri="{FF2B5EF4-FFF2-40B4-BE49-F238E27FC236}">
                        <a16:creationId xmlns:a16="http://schemas.microsoft.com/office/drawing/2014/main" id="{949EB283-6062-A944-87FE-866AF4A7DF21}"/>
                      </a:ext>
                    </a:extLst>
                  </p:cNvPr>
                  <p:cNvSpPr txBox="1"/>
                  <p:nvPr/>
                </p:nvSpPr>
                <p:spPr>
                  <a:xfrm>
                    <a:off x="7693151" y="6146419"/>
                    <a:ext cx="663832" cy="316083"/>
                  </a:xfrm>
                  <a:prstGeom prst="rect">
                    <a:avLst/>
                  </a:prstGeom>
                  <a:noFill/>
                </p:spPr>
                <p:txBody>
                  <a:bodyPr wrap="square" rtlCol="0">
                    <a:spAutoFit/>
                  </a:bodyPr>
                  <a:lstStyle/>
                  <a:p>
                    <a:r>
                      <a:rPr lang="en-US" dirty="0" err="1">
                        <a:latin typeface="Consolas" panose="020B0609020204030204" pitchFamily="49" charset="0"/>
                        <a:cs typeface="Consolas" panose="020B0609020204030204" pitchFamily="49" charset="0"/>
                      </a:rPr>
                      <a:t>sp</a:t>
                    </a:r>
                    <a:endParaRPr lang="en-US" dirty="0">
                      <a:latin typeface="Consolas" panose="020B0609020204030204" pitchFamily="49" charset="0"/>
                      <a:cs typeface="Consolas" panose="020B0609020204030204" pitchFamily="49" charset="0"/>
                    </a:endParaRPr>
                  </a:p>
                </p:txBody>
              </p:sp>
              <p:sp>
                <p:nvSpPr>
                  <p:cNvPr id="55" name="Left Arrow 54">
                    <a:extLst>
                      <a:ext uri="{FF2B5EF4-FFF2-40B4-BE49-F238E27FC236}">
                        <a16:creationId xmlns:a16="http://schemas.microsoft.com/office/drawing/2014/main" id="{A9D5129C-A61F-0744-B465-720EC8EBD1EB}"/>
                      </a:ext>
                    </a:extLst>
                  </p:cNvPr>
                  <p:cNvSpPr/>
                  <p:nvPr/>
                </p:nvSpPr>
                <p:spPr>
                  <a:xfrm>
                    <a:off x="7366831" y="6256232"/>
                    <a:ext cx="385932" cy="1497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sp>
              <p:nvSpPr>
                <p:cNvPr id="46" name="Rectangle 45">
                  <a:extLst>
                    <a:ext uri="{FF2B5EF4-FFF2-40B4-BE49-F238E27FC236}">
                      <a16:creationId xmlns:a16="http://schemas.microsoft.com/office/drawing/2014/main" id="{F48207DA-74C2-C34B-94E0-6E479B4752CA}"/>
                    </a:ext>
                  </a:extLst>
                </p:cNvPr>
                <p:cNvSpPr/>
                <p:nvPr/>
              </p:nvSpPr>
              <p:spPr>
                <a:xfrm>
                  <a:off x="8748789" y="2843332"/>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47" name="Rectangle 46">
                  <a:extLst>
                    <a:ext uri="{FF2B5EF4-FFF2-40B4-BE49-F238E27FC236}">
                      <a16:creationId xmlns:a16="http://schemas.microsoft.com/office/drawing/2014/main" id="{CB490346-9458-D845-A2EB-A7823A9C9D76}"/>
                    </a:ext>
                  </a:extLst>
                </p:cNvPr>
                <p:cNvSpPr/>
                <p:nvPr/>
              </p:nvSpPr>
              <p:spPr>
                <a:xfrm>
                  <a:off x="8768531" y="3155921"/>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lr</a:t>
                  </a:r>
                  <a:endParaRPr lang="en-US" dirty="0">
                    <a:latin typeface="Consolas" panose="020B0609020204030204" pitchFamily="49" charset="0"/>
                    <a:cs typeface="Consolas" panose="020B0609020204030204" pitchFamily="49" charset="0"/>
                  </a:endParaRPr>
                </a:p>
              </p:txBody>
            </p:sp>
            <p:sp>
              <p:nvSpPr>
                <p:cNvPr id="48" name="Rectangle 47">
                  <a:extLst>
                    <a:ext uri="{FF2B5EF4-FFF2-40B4-BE49-F238E27FC236}">
                      <a16:creationId xmlns:a16="http://schemas.microsoft.com/office/drawing/2014/main" id="{DC2C8D33-277F-0843-80C0-586D0F296299}"/>
                    </a:ext>
                  </a:extLst>
                </p:cNvPr>
                <p:cNvSpPr/>
                <p:nvPr/>
              </p:nvSpPr>
              <p:spPr>
                <a:xfrm>
                  <a:off x="8775244" y="3468147"/>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fp</a:t>
                  </a:r>
                  <a:endParaRPr lang="en-US" dirty="0">
                    <a:latin typeface="Consolas" panose="020B0609020204030204" pitchFamily="49" charset="0"/>
                    <a:cs typeface="Consolas" panose="020B0609020204030204" pitchFamily="49" charset="0"/>
                  </a:endParaRPr>
                </a:p>
              </p:txBody>
            </p:sp>
          </p:grpSp>
          <p:sp>
            <p:nvSpPr>
              <p:cNvPr id="56" name="Rectangle 55">
                <a:extLst>
                  <a:ext uri="{FF2B5EF4-FFF2-40B4-BE49-F238E27FC236}">
                    <a16:creationId xmlns:a16="http://schemas.microsoft.com/office/drawing/2014/main" id="{D6DF84E5-44D2-904E-9E63-DAECBE2EA35B}"/>
                  </a:ext>
                </a:extLst>
              </p:cNvPr>
              <p:cNvSpPr/>
              <p:nvPr/>
            </p:nvSpPr>
            <p:spPr>
              <a:xfrm>
                <a:off x="3239341" y="5229607"/>
                <a:ext cx="1375959" cy="127839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6"/>
                    </a:solidFill>
                    <a:latin typeface="Consolas" panose="020B0609020204030204" pitchFamily="49" charset="0"/>
                    <a:cs typeface="Consolas" panose="020B0609020204030204" pitchFamily="49" charset="0"/>
                  </a:rPr>
                  <a:t>buf</a:t>
                </a:r>
                <a:r>
                  <a:rPr lang="en-US" dirty="0">
                    <a:solidFill>
                      <a:schemeClr val="accent6"/>
                    </a:solidFill>
                    <a:latin typeface="Consolas" panose="020B0609020204030204" pitchFamily="49" charset="0"/>
                    <a:cs typeface="Consolas" panose="020B0609020204030204" pitchFamily="49" charset="0"/>
                  </a:rPr>
                  <a:t>[BFSZ]</a:t>
                </a:r>
              </a:p>
            </p:txBody>
          </p:sp>
        </p:grpSp>
      </p:grpSp>
      <p:grpSp>
        <p:nvGrpSpPr>
          <p:cNvPr id="9" name="Group 8">
            <a:extLst>
              <a:ext uri="{FF2B5EF4-FFF2-40B4-BE49-F238E27FC236}">
                <a16:creationId xmlns:a16="http://schemas.microsoft.com/office/drawing/2014/main" id="{C0CA01B3-3CB8-1544-8082-5BB959AD8B6A}"/>
              </a:ext>
            </a:extLst>
          </p:cNvPr>
          <p:cNvGrpSpPr/>
          <p:nvPr/>
        </p:nvGrpSpPr>
        <p:grpSpPr>
          <a:xfrm>
            <a:off x="7719386" y="3851266"/>
            <a:ext cx="1200255" cy="2124932"/>
            <a:chOff x="4105154" y="5163066"/>
            <a:chExt cx="966197" cy="1493291"/>
          </a:xfrm>
        </p:grpSpPr>
        <p:sp>
          <p:nvSpPr>
            <p:cNvPr id="59" name="TextBox 58">
              <a:extLst>
                <a:ext uri="{FF2B5EF4-FFF2-40B4-BE49-F238E27FC236}">
                  <a16:creationId xmlns:a16="http://schemas.microsoft.com/office/drawing/2014/main" id="{45CEC3B7-4F43-6648-AD5D-2E4F40DC963F}"/>
                </a:ext>
              </a:extLst>
            </p:cNvPr>
            <p:cNvSpPr txBox="1"/>
            <p:nvPr/>
          </p:nvSpPr>
          <p:spPr>
            <a:xfrm>
              <a:off x="4105154" y="5738154"/>
              <a:ext cx="966197" cy="369332"/>
            </a:xfrm>
            <a:prstGeom prst="rect">
              <a:avLst/>
            </a:prstGeom>
            <a:noFill/>
          </p:spPr>
          <p:txBody>
            <a:bodyPr wrap="square" rtlCol="0">
              <a:spAutoFit/>
            </a:bodyPr>
            <a:lstStyle/>
            <a:p>
              <a:r>
                <a:rPr lang="en-US" dirty="0">
                  <a:solidFill>
                    <a:srgbClr val="7030A0"/>
                  </a:solidFill>
                  <a:latin typeface="Consolas" panose="020B0609020204030204" pitchFamily="49" charset="0"/>
                  <a:cs typeface="Consolas" panose="020B0609020204030204" pitchFamily="49" charset="0"/>
                </a:rPr>
                <a:t>BFSZ</a:t>
              </a:r>
            </a:p>
          </p:txBody>
        </p:sp>
        <p:sp>
          <p:nvSpPr>
            <p:cNvPr id="2" name="Right Brace 1">
              <a:extLst>
                <a:ext uri="{FF2B5EF4-FFF2-40B4-BE49-F238E27FC236}">
                  <a16:creationId xmlns:a16="http://schemas.microsoft.com/office/drawing/2014/main" id="{FCB50385-8202-B148-8C05-BE6523933D1F}"/>
                </a:ext>
              </a:extLst>
            </p:cNvPr>
            <p:cNvSpPr/>
            <p:nvPr/>
          </p:nvSpPr>
          <p:spPr>
            <a:xfrm rot="10800000">
              <a:off x="4775827" y="5163066"/>
              <a:ext cx="273673" cy="1493291"/>
            </a:xfrm>
            <a:prstGeom prst="rightBrace">
              <a:avLst/>
            </a:pr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grpSp>
        <p:nvGrpSpPr>
          <p:cNvPr id="11" name="Group 10">
            <a:extLst>
              <a:ext uri="{FF2B5EF4-FFF2-40B4-BE49-F238E27FC236}">
                <a16:creationId xmlns:a16="http://schemas.microsoft.com/office/drawing/2014/main" id="{4A07B1A4-415F-0545-82DD-1FDA532BBD96}"/>
              </a:ext>
            </a:extLst>
          </p:cNvPr>
          <p:cNvGrpSpPr/>
          <p:nvPr/>
        </p:nvGrpSpPr>
        <p:grpSpPr>
          <a:xfrm>
            <a:off x="7420351" y="3768099"/>
            <a:ext cx="2118933" cy="2380120"/>
            <a:chOff x="2862685" y="4894691"/>
            <a:chExt cx="1705727" cy="1672623"/>
          </a:xfrm>
        </p:grpSpPr>
        <p:sp>
          <p:nvSpPr>
            <p:cNvPr id="62" name="TextBox 61">
              <a:extLst>
                <a:ext uri="{FF2B5EF4-FFF2-40B4-BE49-F238E27FC236}">
                  <a16:creationId xmlns:a16="http://schemas.microsoft.com/office/drawing/2014/main" id="{20B9563A-94E7-2E4A-B1CF-CC7753F1C805}"/>
                </a:ext>
              </a:extLst>
            </p:cNvPr>
            <p:cNvSpPr txBox="1"/>
            <p:nvPr/>
          </p:nvSpPr>
          <p:spPr>
            <a:xfrm>
              <a:off x="3077471" y="6228760"/>
              <a:ext cx="1070799" cy="338554"/>
            </a:xfrm>
            <a:prstGeom prst="rect">
              <a:avLst/>
            </a:prstGeom>
            <a:noFill/>
          </p:spPr>
          <p:txBody>
            <a:bodyPr wrap="square" rtlCol="0">
              <a:spAutoFit/>
            </a:bodyPr>
            <a:lstStyle/>
            <a:p>
              <a:r>
                <a:rPr lang="en-US" sz="1600" dirty="0" err="1">
                  <a:solidFill>
                    <a:srgbClr val="7030A0"/>
                  </a:solidFill>
                  <a:latin typeface="Consolas" panose="020B0609020204030204" pitchFamily="49" charset="0"/>
                  <a:cs typeface="Consolas" panose="020B0609020204030204" pitchFamily="49" charset="0"/>
                </a:rPr>
                <a:t>buf</a:t>
              </a:r>
              <a:r>
                <a:rPr lang="en-US" sz="1600" dirty="0">
                  <a:solidFill>
                    <a:srgbClr val="7030A0"/>
                  </a:solidFill>
                  <a:latin typeface="Consolas" panose="020B0609020204030204" pitchFamily="49" charset="0"/>
                  <a:cs typeface="Consolas" panose="020B0609020204030204" pitchFamily="49" charset="0"/>
                </a:rPr>
                <a:t>[0]</a:t>
              </a:r>
            </a:p>
          </p:txBody>
        </p:sp>
        <p:sp>
          <p:nvSpPr>
            <p:cNvPr id="63" name="TextBox 62">
              <a:extLst>
                <a:ext uri="{FF2B5EF4-FFF2-40B4-BE49-F238E27FC236}">
                  <a16:creationId xmlns:a16="http://schemas.microsoft.com/office/drawing/2014/main" id="{CD15E194-9F5E-934E-895D-1A979737A709}"/>
                </a:ext>
              </a:extLst>
            </p:cNvPr>
            <p:cNvSpPr txBox="1"/>
            <p:nvPr/>
          </p:nvSpPr>
          <p:spPr>
            <a:xfrm>
              <a:off x="2862685" y="4894691"/>
              <a:ext cx="1705727" cy="338554"/>
            </a:xfrm>
            <a:prstGeom prst="rect">
              <a:avLst/>
            </a:prstGeom>
            <a:noFill/>
          </p:spPr>
          <p:txBody>
            <a:bodyPr wrap="square" rtlCol="0">
              <a:spAutoFit/>
            </a:bodyPr>
            <a:lstStyle/>
            <a:p>
              <a:r>
                <a:rPr lang="en-US" sz="1600" dirty="0" err="1">
                  <a:solidFill>
                    <a:srgbClr val="7030A0"/>
                  </a:solidFill>
                  <a:latin typeface="Consolas" panose="020B0609020204030204" pitchFamily="49" charset="0"/>
                  <a:cs typeface="Consolas" panose="020B0609020204030204" pitchFamily="49" charset="0"/>
                </a:rPr>
                <a:t>buf</a:t>
              </a:r>
              <a:r>
                <a:rPr lang="en-US" sz="1600" dirty="0">
                  <a:solidFill>
                    <a:srgbClr val="7030A0"/>
                  </a:solidFill>
                  <a:latin typeface="Consolas" panose="020B0609020204030204" pitchFamily="49" charset="0"/>
                  <a:cs typeface="Consolas" panose="020B0609020204030204" pitchFamily="49" charset="0"/>
                </a:rPr>
                <a:t>[BFSZ-1]</a:t>
              </a:r>
            </a:p>
          </p:txBody>
        </p:sp>
      </p:grpSp>
      <p:sp>
        <p:nvSpPr>
          <p:cNvPr id="41" name="TextBox 40">
            <a:extLst>
              <a:ext uri="{FF2B5EF4-FFF2-40B4-BE49-F238E27FC236}">
                <a16:creationId xmlns:a16="http://schemas.microsoft.com/office/drawing/2014/main" id="{68519BD2-E5DF-B545-B51D-2939DA81D1A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3" name="Rectangle 12">
            <a:extLst>
              <a:ext uri="{FF2B5EF4-FFF2-40B4-BE49-F238E27FC236}">
                <a16:creationId xmlns:a16="http://schemas.microsoft.com/office/drawing/2014/main" id="{818E3A5B-30EC-E74B-8A16-F0447A3F22EB}"/>
              </a:ext>
            </a:extLst>
          </p:cNvPr>
          <p:cNvSpPr/>
          <p:nvPr/>
        </p:nvSpPr>
        <p:spPr>
          <a:xfrm>
            <a:off x="8893935" y="3291396"/>
            <a:ext cx="1798210" cy="518910"/>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register</a:t>
            </a:r>
          </a:p>
        </p:txBody>
      </p:sp>
      <p:sp>
        <p:nvSpPr>
          <p:cNvPr id="15" name="Rectangle 14">
            <a:extLst>
              <a:ext uri="{FF2B5EF4-FFF2-40B4-BE49-F238E27FC236}">
                <a16:creationId xmlns:a16="http://schemas.microsoft.com/office/drawing/2014/main" id="{1A839297-F04B-FBD4-CE20-C38D3D7E565B}"/>
              </a:ext>
            </a:extLst>
          </p:cNvPr>
          <p:cNvSpPr/>
          <p:nvPr/>
        </p:nvSpPr>
        <p:spPr>
          <a:xfrm>
            <a:off x="8902708" y="2775384"/>
            <a:ext cx="1798210" cy="518910"/>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register</a:t>
            </a:r>
          </a:p>
        </p:txBody>
      </p:sp>
      <p:grpSp>
        <p:nvGrpSpPr>
          <p:cNvPr id="16" name="Group 15">
            <a:extLst>
              <a:ext uri="{FF2B5EF4-FFF2-40B4-BE49-F238E27FC236}">
                <a16:creationId xmlns:a16="http://schemas.microsoft.com/office/drawing/2014/main" id="{6D98B1A1-04C4-6852-70F4-573511524818}"/>
              </a:ext>
            </a:extLst>
          </p:cNvPr>
          <p:cNvGrpSpPr/>
          <p:nvPr/>
        </p:nvGrpSpPr>
        <p:grpSpPr>
          <a:xfrm>
            <a:off x="1504550" y="3769762"/>
            <a:ext cx="4687270" cy="2375598"/>
            <a:chOff x="2805950" y="3527875"/>
            <a:chExt cx="3773222" cy="1669445"/>
          </a:xfrm>
        </p:grpSpPr>
        <p:sp>
          <p:nvSpPr>
            <p:cNvPr id="17" name="Rectangle 16">
              <a:extLst>
                <a:ext uri="{FF2B5EF4-FFF2-40B4-BE49-F238E27FC236}">
                  <a16:creationId xmlns:a16="http://schemas.microsoft.com/office/drawing/2014/main" id="{56E25359-EDDE-53CE-3DA3-79233761E7CE}"/>
                </a:ext>
              </a:extLst>
            </p:cNvPr>
            <p:cNvSpPr/>
            <p:nvPr/>
          </p:nvSpPr>
          <p:spPr>
            <a:xfrm>
              <a:off x="2805950" y="3527875"/>
              <a:ext cx="3460569" cy="166944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nvGrpSpPr>
            <p:cNvPr id="18" name="Group 17">
              <a:extLst>
                <a:ext uri="{FF2B5EF4-FFF2-40B4-BE49-F238E27FC236}">
                  <a16:creationId xmlns:a16="http://schemas.microsoft.com/office/drawing/2014/main" id="{808BF710-3C12-62DC-3CF1-D1B14495F899}"/>
                </a:ext>
              </a:extLst>
            </p:cNvPr>
            <p:cNvGrpSpPr/>
            <p:nvPr/>
          </p:nvGrpSpPr>
          <p:grpSpPr>
            <a:xfrm>
              <a:off x="4078197" y="3883640"/>
              <a:ext cx="2500975" cy="1205386"/>
              <a:chOff x="8771244" y="3460868"/>
              <a:chExt cx="2377290" cy="1031599"/>
            </a:xfrm>
          </p:grpSpPr>
          <p:grpSp>
            <p:nvGrpSpPr>
              <p:cNvPr id="19" name="Group 18">
                <a:extLst>
                  <a:ext uri="{FF2B5EF4-FFF2-40B4-BE49-F238E27FC236}">
                    <a16:creationId xmlns:a16="http://schemas.microsoft.com/office/drawing/2014/main" id="{A2579DC1-1A7D-0D3D-BDB2-92FC443DE742}"/>
                  </a:ext>
                </a:extLst>
              </p:cNvPr>
              <p:cNvGrpSpPr/>
              <p:nvPr/>
            </p:nvGrpSpPr>
            <p:grpSpPr>
              <a:xfrm>
                <a:off x="10158382" y="4176384"/>
                <a:ext cx="990152" cy="316083"/>
                <a:chOff x="7366830" y="4882712"/>
                <a:chExt cx="990152" cy="316083"/>
              </a:xfrm>
            </p:grpSpPr>
            <p:sp>
              <p:nvSpPr>
                <p:cNvPr id="26" name="TextBox 25">
                  <a:extLst>
                    <a:ext uri="{FF2B5EF4-FFF2-40B4-BE49-F238E27FC236}">
                      <a16:creationId xmlns:a16="http://schemas.microsoft.com/office/drawing/2014/main" id="{604AB217-8028-3D0C-7B57-9C902354B844}"/>
                    </a:ext>
                  </a:extLst>
                </p:cNvPr>
                <p:cNvSpPr txBox="1"/>
                <p:nvPr/>
              </p:nvSpPr>
              <p:spPr>
                <a:xfrm>
                  <a:off x="7693150" y="4882712"/>
                  <a:ext cx="663832" cy="316083"/>
                </a:xfrm>
                <a:prstGeom prst="rect">
                  <a:avLst/>
                </a:prstGeom>
                <a:noFill/>
              </p:spPr>
              <p:txBody>
                <a:bodyPr wrap="square" rtlCol="0">
                  <a:spAutoFit/>
                </a:bodyPr>
                <a:lstStyle/>
                <a:p>
                  <a:r>
                    <a:rPr lang="en-US" dirty="0" err="1">
                      <a:latin typeface="Consolas" panose="020B0609020204030204" pitchFamily="49" charset="0"/>
                      <a:cs typeface="Consolas" panose="020B0609020204030204" pitchFamily="49" charset="0"/>
                    </a:rPr>
                    <a:t>sp</a:t>
                  </a:r>
                  <a:endParaRPr lang="en-US" dirty="0">
                    <a:latin typeface="Consolas" panose="020B0609020204030204" pitchFamily="49" charset="0"/>
                    <a:cs typeface="Consolas" panose="020B0609020204030204" pitchFamily="49" charset="0"/>
                  </a:endParaRPr>
                </a:p>
              </p:txBody>
            </p:sp>
            <p:sp>
              <p:nvSpPr>
                <p:cNvPr id="27" name="Left Arrow 26">
                  <a:extLst>
                    <a:ext uri="{FF2B5EF4-FFF2-40B4-BE49-F238E27FC236}">
                      <a16:creationId xmlns:a16="http://schemas.microsoft.com/office/drawing/2014/main" id="{E2C9CE43-3BBC-0151-C8CA-011C7F669ADA}"/>
                    </a:ext>
                  </a:extLst>
                </p:cNvPr>
                <p:cNvSpPr/>
                <p:nvPr/>
              </p:nvSpPr>
              <p:spPr>
                <a:xfrm>
                  <a:off x="7366830" y="4992524"/>
                  <a:ext cx="385932" cy="1497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sp>
            <p:nvSpPr>
              <p:cNvPr id="20" name="Rectangle 19">
                <a:extLst>
                  <a:ext uri="{FF2B5EF4-FFF2-40B4-BE49-F238E27FC236}">
                    <a16:creationId xmlns:a16="http://schemas.microsoft.com/office/drawing/2014/main" id="{BF900130-E0B1-89EA-0B15-98B41EB1C51D}"/>
                  </a:ext>
                </a:extLst>
              </p:cNvPr>
              <p:cNvSpPr/>
              <p:nvPr/>
            </p:nvSpPr>
            <p:spPr>
              <a:xfrm>
                <a:off x="8773221" y="3460868"/>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5CCC4450-F8FC-7C49-F8BC-69BA136957F6}"/>
                  </a:ext>
                </a:extLst>
              </p:cNvPr>
              <p:cNvSpPr/>
              <p:nvPr/>
            </p:nvSpPr>
            <p:spPr>
              <a:xfrm>
                <a:off x="8771244" y="3768867"/>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lr</a:t>
                </a:r>
                <a:endParaRPr lang="en-US" dirty="0">
                  <a:latin typeface="Consolas" panose="020B0609020204030204" pitchFamily="49" charset="0"/>
                  <a:cs typeface="Consolas" panose="020B0609020204030204" pitchFamily="49" charset="0"/>
                </a:endParaRPr>
              </a:p>
            </p:txBody>
          </p:sp>
          <p:sp>
            <p:nvSpPr>
              <p:cNvPr id="22" name="Rectangle 21">
                <a:extLst>
                  <a:ext uri="{FF2B5EF4-FFF2-40B4-BE49-F238E27FC236}">
                    <a16:creationId xmlns:a16="http://schemas.microsoft.com/office/drawing/2014/main" id="{755C2C11-BAEB-218D-F329-6C0B250CCDBE}"/>
                  </a:ext>
                </a:extLst>
              </p:cNvPr>
              <p:cNvSpPr/>
              <p:nvPr/>
            </p:nvSpPr>
            <p:spPr>
              <a:xfrm>
                <a:off x="8773081" y="4097164"/>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fp</a:t>
                </a:r>
                <a:endParaRPr lang="en-US" dirty="0">
                  <a:latin typeface="Consolas" panose="020B0609020204030204" pitchFamily="49" charset="0"/>
                  <a:cs typeface="Consolas" panose="020B0609020204030204" pitchFamily="49" charset="0"/>
                </a:endParaRPr>
              </a:p>
            </p:txBody>
          </p:sp>
          <p:grpSp>
            <p:nvGrpSpPr>
              <p:cNvPr id="23" name="Group 22">
                <a:extLst>
                  <a:ext uri="{FF2B5EF4-FFF2-40B4-BE49-F238E27FC236}">
                    <a16:creationId xmlns:a16="http://schemas.microsoft.com/office/drawing/2014/main" id="{9F6E1E6A-25B7-CB27-2820-8A562055CD1B}"/>
                  </a:ext>
                </a:extLst>
              </p:cNvPr>
              <p:cNvGrpSpPr/>
              <p:nvPr/>
            </p:nvGrpSpPr>
            <p:grpSpPr>
              <a:xfrm>
                <a:off x="10149040" y="3830572"/>
                <a:ext cx="796526" cy="316083"/>
                <a:chOff x="7569116" y="1911757"/>
                <a:chExt cx="796526" cy="316083"/>
              </a:xfrm>
            </p:grpSpPr>
            <p:sp>
              <p:nvSpPr>
                <p:cNvPr id="24" name="TextBox 23">
                  <a:extLst>
                    <a:ext uri="{FF2B5EF4-FFF2-40B4-BE49-F238E27FC236}">
                      <a16:creationId xmlns:a16="http://schemas.microsoft.com/office/drawing/2014/main" id="{1182A042-3809-BCAF-D0C7-A6013A1ED43E}"/>
                    </a:ext>
                  </a:extLst>
                </p:cNvPr>
                <p:cNvSpPr txBox="1"/>
                <p:nvPr/>
              </p:nvSpPr>
              <p:spPr>
                <a:xfrm>
                  <a:off x="7907124" y="1911757"/>
                  <a:ext cx="458518" cy="316083"/>
                </a:xfrm>
                <a:prstGeom prst="rect">
                  <a:avLst/>
                </a:prstGeom>
                <a:noFill/>
              </p:spPr>
              <p:txBody>
                <a:bodyPr wrap="square" rtlCol="0">
                  <a:spAutoFit/>
                </a:bodyPr>
                <a:lstStyle/>
                <a:p>
                  <a:r>
                    <a:rPr lang="en-US" dirty="0" err="1">
                      <a:latin typeface="Consolas" panose="020B0609020204030204" pitchFamily="49" charset="0"/>
                      <a:cs typeface="Consolas" panose="020B0609020204030204" pitchFamily="49" charset="0"/>
                    </a:rPr>
                    <a:t>fp</a:t>
                  </a:r>
                  <a:endParaRPr lang="en-US" dirty="0">
                    <a:latin typeface="Consolas" panose="020B0609020204030204" pitchFamily="49" charset="0"/>
                    <a:cs typeface="Consolas" panose="020B0609020204030204" pitchFamily="49" charset="0"/>
                  </a:endParaRPr>
                </a:p>
              </p:txBody>
            </p:sp>
            <p:sp>
              <p:nvSpPr>
                <p:cNvPr id="25" name="Left Arrow 24">
                  <a:extLst>
                    <a:ext uri="{FF2B5EF4-FFF2-40B4-BE49-F238E27FC236}">
                      <a16:creationId xmlns:a16="http://schemas.microsoft.com/office/drawing/2014/main" id="{0647AAF3-0B35-B8B0-F4A5-CA0073A55598}"/>
                    </a:ext>
                  </a:extLst>
                </p:cNvPr>
                <p:cNvSpPr/>
                <p:nvPr/>
              </p:nvSpPr>
              <p:spPr>
                <a:xfrm>
                  <a:off x="7569116" y="2037821"/>
                  <a:ext cx="385932" cy="1497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grpSp>
      </p:grpSp>
    </p:spTree>
    <p:extLst>
      <p:ext uri="{BB962C8B-B14F-4D97-AF65-F5344CB8AC3E}">
        <p14:creationId xmlns:p14="http://schemas.microsoft.com/office/powerpoint/2010/main" val="422883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973EF-9756-A145-B060-E203E5E580C4}"/>
              </a:ext>
            </a:extLst>
          </p:cNvPr>
          <p:cNvSpPr>
            <a:spLocks noGrp="1"/>
          </p:cNvSpPr>
          <p:nvPr>
            <p:ph type="title"/>
          </p:nvPr>
        </p:nvSpPr>
        <p:spPr>
          <a:xfrm>
            <a:off x="541589" y="-1118"/>
            <a:ext cx="10515600" cy="477237"/>
          </a:xfrm>
        </p:spPr>
        <p:txBody>
          <a:bodyPr/>
          <a:lstStyle/>
          <a:p>
            <a:r>
              <a:rPr lang="en-US" sz="2800" dirty="0"/>
              <a:t>Stack Frame (Arm Arch32 Procedure Call Standards)</a:t>
            </a:r>
          </a:p>
        </p:txBody>
      </p:sp>
      <p:sp>
        <p:nvSpPr>
          <p:cNvPr id="11" name="Content Placeholder 10">
            <a:extLst>
              <a:ext uri="{FF2B5EF4-FFF2-40B4-BE49-F238E27FC236}">
                <a16:creationId xmlns:a16="http://schemas.microsoft.com/office/drawing/2014/main" id="{AA06CBEA-17C6-BE49-D16A-6F8CFB82557E}"/>
              </a:ext>
            </a:extLst>
          </p:cNvPr>
          <p:cNvSpPr>
            <a:spLocks noGrp="1"/>
          </p:cNvSpPr>
          <p:nvPr>
            <p:ph sz="quarter" idx="17"/>
          </p:nvPr>
        </p:nvSpPr>
        <p:spPr>
          <a:xfrm>
            <a:off x="325560" y="573581"/>
            <a:ext cx="7798758" cy="2899228"/>
          </a:xfrm>
          <a:solidFill>
            <a:schemeClr val="accent4">
              <a:lumMod val="20000"/>
              <a:lumOff val="80000"/>
            </a:schemeClr>
          </a:solidFill>
          <a:ln>
            <a:solidFill>
              <a:schemeClr val="accent1"/>
            </a:solidFill>
          </a:ln>
        </p:spPr>
        <p:txBody>
          <a:bodyPr/>
          <a:lstStyle/>
          <a:p>
            <a:pPr marL="0" indent="0" algn="ctr">
              <a:lnSpc>
                <a:spcPct val="100000"/>
              </a:lnSpc>
              <a:buNone/>
            </a:pPr>
            <a:r>
              <a:rPr lang="en-US" sz="2000" b="1" dirty="0">
                <a:solidFill>
                  <a:schemeClr val="accent1"/>
                </a:solidFill>
                <a:latin typeface="Consolas" panose="020B0609020204030204" pitchFamily="49" charset="0"/>
                <a:cs typeface="Consolas" panose="020B0609020204030204" pitchFamily="49" charset="0"/>
              </a:rPr>
              <a:t>Stack Frame Requirements</a:t>
            </a:r>
          </a:p>
          <a:p>
            <a:pPr>
              <a:lnSpc>
                <a:spcPct val="100000"/>
              </a:lnSpc>
            </a:pPr>
            <a:r>
              <a:rPr lang="en-US" sz="1800" b="1" dirty="0">
                <a:solidFill>
                  <a:schemeClr val="accent1"/>
                </a:solidFill>
                <a:latin typeface="Calibri" panose="020F0502020204030204" pitchFamily="34" charset="0"/>
                <a:cs typeface="Calibri" panose="020F0502020204030204" pitchFamily="34" charset="0"/>
              </a:rPr>
              <a:t>Minimal frame: at function entry   </a:t>
            </a:r>
            <a:r>
              <a:rPr lang="en-US" sz="1800" dirty="0">
                <a:solidFill>
                  <a:srgbClr val="7030A0"/>
                </a:solidFill>
                <a:latin typeface="Consolas" panose="020B0609020204030204" pitchFamily="49" charset="0"/>
                <a:cs typeface="Consolas" panose="020B0609020204030204" pitchFamily="49" charset="0"/>
              </a:rPr>
              <a:t>push {</a:t>
            </a:r>
            <a:r>
              <a:rPr lang="en-US" sz="1800" dirty="0" err="1">
                <a:solidFill>
                  <a:srgbClr val="7030A0"/>
                </a:solidFill>
                <a:latin typeface="Consolas" panose="020B0609020204030204" pitchFamily="49" charset="0"/>
                <a:cs typeface="Consolas" panose="020B0609020204030204" pitchFamily="49" charset="0"/>
              </a:rPr>
              <a:t>fp</a:t>
            </a:r>
            <a:r>
              <a:rPr lang="en-US" sz="1800" dirty="0">
                <a:solidFill>
                  <a:srgbClr val="7030A0"/>
                </a:solidFill>
                <a:latin typeface="Consolas" panose="020B0609020204030204" pitchFamily="49" charset="0"/>
                <a:cs typeface="Consolas" panose="020B0609020204030204" pitchFamily="49" charset="0"/>
              </a:rPr>
              <a:t>, </a:t>
            </a:r>
            <a:r>
              <a:rPr lang="en-US" sz="1800" dirty="0" err="1">
                <a:solidFill>
                  <a:srgbClr val="7030A0"/>
                </a:solidFill>
                <a:latin typeface="Consolas" panose="020B0609020204030204" pitchFamily="49" charset="0"/>
                <a:cs typeface="Consolas" panose="020B0609020204030204" pitchFamily="49" charset="0"/>
              </a:rPr>
              <a:t>lr</a:t>
            </a:r>
            <a:r>
              <a:rPr lang="en-US" sz="1800" dirty="0">
                <a:solidFill>
                  <a:srgbClr val="7030A0"/>
                </a:solidFill>
                <a:latin typeface="Consolas" panose="020B0609020204030204" pitchFamily="49" charset="0"/>
                <a:cs typeface="Consolas" panose="020B0609020204030204" pitchFamily="49" charset="0"/>
              </a:rPr>
              <a:t>}</a:t>
            </a:r>
          </a:p>
          <a:p>
            <a:pPr>
              <a:lnSpc>
                <a:spcPct val="100000"/>
              </a:lnSpc>
            </a:pPr>
            <a:r>
              <a:rPr lang="en-US" sz="1800" dirty="0">
                <a:solidFill>
                  <a:schemeClr val="accent1"/>
                </a:solidFill>
                <a:cs typeface="Calibri" panose="020F0502020204030204" pitchFamily="34" charset="0"/>
              </a:rPr>
              <a:t>The top two entries in a stack frame are always (1) saved </a:t>
            </a:r>
            <a:r>
              <a:rPr lang="en-US" sz="1800" dirty="0" err="1">
                <a:solidFill>
                  <a:schemeClr val="accent1"/>
                </a:solidFill>
                <a:cs typeface="Calibri" panose="020F0502020204030204" pitchFamily="34" charset="0"/>
              </a:rPr>
              <a:t>lr</a:t>
            </a:r>
            <a:r>
              <a:rPr lang="en-US" sz="1800" dirty="0">
                <a:solidFill>
                  <a:schemeClr val="accent1"/>
                </a:solidFill>
                <a:cs typeface="Calibri" panose="020F0502020204030204" pitchFamily="34" charset="0"/>
              </a:rPr>
              <a:t>, (2) saved </a:t>
            </a:r>
            <a:r>
              <a:rPr lang="en-US" sz="1800" dirty="0" err="1">
                <a:solidFill>
                  <a:schemeClr val="accent1"/>
                </a:solidFill>
                <a:cs typeface="Calibri" panose="020F0502020204030204" pitchFamily="34" charset="0"/>
              </a:rPr>
              <a:t>fp</a:t>
            </a:r>
            <a:endParaRPr lang="en-US" sz="1800" dirty="0">
              <a:solidFill>
                <a:schemeClr val="accent1"/>
              </a:solidFill>
              <a:cs typeface="Calibri" panose="020F0502020204030204" pitchFamily="34" charset="0"/>
            </a:endParaRPr>
          </a:p>
          <a:p>
            <a:pPr>
              <a:lnSpc>
                <a:spcPct val="100000"/>
              </a:lnSpc>
            </a:pPr>
            <a:r>
              <a:rPr lang="en-US" sz="1800" dirty="0" err="1">
                <a:solidFill>
                  <a:srgbClr val="F3753F"/>
                </a:solidFill>
                <a:latin typeface="Consolas" panose="020B0609020204030204" pitchFamily="49" charset="0"/>
                <a:cs typeface="Consolas" panose="020B0609020204030204" pitchFamily="49" charset="0"/>
              </a:rPr>
              <a:t>sp</a:t>
            </a:r>
            <a:r>
              <a:rPr lang="en-US" sz="1800" dirty="0">
                <a:solidFill>
                  <a:schemeClr val="tx2"/>
                </a:solidFill>
              </a:rPr>
              <a:t> points at top element in the stack (lowest byte address)</a:t>
            </a:r>
          </a:p>
          <a:p>
            <a:pPr>
              <a:lnSpc>
                <a:spcPct val="100000"/>
              </a:lnSpc>
            </a:pPr>
            <a:r>
              <a:rPr lang="en-US" sz="1800" dirty="0" err="1">
                <a:solidFill>
                  <a:srgbClr val="F37440"/>
                </a:solidFill>
                <a:latin typeface="Consolas" panose="020B0609020204030204" pitchFamily="49" charset="0"/>
                <a:cs typeface="Consolas" panose="020B0609020204030204" pitchFamily="49" charset="0"/>
              </a:rPr>
              <a:t>fp</a:t>
            </a:r>
            <a:r>
              <a:rPr lang="en-US" sz="1800" dirty="0">
                <a:solidFill>
                  <a:schemeClr val="tx2"/>
                </a:solidFill>
              </a:rPr>
              <a:t> </a:t>
            </a:r>
            <a:r>
              <a:rPr lang="en-US" sz="1800" dirty="0">
                <a:solidFill>
                  <a:srgbClr val="0070C0"/>
                </a:solidFill>
                <a:cs typeface="Courier New" panose="02070309020205020404" pitchFamily="49" charset="0"/>
              </a:rPr>
              <a:t>points at the </a:t>
            </a:r>
            <a:r>
              <a:rPr lang="en-US" sz="1800" dirty="0" err="1">
                <a:solidFill>
                  <a:srgbClr val="F3753F"/>
                </a:solidFill>
                <a:latin typeface="Consolas" panose="020B0609020204030204" pitchFamily="49" charset="0"/>
                <a:cs typeface="Consolas" panose="020B0609020204030204" pitchFamily="49" charset="0"/>
              </a:rPr>
              <a:t>lr</a:t>
            </a:r>
            <a:r>
              <a:rPr lang="en-US" sz="1800" dirty="0">
                <a:solidFill>
                  <a:srgbClr val="0070C0"/>
                </a:solidFill>
                <a:cs typeface="Courier New" panose="02070309020205020404" pitchFamily="49" charset="0"/>
              </a:rPr>
              <a:t> </a:t>
            </a:r>
            <a:r>
              <a:rPr lang="en-US" sz="1800" dirty="0">
                <a:solidFill>
                  <a:schemeClr val="tx2"/>
                </a:solidFill>
                <a:cs typeface="Courier New" panose="02070309020205020404" pitchFamily="49" charset="0"/>
              </a:rPr>
              <a:t>copy stored in the </a:t>
            </a:r>
            <a:r>
              <a:rPr lang="en-US" sz="1800" dirty="0">
                <a:solidFill>
                  <a:srgbClr val="0070C0"/>
                </a:solidFill>
                <a:cs typeface="Courier New" panose="02070309020205020404" pitchFamily="49" charset="0"/>
              </a:rPr>
              <a:t>current stack frame</a:t>
            </a:r>
          </a:p>
          <a:p>
            <a:pPr>
              <a:lnSpc>
                <a:spcPct val="100000"/>
              </a:lnSpc>
            </a:pPr>
            <a:r>
              <a:rPr lang="en-US" sz="1800" b="1" dirty="0">
                <a:solidFill>
                  <a:schemeClr val="tx2"/>
                </a:solidFill>
              </a:rPr>
              <a:t>Stack frames </a:t>
            </a:r>
            <a:r>
              <a:rPr lang="en-US" sz="1800" b="1" dirty="0">
                <a:solidFill>
                  <a:srgbClr val="FF0000"/>
                </a:solidFill>
              </a:rPr>
              <a:t>MUST ALWAYS BE </a:t>
            </a:r>
            <a:r>
              <a:rPr lang="en-US" sz="1800" b="1" dirty="0">
                <a:solidFill>
                  <a:schemeClr val="tx2"/>
                </a:solidFill>
              </a:rPr>
              <a:t>aligned to 8-byte addresses</a:t>
            </a:r>
            <a:r>
              <a:rPr lang="en-US" sz="1800" dirty="0">
                <a:solidFill>
                  <a:srgbClr val="0070C0"/>
                </a:solidFill>
                <a:cs typeface="Courier New" panose="02070309020205020404" pitchFamily="49" charset="0"/>
              </a:rPr>
              <a:t> </a:t>
            </a:r>
          </a:p>
          <a:p>
            <a:pPr lvl="1"/>
            <a:r>
              <a:rPr lang="en-US" sz="1600" dirty="0">
                <a:solidFill>
                  <a:schemeClr val="tx2"/>
                </a:solidFill>
                <a:cs typeface="Courier New" panose="02070309020205020404" pitchFamily="49" charset="0"/>
              </a:rPr>
              <a:t>So, this must always be true: </a:t>
            </a:r>
            <a:r>
              <a:rPr lang="en-US" sz="1600" dirty="0" err="1">
                <a:solidFill>
                  <a:srgbClr val="FF0000"/>
                </a:solidFill>
                <a:cs typeface="Courier New" panose="02070309020205020404" pitchFamily="49" charset="0"/>
              </a:rPr>
              <a:t>sp</a:t>
            </a:r>
            <a:r>
              <a:rPr lang="en-US" sz="1600" dirty="0">
                <a:solidFill>
                  <a:srgbClr val="FF0000"/>
                </a:solidFill>
                <a:cs typeface="Courier New" panose="02070309020205020404" pitchFamily="49" charset="0"/>
              </a:rPr>
              <a:t> % 8 == 0</a:t>
            </a:r>
          </a:p>
        </p:txBody>
      </p:sp>
      <p:sp>
        <p:nvSpPr>
          <p:cNvPr id="111" name="TextBox 110">
            <a:extLst>
              <a:ext uri="{FF2B5EF4-FFF2-40B4-BE49-F238E27FC236}">
                <a16:creationId xmlns:a16="http://schemas.microsoft.com/office/drawing/2014/main" id="{16D3DDF5-2A47-CD40-B6F8-44B9825A105A}"/>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66" name="Text Placeholder 4">
            <a:extLst>
              <a:ext uri="{FF2B5EF4-FFF2-40B4-BE49-F238E27FC236}">
                <a16:creationId xmlns:a16="http://schemas.microsoft.com/office/drawing/2014/main" id="{C31095C3-F22C-AB96-5952-FB83D0460EF9}"/>
              </a:ext>
            </a:extLst>
          </p:cNvPr>
          <p:cNvSpPr txBox="1">
            <a:spLocks/>
          </p:cNvSpPr>
          <p:nvPr>
            <p:custDataLst>
              <p:tags r:id="rId1"/>
            </p:custDataLst>
          </p:nvPr>
        </p:nvSpPr>
        <p:spPr bwMode="auto">
          <a:xfrm>
            <a:off x="5522606" y="3680989"/>
            <a:ext cx="2039136"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dirty="0"/>
              <a:t>Stack high address</a:t>
            </a:r>
          </a:p>
        </p:txBody>
      </p:sp>
      <p:sp>
        <p:nvSpPr>
          <p:cNvPr id="71" name="Rectangle 70"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99B81C11-B1AD-84E0-B675-E55958B4FD73}"/>
              </a:ext>
            </a:extLst>
          </p:cNvPr>
          <p:cNvSpPr/>
          <p:nvPr>
            <p:custDataLst>
              <p:tags r:id="rId2"/>
            </p:custDataLst>
          </p:nvPr>
        </p:nvSpPr>
        <p:spPr>
          <a:xfrm>
            <a:off x="5137933" y="3910167"/>
            <a:ext cx="2438400" cy="276863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2" name="Rectangle 71">
            <a:extLst>
              <a:ext uri="{FF2B5EF4-FFF2-40B4-BE49-F238E27FC236}">
                <a16:creationId xmlns:a16="http://schemas.microsoft.com/office/drawing/2014/main" id="{72B69895-193E-1DB4-2CF9-87675A61CD14}"/>
              </a:ext>
            </a:extLst>
          </p:cNvPr>
          <p:cNvSpPr/>
          <p:nvPr>
            <p:custDataLst>
              <p:tags r:id="rId3"/>
            </p:custDataLst>
          </p:nvPr>
        </p:nvSpPr>
        <p:spPr>
          <a:xfrm>
            <a:off x="3751584" y="6353073"/>
            <a:ext cx="1415772" cy="369332"/>
          </a:xfrm>
          <a:prstGeom prst="rect">
            <a:avLst/>
          </a:prstGeom>
        </p:spPr>
        <p:txBody>
          <a:bodyPr wrap="none">
            <a:spAutoFit/>
          </a:bodyPr>
          <a:lstStyle/>
          <a:p>
            <a:pPr defTabSz="609585"/>
            <a:r>
              <a:rPr lang="en-US" dirty="0">
                <a:solidFill>
                  <a:srgbClr val="000000"/>
                </a:solidFill>
              </a:rPr>
              <a:t>low address</a:t>
            </a:r>
          </a:p>
        </p:txBody>
      </p:sp>
      <p:grpSp>
        <p:nvGrpSpPr>
          <p:cNvPr id="14" name="Group 13">
            <a:extLst>
              <a:ext uri="{FF2B5EF4-FFF2-40B4-BE49-F238E27FC236}">
                <a16:creationId xmlns:a16="http://schemas.microsoft.com/office/drawing/2014/main" id="{1B23C301-99B4-2EFB-2F8C-496F31A9DE2D}"/>
              </a:ext>
            </a:extLst>
          </p:cNvPr>
          <p:cNvGrpSpPr/>
          <p:nvPr/>
        </p:nvGrpSpPr>
        <p:grpSpPr>
          <a:xfrm>
            <a:off x="3953645" y="4076207"/>
            <a:ext cx="3622686" cy="700605"/>
            <a:chOff x="7722685" y="2038752"/>
            <a:chExt cx="3622686" cy="700605"/>
          </a:xfrm>
        </p:grpSpPr>
        <p:sp>
          <p:nvSpPr>
            <p:cNvPr id="73" name="TextBox 72">
              <a:extLst>
                <a:ext uri="{FF2B5EF4-FFF2-40B4-BE49-F238E27FC236}">
                  <a16:creationId xmlns:a16="http://schemas.microsoft.com/office/drawing/2014/main" id="{1941AA8B-EA55-F7DF-DFA3-FF888032ADEB}"/>
                </a:ext>
              </a:extLst>
            </p:cNvPr>
            <p:cNvSpPr txBox="1"/>
            <p:nvPr/>
          </p:nvSpPr>
          <p:spPr>
            <a:xfrm>
              <a:off x="8906972" y="2093026"/>
              <a:ext cx="2438399" cy="646331"/>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endParaRPr lang="en-US" u="sng" dirty="0">
                <a:cs typeface="Courier New" panose="02070309020205020404" pitchFamily="49" charset="0"/>
              </a:endParaRPr>
            </a:p>
            <a:p>
              <a:pPr algn="l"/>
              <a:endParaRPr lang="en-US" b="1" u="sng" dirty="0">
                <a:latin typeface="Courier New" panose="02070309020205020404" pitchFamily="49" charset="0"/>
                <a:cs typeface="Courier New" panose="02070309020205020404" pitchFamily="49" charset="0"/>
              </a:endParaRPr>
            </a:p>
          </p:txBody>
        </p:sp>
        <p:sp>
          <p:nvSpPr>
            <p:cNvPr id="112" name="TextBox 111">
              <a:extLst>
                <a:ext uri="{FF2B5EF4-FFF2-40B4-BE49-F238E27FC236}">
                  <a16:creationId xmlns:a16="http://schemas.microsoft.com/office/drawing/2014/main" id="{7144D2CE-FAD0-F0C4-4712-A03F2AF98EDA}"/>
                </a:ext>
              </a:extLst>
            </p:cNvPr>
            <p:cNvSpPr txBox="1"/>
            <p:nvPr/>
          </p:nvSpPr>
          <p:spPr>
            <a:xfrm>
              <a:off x="7722685" y="2038752"/>
              <a:ext cx="907621" cy="646331"/>
            </a:xfrm>
            <a:prstGeom prst="rect">
              <a:avLst/>
            </a:prstGeom>
            <a:noFill/>
          </p:spPr>
          <p:txBody>
            <a:bodyPr wrap="none" rtlCol="0">
              <a:spAutoFit/>
            </a:bodyPr>
            <a:lstStyle/>
            <a:p>
              <a:r>
                <a:rPr lang="en-US" dirty="0"/>
                <a:t>main's </a:t>
              </a:r>
            </a:p>
            <a:p>
              <a:r>
                <a:rPr lang="en-US" dirty="0"/>
                <a:t>frame</a:t>
              </a:r>
            </a:p>
          </p:txBody>
        </p:sp>
        <p:sp>
          <p:nvSpPr>
            <p:cNvPr id="113" name="Rectangle 112">
              <a:extLst>
                <a:ext uri="{FF2B5EF4-FFF2-40B4-BE49-F238E27FC236}">
                  <a16:creationId xmlns:a16="http://schemas.microsoft.com/office/drawing/2014/main" id="{9DAFCD92-7B12-EF18-9801-6A52F487E3A6}"/>
                </a:ext>
              </a:extLst>
            </p:cNvPr>
            <p:cNvSpPr/>
            <p:nvPr/>
          </p:nvSpPr>
          <p:spPr>
            <a:xfrm>
              <a:off x="9962738" y="2100279"/>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114" name="Rectangle 113">
              <a:extLst>
                <a:ext uri="{FF2B5EF4-FFF2-40B4-BE49-F238E27FC236}">
                  <a16:creationId xmlns:a16="http://schemas.microsoft.com/office/drawing/2014/main" id="{01DDCC24-6A5C-6874-99F0-27B4C1068B3C}"/>
                </a:ext>
              </a:extLst>
            </p:cNvPr>
            <p:cNvSpPr/>
            <p:nvPr/>
          </p:nvSpPr>
          <p:spPr>
            <a:xfrm>
              <a:off x="9962738" y="2423161"/>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saved </a:t>
              </a:r>
              <a:r>
                <a:rPr lang="en-US" dirty="0" err="1">
                  <a:solidFill>
                    <a:schemeClr val="bg1"/>
                  </a:solidFill>
                </a:rPr>
                <a:t>fp</a:t>
              </a:r>
              <a:endParaRPr lang="en-US" dirty="0">
                <a:solidFill>
                  <a:schemeClr val="bg1"/>
                </a:solidFill>
              </a:endParaRPr>
            </a:p>
          </p:txBody>
        </p:sp>
        <p:sp>
          <p:nvSpPr>
            <p:cNvPr id="128" name="Left Brace 127">
              <a:extLst>
                <a:ext uri="{FF2B5EF4-FFF2-40B4-BE49-F238E27FC236}">
                  <a16:creationId xmlns:a16="http://schemas.microsoft.com/office/drawing/2014/main" id="{58543E09-3D1C-4D3F-CCA1-A2D975642AC9}"/>
                </a:ext>
              </a:extLst>
            </p:cNvPr>
            <p:cNvSpPr/>
            <p:nvPr/>
          </p:nvSpPr>
          <p:spPr>
            <a:xfrm>
              <a:off x="8519514" y="2105617"/>
              <a:ext cx="381000" cy="629631"/>
            </a:xfrm>
            <a:prstGeom prst="leftBrace">
              <a:avLst>
                <a:gd name="adj1" fmla="val 8333"/>
                <a:gd name="adj2" fmla="val 4594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8DF1912E-EA16-DCE5-D444-3C890B5D347A}"/>
              </a:ext>
            </a:extLst>
          </p:cNvPr>
          <p:cNvGrpSpPr/>
          <p:nvPr/>
        </p:nvGrpSpPr>
        <p:grpSpPr>
          <a:xfrm>
            <a:off x="7561742" y="4189918"/>
            <a:ext cx="861218" cy="654947"/>
            <a:chOff x="11034740" y="1755433"/>
            <a:chExt cx="861218" cy="654947"/>
          </a:xfrm>
        </p:grpSpPr>
        <p:sp>
          <p:nvSpPr>
            <p:cNvPr id="132" name="TextBox 131">
              <a:extLst>
                <a:ext uri="{FF2B5EF4-FFF2-40B4-BE49-F238E27FC236}">
                  <a16:creationId xmlns:a16="http://schemas.microsoft.com/office/drawing/2014/main" id="{56E6914A-00A8-3820-57C9-5D6FC9C2255A}"/>
                </a:ext>
              </a:extLst>
            </p:cNvPr>
            <p:cNvSpPr txBox="1"/>
            <p:nvPr/>
          </p:nvSpPr>
          <p:spPr>
            <a:xfrm>
              <a:off x="11467636" y="2041048"/>
              <a:ext cx="428322" cy="369332"/>
            </a:xfrm>
            <a:prstGeom prst="rect">
              <a:avLst/>
            </a:prstGeom>
            <a:noFill/>
          </p:spPr>
          <p:txBody>
            <a:bodyPr wrap="none" rtlCol="0">
              <a:spAutoFit/>
            </a:bodyPr>
            <a:lstStyle/>
            <a:p>
              <a:r>
                <a:rPr lang="en-US" dirty="0" err="1"/>
                <a:t>sp</a:t>
              </a:r>
              <a:endParaRPr lang="en-US" dirty="0"/>
            </a:p>
          </p:txBody>
        </p:sp>
        <p:sp>
          <p:nvSpPr>
            <p:cNvPr id="133" name="Left Arrow 132">
              <a:extLst>
                <a:ext uri="{FF2B5EF4-FFF2-40B4-BE49-F238E27FC236}">
                  <a16:creationId xmlns:a16="http://schemas.microsoft.com/office/drawing/2014/main" id="{CB537EB3-6C36-72EF-98A9-54BE8E711B74}"/>
                </a:ext>
              </a:extLst>
            </p:cNvPr>
            <p:cNvSpPr/>
            <p:nvPr/>
          </p:nvSpPr>
          <p:spPr>
            <a:xfrm>
              <a:off x="11068995" y="2222227"/>
              <a:ext cx="379003" cy="118436"/>
            </a:xfrm>
            <a:prstGeom prst="leftArrow">
              <a:avLst>
                <a:gd name="adj1" fmla="val 42613"/>
                <a:gd name="adj2" fmla="val 50000"/>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a16="http://schemas.microsoft.com/office/drawing/2014/main" id="{DC388B61-9E95-6410-3B4A-C30776A4AB6D}"/>
                </a:ext>
              </a:extLst>
            </p:cNvPr>
            <p:cNvSpPr txBox="1"/>
            <p:nvPr/>
          </p:nvSpPr>
          <p:spPr>
            <a:xfrm>
              <a:off x="11360399" y="1755433"/>
              <a:ext cx="377026" cy="369332"/>
            </a:xfrm>
            <a:prstGeom prst="rect">
              <a:avLst/>
            </a:prstGeom>
            <a:noFill/>
          </p:spPr>
          <p:txBody>
            <a:bodyPr wrap="none" rtlCol="0">
              <a:spAutoFit/>
            </a:bodyPr>
            <a:lstStyle/>
            <a:p>
              <a:r>
                <a:rPr lang="en-US" dirty="0" err="1"/>
                <a:t>fp</a:t>
              </a:r>
              <a:endParaRPr lang="en-US" dirty="0"/>
            </a:p>
          </p:txBody>
        </p:sp>
        <p:sp>
          <p:nvSpPr>
            <p:cNvPr id="135" name="Left Arrow 134">
              <a:extLst>
                <a:ext uri="{FF2B5EF4-FFF2-40B4-BE49-F238E27FC236}">
                  <a16:creationId xmlns:a16="http://schemas.microsoft.com/office/drawing/2014/main" id="{E1447805-06C1-05FC-0C09-46DABF8209C8}"/>
                </a:ext>
              </a:extLst>
            </p:cNvPr>
            <p:cNvSpPr/>
            <p:nvPr/>
          </p:nvSpPr>
          <p:spPr>
            <a:xfrm>
              <a:off x="11034740" y="1902280"/>
              <a:ext cx="377026" cy="125216"/>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ounded Rectangle 37">
            <a:extLst>
              <a:ext uri="{FF2B5EF4-FFF2-40B4-BE49-F238E27FC236}">
                <a16:creationId xmlns:a16="http://schemas.microsoft.com/office/drawing/2014/main" id="{C5E4445B-26D9-D6E7-D086-340B08B5CB04}"/>
              </a:ext>
            </a:extLst>
          </p:cNvPr>
          <p:cNvSpPr/>
          <p:nvPr/>
        </p:nvSpPr>
        <p:spPr bwMode="auto">
          <a:xfrm>
            <a:off x="729808" y="3745366"/>
            <a:ext cx="2785469" cy="2977039"/>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400" dirty="0">
                <a:solidFill>
                  <a:schemeClr val="accent1"/>
                </a:solidFill>
                <a:latin typeface="Consolas" panose="020B0609020204030204" pitchFamily="49" charset="0"/>
                <a:cs typeface="Consolas" panose="020B0609020204030204" pitchFamily="49" charset="0"/>
              </a:rPr>
              <a:t>int main(void)</a:t>
            </a:r>
          </a:p>
          <a:p>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a();</a:t>
            </a:r>
          </a:p>
          <a:p>
            <a:r>
              <a:rPr lang="en-US" sz="1400" dirty="0">
                <a:latin typeface="Consolas" panose="020B0609020204030204" pitchFamily="49" charset="0"/>
                <a:cs typeface="Consolas" panose="020B0609020204030204" pitchFamily="49" charset="0"/>
              </a:rPr>
              <a:t>     /* other code */</a:t>
            </a:r>
          </a:p>
          <a:p>
            <a:r>
              <a:rPr lang="en-US" sz="1400" dirty="0">
                <a:latin typeface="Consolas" panose="020B0609020204030204" pitchFamily="49" charset="0"/>
                <a:cs typeface="Consolas" panose="020B0609020204030204" pitchFamily="49" charset="0"/>
              </a:rPr>
              <a:t>     return EXIT_SUCCESS;</a:t>
            </a:r>
          </a:p>
          <a:p>
            <a:r>
              <a:rPr lang="en-US" sz="1400" dirty="0">
                <a:latin typeface="Consolas" panose="020B0609020204030204" pitchFamily="49" charset="0"/>
                <a:cs typeface="Consolas" panose="020B0609020204030204" pitchFamily="49" charset="0"/>
              </a:rPr>
              <a:t>}</a:t>
            </a:r>
            <a:endParaRPr lang="en-US" sz="1400" dirty="0">
              <a:solidFill>
                <a:schemeClr val="accent1"/>
              </a:solidFill>
              <a:latin typeface="Consolas" panose="020B0609020204030204" pitchFamily="49" charset="0"/>
              <a:cs typeface="Consolas" panose="020B0609020204030204" pitchFamily="49" charset="0"/>
            </a:endParaRPr>
          </a:p>
          <a:p>
            <a:r>
              <a:rPr lang="en-US" sz="1400" dirty="0">
                <a:solidFill>
                  <a:schemeClr val="accent1"/>
                </a:solidFill>
                <a:latin typeface="Consolas" panose="020B0609020204030204" pitchFamily="49" charset="0"/>
                <a:cs typeface="Consolas" panose="020B0609020204030204" pitchFamily="49" charset="0"/>
              </a:rPr>
              <a:t>int a(void)</a:t>
            </a:r>
          </a:p>
          <a:p>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int x;</a:t>
            </a:r>
          </a:p>
          <a:p>
            <a:r>
              <a:rPr lang="en-US" sz="1400" dirty="0">
                <a:latin typeface="Consolas" panose="020B0609020204030204" pitchFamily="49" charset="0"/>
                <a:cs typeface="Consolas" panose="020B0609020204030204" pitchFamily="49" charset="0"/>
              </a:rPr>
              <a:t>    int y;</a:t>
            </a:r>
          </a:p>
          <a:p>
            <a:r>
              <a:rPr lang="en-US" sz="1400" dirty="0">
                <a:latin typeface="Consolas" panose="020B0609020204030204" pitchFamily="49" charset="0"/>
                <a:cs typeface="Consolas" panose="020B0609020204030204" pitchFamily="49" charset="0"/>
              </a:rPr>
              <a:t>    /* other code */</a:t>
            </a:r>
          </a:p>
          <a:p>
            <a:r>
              <a:rPr lang="en-US" sz="1400" dirty="0">
                <a:latin typeface="Consolas" panose="020B0609020204030204" pitchFamily="49" charset="0"/>
                <a:cs typeface="Consolas" panose="020B0609020204030204" pitchFamily="49" charset="0"/>
              </a:rPr>
              <a:t>    return 0;</a:t>
            </a:r>
          </a:p>
          <a:p>
            <a:r>
              <a:rPr lang="en-US" sz="1400" dirty="0">
                <a:latin typeface="Consolas" panose="020B0609020204030204" pitchFamily="49" charset="0"/>
                <a:cs typeface="Consolas" panose="020B0609020204030204" pitchFamily="49" charset="0"/>
              </a:rPr>
              <a:t>}</a:t>
            </a:r>
          </a:p>
        </p:txBody>
      </p:sp>
      <p:grpSp>
        <p:nvGrpSpPr>
          <p:cNvPr id="6" name="Group 5">
            <a:extLst>
              <a:ext uri="{FF2B5EF4-FFF2-40B4-BE49-F238E27FC236}">
                <a16:creationId xmlns:a16="http://schemas.microsoft.com/office/drawing/2014/main" id="{7A6BF617-80CD-7B27-0901-9300615679BC}"/>
              </a:ext>
            </a:extLst>
          </p:cNvPr>
          <p:cNvGrpSpPr/>
          <p:nvPr/>
        </p:nvGrpSpPr>
        <p:grpSpPr>
          <a:xfrm>
            <a:off x="4058968" y="4784454"/>
            <a:ext cx="3510689" cy="1754326"/>
            <a:chOff x="7525954" y="2042752"/>
            <a:chExt cx="3510689" cy="1754326"/>
          </a:xfrm>
        </p:grpSpPr>
        <p:sp>
          <p:nvSpPr>
            <p:cNvPr id="59" name="TextBox 58">
              <a:extLst>
                <a:ext uri="{FF2B5EF4-FFF2-40B4-BE49-F238E27FC236}">
                  <a16:creationId xmlns:a16="http://schemas.microsoft.com/office/drawing/2014/main" id="{3B901614-A85E-27C6-D01A-BD66A98AD1F0}"/>
                </a:ext>
              </a:extLst>
            </p:cNvPr>
            <p:cNvSpPr txBox="1"/>
            <p:nvPr/>
          </p:nvSpPr>
          <p:spPr>
            <a:xfrm>
              <a:off x="8598244" y="2042752"/>
              <a:ext cx="2438399" cy="1754326"/>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a</a:t>
              </a:r>
              <a:endParaRPr lang="en-US" u="sng" dirty="0">
                <a:solidFill>
                  <a:schemeClr val="bg1"/>
                </a:solidFill>
                <a:cs typeface="Courier New" panose="02070309020205020404" pitchFamily="49" charset="0"/>
              </a:endParaRPr>
            </a:p>
            <a:p>
              <a:pPr algn="l"/>
              <a:endParaRPr lang="en-US" b="1" u="sng" dirty="0">
                <a:solidFill>
                  <a:schemeClr val="bg1"/>
                </a:solidFill>
                <a:latin typeface="Courier New" panose="02070309020205020404" pitchFamily="49" charset="0"/>
                <a:cs typeface="Courier New" panose="02070309020205020404" pitchFamily="49" charset="0"/>
              </a:endParaRPr>
            </a:p>
            <a:p>
              <a:pPr algn="l"/>
              <a:endParaRPr lang="en-US" b="1" u="sng" dirty="0">
                <a:solidFill>
                  <a:schemeClr val="bg1"/>
                </a:solidFill>
                <a:latin typeface="Courier New" panose="02070309020205020404" pitchFamily="49" charset="0"/>
                <a:cs typeface="Courier New" panose="02070309020205020404" pitchFamily="49" charset="0"/>
              </a:endParaRPr>
            </a:p>
            <a:p>
              <a:pPr algn="l"/>
              <a:endParaRPr lang="en-US" b="1" u="sng" dirty="0">
                <a:solidFill>
                  <a:schemeClr val="bg1"/>
                </a:solidFill>
                <a:latin typeface="Courier New" panose="02070309020205020404" pitchFamily="49" charset="0"/>
                <a:cs typeface="Courier New" panose="02070309020205020404" pitchFamily="49" charset="0"/>
              </a:endParaRPr>
            </a:p>
            <a:p>
              <a:pPr algn="l"/>
              <a:endParaRPr lang="en-US" b="1" u="sng" dirty="0">
                <a:solidFill>
                  <a:schemeClr val="bg1"/>
                </a:solidFill>
                <a:latin typeface="Courier New" panose="02070309020205020404" pitchFamily="49" charset="0"/>
                <a:cs typeface="Courier New" panose="02070309020205020404" pitchFamily="49" charset="0"/>
              </a:endParaRPr>
            </a:p>
            <a:p>
              <a:pPr algn="l"/>
              <a:endParaRPr lang="en-US" b="1" u="sng" dirty="0">
                <a:solidFill>
                  <a:schemeClr val="bg1"/>
                </a:solidFill>
                <a:latin typeface="Courier New" panose="02070309020205020404" pitchFamily="49" charset="0"/>
                <a:cs typeface="Courier New" panose="02070309020205020404" pitchFamily="49" charset="0"/>
              </a:endParaRPr>
            </a:p>
          </p:txBody>
        </p:sp>
        <p:sp>
          <p:nvSpPr>
            <p:cNvPr id="60" name="TextBox 59">
              <a:extLst>
                <a:ext uri="{FF2B5EF4-FFF2-40B4-BE49-F238E27FC236}">
                  <a16:creationId xmlns:a16="http://schemas.microsoft.com/office/drawing/2014/main" id="{2BBCC681-3CFA-C008-0499-132F62CED09E}"/>
                </a:ext>
              </a:extLst>
            </p:cNvPr>
            <p:cNvSpPr txBox="1"/>
            <p:nvPr/>
          </p:nvSpPr>
          <p:spPr>
            <a:xfrm>
              <a:off x="7525954" y="2413381"/>
              <a:ext cx="774571" cy="646331"/>
            </a:xfrm>
            <a:prstGeom prst="rect">
              <a:avLst/>
            </a:prstGeom>
            <a:noFill/>
          </p:spPr>
          <p:txBody>
            <a:bodyPr wrap="none" rtlCol="0">
              <a:spAutoFit/>
            </a:bodyPr>
            <a:lstStyle/>
            <a:p>
              <a:r>
                <a:rPr lang="en-US" dirty="0"/>
                <a:t>a's </a:t>
              </a:r>
            </a:p>
            <a:p>
              <a:r>
                <a:rPr lang="en-US" dirty="0"/>
                <a:t>frame</a:t>
              </a:r>
            </a:p>
          </p:txBody>
        </p:sp>
        <p:sp>
          <p:nvSpPr>
            <p:cNvPr id="61" name="Rectangle 60">
              <a:extLst>
                <a:ext uri="{FF2B5EF4-FFF2-40B4-BE49-F238E27FC236}">
                  <a16:creationId xmlns:a16="http://schemas.microsoft.com/office/drawing/2014/main" id="{C735421D-27C2-D991-322B-5708A558891F}"/>
                </a:ext>
              </a:extLst>
            </p:cNvPr>
            <p:cNvSpPr/>
            <p:nvPr/>
          </p:nvSpPr>
          <p:spPr>
            <a:xfrm>
              <a:off x="9654010" y="2050005"/>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62" name="Rectangle 61">
              <a:extLst>
                <a:ext uri="{FF2B5EF4-FFF2-40B4-BE49-F238E27FC236}">
                  <a16:creationId xmlns:a16="http://schemas.microsoft.com/office/drawing/2014/main" id="{1A7566A2-794C-547A-9D34-AF1E0F4DBE5F}"/>
                </a:ext>
              </a:extLst>
            </p:cNvPr>
            <p:cNvSpPr/>
            <p:nvPr/>
          </p:nvSpPr>
          <p:spPr>
            <a:xfrm>
              <a:off x="9654010" y="2372887"/>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63" name="Left Brace 62">
              <a:extLst>
                <a:ext uri="{FF2B5EF4-FFF2-40B4-BE49-F238E27FC236}">
                  <a16:creationId xmlns:a16="http://schemas.microsoft.com/office/drawing/2014/main" id="{47A16AC1-6092-CD5A-B46D-2B01CDFC37E0}"/>
                </a:ext>
              </a:extLst>
            </p:cNvPr>
            <p:cNvSpPr/>
            <p:nvPr/>
          </p:nvSpPr>
          <p:spPr>
            <a:xfrm>
              <a:off x="8210786" y="2055343"/>
              <a:ext cx="393628" cy="1740694"/>
            </a:xfrm>
            <a:prstGeom prst="leftBrace">
              <a:avLst>
                <a:gd name="adj1" fmla="val 8333"/>
                <a:gd name="adj2" fmla="val 4594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44B80511-9813-1F2B-3110-E3EF1868A077}"/>
              </a:ext>
            </a:extLst>
          </p:cNvPr>
          <p:cNvGrpSpPr/>
          <p:nvPr/>
        </p:nvGrpSpPr>
        <p:grpSpPr>
          <a:xfrm>
            <a:off x="7563487" y="5719375"/>
            <a:ext cx="826963" cy="369332"/>
            <a:chOff x="7053919" y="4695469"/>
            <a:chExt cx="826963" cy="369332"/>
          </a:xfrm>
        </p:grpSpPr>
        <p:sp>
          <p:nvSpPr>
            <p:cNvPr id="65" name="TextBox 64">
              <a:extLst>
                <a:ext uri="{FF2B5EF4-FFF2-40B4-BE49-F238E27FC236}">
                  <a16:creationId xmlns:a16="http://schemas.microsoft.com/office/drawing/2014/main" id="{DB6D1327-DBBD-5656-A197-55204E19BB91}"/>
                </a:ext>
              </a:extLst>
            </p:cNvPr>
            <p:cNvSpPr txBox="1"/>
            <p:nvPr/>
          </p:nvSpPr>
          <p:spPr>
            <a:xfrm>
              <a:off x="7452560" y="4695469"/>
              <a:ext cx="428322" cy="369332"/>
            </a:xfrm>
            <a:prstGeom prst="rect">
              <a:avLst/>
            </a:prstGeom>
            <a:noFill/>
          </p:spPr>
          <p:txBody>
            <a:bodyPr wrap="none" rtlCol="0">
              <a:spAutoFit/>
            </a:bodyPr>
            <a:lstStyle/>
            <a:p>
              <a:r>
                <a:rPr lang="en-US" dirty="0" err="1"/>
                <a:t>sp</a:t>
              </a:r>
              <a:endParaRPr lang="en-US" dirty="0"/>
            </a:p>
          </p:txBody>
        </p:sp>
        <p:sp>
          <p:nvSpPr>
            <p:cNvPr id="67" name="Left Arrow 66">
              <a:extLst>
                <a:ext uri="{FF2B5EF4-FFF2-40B4-BE49-F238E27FC236}">
                  <a16:creationId xmlns:a16="http://schemas.microsoft.com/office/drawing/2014/main" id="{F96F52E4-FB2B-86F3-D98D-563A14A2FE86}"/>
                </a:ext>
              </a:extLst>
            </p:cNvPr>
            <p:cNvSpPr/>
            <p:nvPr/>
          </p:nvSpPr>
          <p:spPr>
            <a:xfrm>
              <a:off x="7053919" y="4876648"/>
              <a:ext cx="379003" cy="118436"/>
            </a:xfrm>
            <a:prstGeom prst="leftArrow">
              <a:avLst>
                <a:gd name="adj1" fmla="val 42613"/>
                <a:gd name="adj2" fmla="val 50000"/>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44530F9D-1056-1265-5372-9BB3CC5621D6}"/>
              </a:ext>
            </a:extLst>
          </p:cNvPr>
          <p:cNvGrpSpPr/>
          <p:nvPr/>
        </p:nvGrpSpPr>
        <p:grpSpPr>
          <a:xfrm>
            <a:off x="7555068" y="4843891"/>
            <a:ext cx="702685" cy="369332"/>
            <a:chOff x="7045500" y="3819985"/>
            <a:chExt cx="702685" cy="369332"/>
          </a:xfrm>
        </p:grpSpPr>
        <p:sp>
          <p:nvSpPr>
            <p:cNvPr id="68" name="TextBox 67">
              <a:extLst>
                <a:ext uri="{FF2B5EF4-FFF2-40B4-BE49-F238E27FC236}">
                  <a16:creationId xmlns:a16="http://schemas.microsoft.com/office/drawing/2014/main" id="{623F08C1-41D7-2E6D-AA7F-863CA0456C92}"/>
                </a:ext>
              </a:extLst>
            </p:cNvPr>
            <p:cNvSpPr txBox="1"/>
            <p:nvPr/>
          </p:nvSpPr>
          <p:spPr>
            <a:xfrm>
              <a:off x="7371159" y="3819985"/>
              <a:ext cx="377026" cy="369332"/>
            </a:xfrm>
            <a:prstGeom prst="rect">
              <a:avLst/>
            </a:prstGeom>
            <a:noFill/>
          </p:spPr>
          <p:txBody>
            <a:bodyPr wrap="none" rtlCol="0">
              <a:spAutoFit/>
            </a:bodyPr>
            <a:lstStyle/>
            <a:p>
              <a:r>
                <a:rPr lang="en-US" dirty="0" err="1"/>
                <a:t>fp</a:t>
              </a:r>
              <a:endParaRPr lang="en-US" dirty="0"/>
            </a:p>
          </p:txBody>
        </p:sp>
        <p:sp>
          <p:nvSpPr>
            <p:cNvPr id="69" name="Left Arrow 68">
              <a:extLst>
                <a:ext uri="{FF2B5EF4-FFF2-40B4-BE49-F238E27FC236}">
                  <a16:creationId xmlns:a16="http://schemas.microsoft.com/office/drawing/2014/main" id="{91C59E6E-6FC7-B536-BD66-331DD1FEEEF6}"/>
                </a:ext>
              </a:extLst>
            </p:cNvPr>
            <p:cNvSpPr/>
            <p:nvPr/>
          </p:nvSpPr>
          <p:spPr>
            <a:xfrm>
              <a:off x="7045500" y="3966832"/>
              <a:ext cx="377026" cy="125216"/>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41C53438-1A19-93E2-91C8-13CFFA40BAD5}"/>
              </a:ext>
            </a:extLst>
          </p:cNvPr>
          <p:cNvGrpSpPr/>
          <p:nvPr/>
        </p:nvGrpSpPr>
        <p:grpSpPr>
          <a:xfrm>
            <a:off x="8550524" y="490772"/>
            <a:ext cx="3550180" cy="2431631"/>
            <a:chOff x="5098721" y="636336"/>
            <a:chExt cx="3550180" cy="2431631"/>
          </a:xfrm>
        </p:grpSpPr>
        <p:sp>
          <p:nvSpPr>
            <p:cNvPr id="9" name="TextBox 8">
              <a:extLst>
                <a:ext uri="{FF2B5EF4-FFF2-40B4-BE49-F238E27FC236}">
                  <a16:creationId xmlns:a16="http://schemas.microsoft.com/office/drawing/2014/main" id="{6F385558-B557-3A71-E4E5-292497701064}"/>
                </a:ext>
              </a:extLst>
            </p:cNvPr>
            <p:cNvSpPr txBox="1"/>
            <p:nvPr/>
          </p:nvSpPr>
          <p:spPr>
            <a:xfrm>
              <a:off x="6454958" y="636336"/>
              <a:ext cx="1495140" cy="1477328"/>
            </a:xfrm>
            <a:prstGeom prst="rect">
              <a:avLst/>
            </a:prstGeom>
            <a:noFill/>
          </p:spPr>
          <p:txBody>
            <a:bodyPr wrap="square" rtlCol="0">
              <a:spAutoFit/>
            </a:bodyPr>
            <a:lstStyle/>
            <a:p>
              <a:r>
                <a:rPr lang="en-US" dirty="0"/>
                <a:t>high address</a:t>
              </a:r>
            </a:p>
            <a:p>
              <a:endParaRPr lang="en-US" dirty="0"/>
            </a:p>
            <a:p>
              <a:endParaRPr lang="en-US" dirty="0"/>
            </a:p>
            <a:p>
              <a:endParaRPr lang="en-US" dirty="0"/>
            </a:p>
            <a:p>
              <a:r>
                <a:rPr lang="en-US" dirty="0"/>
                <a:t>low address</a:t>
              </a:r>
            </a:p>
          </p:txBody>
        </p:sp>
        <p:grpSp>
          <p:nvGrpSpPr>
            <p:cNvPr id="12" name="Group 11">
              <a:extLst>
                <a:ext uri="{FF2B5EF4-FFF2-40B4-BE49-F238E27FC236}">
                  <a16:creationId xmlns:a16="http://schemas.microsoft.com/office/drawing/2014/main" id="{D2A5E3D0-8EC3-01BB-CFFE-84626847D5D3}"/>
                </a:ext>
              </a:extLst>
            </p:cNvPr>
            <p:cNvGrpSpPr/>
            <p:nvPr/>
          </p:nvGrpSpPr>
          <p:grpSpPr>
            <a:xfrm>
              <a:off x="5098721" y="1095336"/>
              <a:ext cx="3550180" cy="1972631"/>
              <a:chOff x="5098721" y="1095336"/>
              <a:chExt cx="3550180" cy="1972631"/>
            </a:xfrm>
          </p:grpSpPr>
          <p:sp>
            <p:nvSpPr>
              <p:cNvPr id="15" name="Rectangle 14">
                <a:extLst>
                  <a:ext uri="{FF2B5EF4-FFF2-40B4-BE49-F238E27FC236}">
                    <a16:creationId xmlns:a16="http://schemas.microsoft.com/office/drawing/2014/main" id="{A73B6435-ADEF-D8DE-C156-C1C158AFC2D4}"/>
                  </a:ext>
                </a:extLst>
              </p:cNvPr>
              <p:cNvSpPr/>
              <p:nvPr/>
            </p:nvSpPr>
            <p:spPr>
              <a:xfrm>
                <a:off x="6454958" y="1095336"/>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16" name="Rectangle 15">
                <a:extLst>
                  <a:ext uri="{FF2B5EF4-FFF2-40B4-BE49-F238E27FC236}">
                    <a16:creationId xmlns:a16="http://schemas.microsoft.com/office/drawing/2014/main" id="{A37CB31C-BEBC-2645-FCE6-50A5332FA6C6}"/>
                  </a:ext>
                </a:extLst>
              </p:cNvPr>
              <p:cNvSpPr/>
              <p:nvPr/>
            </p:nvSpPr>
            <p:spPr>
              <a:xfrm>
                <a:off x="6454958" y="1418218"/>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17" name="TextBox 16">
                <a:extLst>
                  <a:ext uri="{FF2B5EF4-FFF2-40B4-BE49-F238E27FC236}">
                    <a16:creationId xmlns:a16="http://schemas.microsoft.com/office/drawing/2014/main" id="{902BC831-81C0-803A-649C-39633C65E63C}"/>
                  </a:ext>
                </a:extLst>
              </p:cNvPr>
              <p:cNvSpPr txBox="1"/>
              <p:nvPr/>
            </p:nvSpPr>
            <p:spPr>
              <a:xfrm>
                <a:off x="8205304" y="1523434"/>
                <a:ext cx="428322" cy="369332"/>
              </a:xfrm>
              <a:prstGeom prst="rect">
                <a:avLst/>
              </a:prstGeom>
              <a:noFill/>
            </p:spPr>
            <p:txBody>
              <a:bodyPr wrap="none" rtlCol="0">
                <a:spAutoFit/>
              </a:bodyPr>
              <a:lstStyle/>
              <a:p>
                <a:r>
                  <a:rPr lang="en-US" dirty="0" err="1"/>
                  <a:t>sp</a:t>
                </a:r>
                <a:endParaRPr lang="en-US" dirty="0"/>
              </a:p>
            </p:txBody>
          </p:sp>
          <p:sp>
            <p:nvSpPr>
              <p:cNvPr id="18" name="Left Arrow 17">
                <a:extLst>
                  <a:ext uri="{FF2B5EF4-FFF2-40B4-BE49-F238E27FC236}">
                    <a16:creationId xmlns:a16="http://schemas.microsoft.com/office/drawing/2014/main" id="{564B168B-86EE-EF9A-CB7E-493FF30A6017}"/>
                  </a:ext>
                </a:extLst>
              </p:cNvPr>
              <p:cNvSpPr/>
              <p:nvPr/>
            </p:nvSpPr>
            <p:spPr>
              <a:xfrm>
                <a:off x="7843721" y="1671087"/>
                <a:ext cx="379003" cy="118436"/>
              </a:xfrm>
              <a:prstGeom prst="leftArrow">
                <a:avLst>
                  <a:gd name="adj1" fmla="val 42613"/>
                  <a:gd name="adj2" fmla="val 50000"/>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0236161-0609-0FB7-DB50-F5404A194BED}"/>
                  </a:ext>
                </a:extLst>
              </p:cNvPr>
              <p:cNvSpPr txBox="1"/>
              <p:nvPr/>
            </p:nvSpPr>
            <p:spPr>
              <a:xfrm>
                <a:off x="8271875" y="1169988"/>
                <a:ext cx="377026" cy="369332"/>
              </a:xfrm>
              <a:prstGeom prst="rect">
                <a:avLst/>
              </a:prstGeom>
              <a:noFill/>
            </p:spPr>
            <p:txBody>
              <a:bodyPr wrap="none" rtlCol="0">
                <a:spAutoFit/>
              </a:bodyPr>
              <a:lstStyle/>
              <a:p>
                <a:r>
                  <a:rPr lang="en-US" dirty="0" err="1"/>
                  <a:t>fp</a:t>
                </a:r>
                <a:endParaRPr lang="en-US" dirty="0"/>
              </a:p>
            </p:txBody>
          </p:sp>
          <p:sp>
            <p:nvSpPr>
              <p:cNvPr id="20" name="Left Arrow 19">
                <a:extLst>
                  <a:ext uri="{FF2B5EF4-FFF2-40B4-BE49-F238E27FC236}">
                    <a16:creationId xmlns:a16="http://schemas.microsoft.com/office/drawing/2014/main" id="{85F731B5-6330-FB7A-708A-F671E20260BD}"/>
                  </a:ext>
                </a:extLst>
              </p:cNvPr>
              <p:cNvSpPr/>
              <p:nvPr/>
            </p:nvSpPr>
            <p:spPr>
              <a:xfrm>
                <a:off x="7844709" y="1331782"/>
                <a:ext cx="377026" cy="86436"/>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8ED58F7-6618-AD56-5FC9-A06FB8393771}"/>
                  </a:ext>
                </a:extLst>
              </p:cNvPr>
              <p:cNvSpPr txBox="1"/>
              <p:nvPr/>
            </p:nvSpPr>
            <p:spPr>
              <a:xfrm>
                <a:off x="5098721" y="2144637"/>
                <a:ext cx="3197170" cy="923330"/>
              </a:xfrm>
              <a:prstGeom prst="rect">
                <a:avLst/>
              </a:prstGeom>
              <a:solidFill>
                <a:schemeClr val="accent4">
                  <a:lumMod val="20000"/>
                  <a:lumOff val="80000"/>
                </a:schemeClr>
              </a:solidFill>
              <a:ln w="25400">
                <a:solidFill>
                  <a:srgbClr val="0070C0"/>
                </a:solidFill>
              </a:ln>
            </p:spPr>
            <p:txBody>
              <a:bodyPr wrap="square" rtlCol="0">
                <a:spAutoFit/>
              </a:bodyPr>
              <a:lstStyle/>
              <a:p>
                <a:r>
                  <a:rPr lang="en-US" dirty="0">
                    <a:solidFill>
                      <a:schemeClr val="accent5"/>
                    </a:solidFill>
                  </a:rPr>
                  <a:t>minimal frame above</a:t>
                </a:r>
              </a:p>
              <a:p>
                <a:r>
                  <a:rPr lang="en-US" dirty="0">
                    <a:solidFill>
                      <a:srgbClr val="0070C0"/>
                    </a:solidFill>
                  </a:rPr>
                  <a:t>Always save at least </a:t>
                </a:r>
                <a:r>
                  <a:rPr lang="en-US" dirty="0" err="1">
                    <a:solidFill>
                      <a:srgbClr val="0070C0"/>
                    </a:solidFill>
                  </a:rPr>
                  <a:t>fp</a:t>
                </a:r>
                <a:r>
                  <a:rPr lang="en-US" dirty="0">
                    <a:solidFill>
                      <a:srgbClr val="0070C0"/>
                    </a:solidFill>
                  </a:rPr>
                  <a:t> and </a:t>
                </a:r>
                <a:r>
                  <a:rPr lang="en-US" dirty="0" err="1">
                    <a:solidFill>
                      <a:srgbClr val="0070C0"/>
                    </a:solidFill>
                  </a:rPr>
                  <a:t>lr</a:t>
                </a:r>
                <a:endParaRPr lang="en-US" dirty="0">
                  <a:solidFill>
                    <a:srgbClr val="0070C0"/>
                  </a:solidFill>
                </a:endParaRPr>
              </a:p>
              <a:p>
                <a:r>
                  <a:rPr lang="en-US" dirty="0">
                    <a:solidFill>
                      <a:srgbClr val="0070C0"/>
                    </a:solidFill>
                  </a:rPr>
                  <a:t>and set </a:t>
                </a:r>
                <a:r>
                  <a:rPr lang="en-US" dirty="0" err="1">
                    <a:solidFill>
                      <a:srgbClr val="0070C0"/>
                    </a:solidFill>
                  </a:rPr>
                  <a:t>fp</a:t>
                </a:r>
                <a:r>
                  <a:rPr lang="en-US" dirty="0">
                    <a:solidFill>
                      <a:srgbClr val="0070C0"/>
                    </a:solidFill>
                  </a:rPr>
                  <a:t> at saved </a:t>
                </a:r>
                <a:r>
                  <a:rPr lang="en-US" dirty="0" err="1">
                    <a:solidFill>
                      <a:srgbClr val="0070C0"/>
                    </a:solidFill>
                  </a:rPr>
                  <a:t>lr</a:t>
                </a:r>
                <a:endParaRPr lang="en-US" dirty="0">
                  <a:solidFill>
                    <a:srgbClr val="0070C0"/>
                  </a:solidFill>
                </a:endParaRPr>
              </a:p>
            </p:txBody>
          </p:sp>
        </p:grpSp>
      </p:grpSp>
      <p:grpSp>
        <p:nvGrpSpPr>
          <p:cNvPr id="24" name="Group 23">
            <a:extLst>
              <a:ext uri="{FF2B5EF4-FFF2-40B4-BE49-F238E27FC236}">
                <a16:creationId xmlns:a16="http://schemas.microsoft.com/office/drawing/2014/main" id="{8B8D2060-2515-74B2-EB69-4D525545938D}"/>
              </a:ext>
            </a:extLst>
          </p:cNvPr>
          <p:cNvGrpSpPr/>
          <p:nvPr/>
        </p:nvGrpSpPr>
        <p:grpSpPr>
          <a:xfrm>
            <a:off x="8826506" y="3601990"/>
            <a:ext cx="2692429" cy="923330"/>
            <a:chOff x="3488149" y="5809654"/>
            <a:chExt cx="2692429" cy="923330"/>
          </a:xfrm>
        </p:grpSpPr>
        <p:sp>
          <p:nvSpPr>
            <p:cNvPr id="23" name="TextBox 22">
              <a:extLst>
                <a:ext uri="{FF2B5EF4-FFF2-40B4-BE49-F238E27FC236}">
                  <a16:creationId xmlns:a16="http://schemas.microsoft.com/office/drawing/2014/main" id="{05E75F11-DF94-9204-C987-B734EFC737A3}"/>
                </a:ext>
              </a:extLst>
            </p:cNvPr>
            <p:cNvSpPr txBox="1"/>
            <p:nvPr/>
          </p:nvSpPr>
          <p:spPr>
            <a:xfrm>
              <a:off x="3488149" y="5809654"/>
              <a:ext cx="2692429" cy="923330"/>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solidFill>
                    <a:srgbClr val="F3753F"/>
                  </a:solidFill>
                </a:rPr>
                <a:t>allocate</a:t>
              </a:r>
              <a:r>
                <a:rPr lang="en-US" dirty="0">
                  <a:solidFill>
                    <a:schemeClr val="accent1"/>
                  </a:solidFill>
                </a:rPr>
                <a:t> stack space</a:t>
              </a:r>
            </a:p>
            <a:p>
              <a:r>
                <a:rPr lang="en-US" dirty="0">
                  <a:solidFill>
                    <a:schemeClr val="accent1"/>
                  </a:solidFill>
                </a:rPr>
                <a:t>SP = SP – "space"</a:t>
              </a:r>
            </a:p>
            <a:p>
              <a:r>
                <a:rPr lang="en-US" dirty="0">
                  <a:solidFill>
                    <a:schemeClr val="accent1"/>
                  </a:solidFill>
                </a:rPr>
                <a:t>grows "down"</a:t>
              </a:r>
            </a:p>
          </p:txBody>
        </p:sp>
        <p:sp>
          <p:nvSpPr>
            <p:cNvPr id="22" name="Down Arrow 21">
              <a:extLst>
                <a:ext uri="{FF2B5EF4-FFF2-40B4-BE49-F238E27FC236}">
                  <a16:creationId xmlns:a16="http://schemas.microsoft.com/office/drawing/2014/main" id="{6BA5BD37-91E9-A5B9-FCD6-D470716BCA12}"/>
                </a:ext>
              </a:extLst>
            </p:cNvPr>
            <p:cNvSpPr/>
            <p:nvPr/>
          </p:nvSpPr>
          <p:spPr>
            <a:xfrm>
              <a:off x="5702155" y="5913958"/>
              <a:ext cx="215843" cy="7118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grpSp>
      <p:grpSp>
        <p:nvGrpSpPr>
          <p:cNvPr id="25" name="Group 24">
            <a:extLst>
              <a:ext uri="{FF2B5EF4-FFF2-40B4-BE49-F238E27FC236}">
                <a16:creationId xmlns:a16="http://schemas.microsoft.com/office/drawing/2014/main" id="{1B494211-B8DF-FA25-FA0D-2CFEBC8489FC}"/>
              </a:ext>
            </a:extLst>
          </p:cNvPr>
          <p:cNvGrpSpPr/>
          <p:nvPr/>
        </p:nvGrpSpPr>
        <p:grpSpPr>
          <a:xfrm>
            <a:off x="8768974" y="4840262"/>
            <a:ext cx="2749962" cy="923330"/>
            <a:chOff x="3488150" y="5809654"/>
            <a:chExt cx="2749962" cy="923330"/>
          </a:xfrm>
        </p:grpSpPr>
        <p:sp>
          <p:nvSpPr>
            <p:cNvPr id="26" name="TextBox 25">
              <a:extLst>
                <a:ext uri="{FF2B5EF4-FFF2-40B4-BE49-F238E27FC236}">
                  <a16:creationId xmlns:a16="http://schemas.microsoft.com/office/drawing/2014/main" id="{DCEDD184-39B4-4F83-35A3-A7C41A64C4C5}"/>
                </a:ext>
              </a:extLst>
            </p:cNvPr>
            <p:cNvSpPr txBox="1"/>
            <p:nvPr/>
          </p:nvSpPr>
          <p:spPr>
            <a:xfrm>
              <a:off x="3488150" y="5809654"/>
              <a:ext cx="2749962" cy="923330"/>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solidFill>
                    <a:srgbClr val="F3753F"/>
                  </a:solidFill>
                </a:rPr>
                <a:t>deallocate</a:t>
              </a:r>
              <a:r>
                <a:rPr lang="en-US" dirty="0">
                  <a:solidFill>
                    <a:schemeClr val="accent1"/>
                  </a:solidFill>
                </a:rPr>
                <a:t> stack space</a:t>
              </a:r>
            </a:p>
            <a:p>
              <a:r>
                <a:rPr lang="en-US" dirty="0">
                  <a:solidFill>
                    <a:schemeClr val="accent1"/>
                  </a:solidFill>
                </a:rPr>
                <a:t>SP = SP + "space"</a:t>
              </a:r>
            </a:p>
            <a:p>
              <a:r>
                <a:rPr lang="en-US" dirty="0">
                  <a:solidFill>
                    <a:schemeClr val="accent1"/>
                  </a:solidFill>
                </a:rPr>
                <a:t>shrinks "up"</a:t>
              </a:r>
            </a:p>
          </p:txBody>
        </p:sp>
        <p:sp>
          <p:nvSpPr>
            <p:cNvPr id="27" name="Down Arrow 26">
              <a:extLst>
                <a:ext uri="{FF2B5EF4-FFF2-40B4-BE49-F238E27FC236}">
                  <a16:creationId xmlns:a16="http://schemas.microsoft.com/office/drawing/2014/main" id="{3FE89962-5FA1-3C4F-F594-36C7780779B0}"/>
                </a:ext>
              </a:extLst>
            </p:cNvPr>
            <p:cNvSpPr/>
            <p:nvPr/>
          </p:nvSpPr>
          <p:spPr>
            <a:xfrm rot="10800000">
              <a:off x="5975531" y="5903574"/>
              <a:ext cx="215843" cy="7118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grpSp>
      <p:grpSp>
        <p:nvGrpSpPr>
          <p:cNvPr id="7" name="Group 6">
            <a:extLst>
              <a:ext uri="{FF2B5EF4-FFF2-40B4-BE49-F238E27FC236}">
                <a16:creationId xmlns:a16="http://schemas.microsoft.com/office/drawing/2014/main" id="{BCEEA7FD-0AE7-23F4-01BD-667EB81627BA}"/>
              </a:ext>
            </a:extLst>
          </p:cNvPr>
          <p:cNvGrpSpPr/>
          <p:nvPr/>
        </p:nvGrpSpPr>
        <p:grpSpPr>
          <a:xfrm>
            <a:off x="6179109" y="5430526"/>
            <a:ext cx="1383873" cy="1107213"/>
            <a:chOff x="5669541" y="4406620"/>
            <a:chExt cx="1383873" cy="1107213"/>
          </a:xfrm>
        </p:grpSpPr>
        <p:sp>
          <p:nvSpPr>
            <p:cNvPr id="4" name="Rectangle 3">
              <a:extLst>
                <a:ext uri="{FF2B5EF4-FFF2-40B4-BE49-F238E27FC236}">
                  <a16:creationId xmlns:a16="http://schemas.microsoft.com/office/drawing/2014/main" id="{95F2E842-7D94-9FAD-A9ED-0D9E648B1496}"/>
                </a:ext>
              </a:extLst>
            </p:cNvPr>
            <p:cNvSpPr/>
            <p:nvPr/>
          </p:nvSpPr>
          <p:spPr>
            <a:xfrm>
              <a:off x="5669541" y="4406620"/>
              <a:ext cx="1375959" cy="558674"/>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preserved registers</a:t>
              </a:r>
            </a:p>
          </p:txBody>
        </p:sp>
        <p:sp>
          <p:nvSpPr>
            <p:cNvPr id="5" name="Rectangle 4">
              <a:extLst>
                <a:ext uri="{FF2B5EF4-FFF2-40B4-BE49-F238E27FC236}">
                  <a16:creationId xmlns:a16="http://schemas.microsoft.com/office/drawing/2014/main" id="{0560DDB2-BA43-172D-5378-DB7C1ADB8C20}"/>
                </a:ext>
              </a:extLst>
            </p:cNvPr>
            <p:cNvSpPr/>
            <p:nvPr/>
          </p:nvSpPr>
          <p:spPr>
            <a:xfrm>
              <a:off x="5677455" y="4966335"/>
              <a:ext cx="1375959" cy="547498"/>
            </a:xfrm>
            <a:prstGeom prst="rect">
              <a:avLst/>
            </a:prstGeom>
            <a:solidFill>
              <a:srgbClr val="7030A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variables</a:t>
              </a:r>
            </a:p>
          </p:txBody>
        </p:sp>
      </p:grpSp>
      <p:grpSp>
        <p:nvGrpSpPr>
          <p:cNvPr id="29" name="Group 28">
            <a:extLst>
              <a:ext uri="{FF2B5EF4-FFF2-40B4-BE49-F238E27FC236}">
                <a16:creationId xmlns:a16="http://schemas.microsoft.com/office/drawing/2014/main" id="{352A6619-8A89-43A6-154D-C1EF19B25CC0}"/>
              </a:ext>
            </a:extLst>
          </p:cNvPr>
          <p:cNvGrpSpPr/>
          <p:nvPr/>
        </p:nvGrpSpPr>
        <p:grpSpPr>
          <a:xfrm>
            <a:off x="7579690" y="6270252"/>
            <a:ext cx="826963" cy="369332"/>
            <a:chOff x="7053919" y="4695469"/>
            <a:chExt cx="826963" cy="369332"/>
          </a:xfrm>
        </p:grpSpPr>
        <p:sp>
          <p:nvSpPr>
            <p:cNvPr id="30" name="TextBox 29">
              <a:extLst>
                <a:ext uri="{FF2B5EF4-FFF2-40B4-BE49-F238E27FC236}">
                  <a16:creationId xmlns:a16="http://schemas.microsoft.com/office/drawing/2014/main" id="{82CC4A7C-EA88-7099-CC6D-CB9E29472400}"/>
                </a:ext>
              </a:extLst>
            </p:cNvPr>
            <p:cNvSpPr txBox="1"/>
            <p:nvPr/>
          </p:nvSpPr>
          <p:spPr>
            <a:xfrm>
              <a:off x="7452560" y="4695469"/>
              <a:ext cx="428322" cy="369332"/>
            </a:xfrm>
            <a:prstGeom prst="rect">
              <a:avLst/>
            </a:prstGeom>
            <a:noFill/>
          </p:spPr>
          <p:txBody>
            <a:bodyPr wrap="none" rtlCol="0">
              <a:spAutoFit/>
            </a:bodyPr>
            <a:lstStyle/>
            <a:p>
              <a:r>
                <a:rPr lang="en-US" dirty="0" err="1"/>
                <a:t>sp</a:t>
              </a:r>
              <a:endParaRPr lang="en-US" dirty="0"/>
            </a:p>
          </p:txBody>
        </p:sp>
        <p:sp>
          <p:nvSpPr>
            <p:cNvPr id="31" name="Left Arrow 30">
              <a:extLst>
                <a:ext uri="{FF2B5EF4-FFF2-40B4-BE49-F238E27FC236}">
                  <a16:creationId xmlns:a16="http://schemas.microsoft.com/office/drawing/2014/main" id="{A02EEA6B-A026-29F7-B119-90EC5547BE32}"/>
                </a:ext>
              </a:extLst>
            </p:cNvPr>
            <p:cNvSpPr/>
            <p:nvPr/>
          </p:nvSpPr>
          <p:spPr>
            <a:xfrm>
              <a:off x="7053919" y="4876648"/>
              <a:ext cx="379003" cy="118436"/>
            </a:xfrm>
            <a:prstGeom prst="leftArrow">
              <a:avLst>
                <a:gd name="adj1" fmla="val 42613"/>
                <a:gd name="adj2" fmla="val 50000"/>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C6B6C2BA-ABE1-B535-79AF-E6EB02A3B970}"/>
              </a:ext>
            </a:extLst>
          </p:cNvPr>
          <p:cNvSpPr txBox="1"/>
          <p:nvPr/>
        </p:nvSpPr>
        <p:spPr>
          <a:xfrm>
            <a:off x="8685540" y="6377499"/>
            <a:ext cx="2313454" cy="369332"/>
          </a:xfrm>
          <a:prstGeom prst="rect">
            <a:avLst/>
          </a:prstGeom>
          <a:noFill/>
        </p:spPr>
        <p:txBody>
          <a:bodyPr wrap="none" rtlCol="0">
            <a:spAutoFit/>
          </a:bodyPr>
          <a:lstStyle/>
          <a:p>
            <a:r>
              <a:rPr lang="en-US" dirty="0"/>
              <a:t>Note slide has builds</a:t>
            </a:r>
          </a:p>
        </p:txBody>
      </p:sp>
      <p:sp>
        <p:nvSpPr>
          <p:cNvPr id="33" name="TextBox 32">
            <a:extLst>
              <a:ext uri="{FF2B5EF4-FFF2-40B4-BE49-F238E27FC236}">
                <a16:creationId xmlns:a16="http://schemas.microsoft.com/office/drawing/2014/main" id="{48593B56-79EC-7A20-7C09-31B54A630DCC}"/>
              </a:ext>
            </a:extLst>
          </p:cNvPr>
          <p:cNvSpPr txBox="1"/>
          <p:nvPr/>
        </p:nvSpPr>
        <p:spPr>
          <a:xfrm>
            <a:off x="8100707" y="807348"/>
            <a:ext cx="1612271" cy="923330"/>
          </a:xfrm>
          <a:prstGeom prst="rect">
            <a:avLst/>
          </a:prstGeom>
          <a:noFill/>
        </p:spPr>
        <p:txBody>
          <a:bodyPr wrap="square" rtlCol="0">
            <a:spAutoFit/>
          </a:bodyPr>
          <a:lstStyle/>
          <a:p>
            <a:r>
              <a:rPr lang="en-US" dirty="0" err="1"/>
              <a:t>lr</a:t>
            </a:r>
            <a:r>
              <a:rPr lang="en-US" dirty="0"/>
              <a:t> &amp; </a:t>
            </a:r>
            <a:r>
              <a:rPr lang="en-US" dirty="0" err="1"/>
              <a:t>fp</a:t>
            </a:r>
            <a:r>
              <a:rPr lang="en-US" dirty="0"/>
              <a:t> must always be at top of frame</a:t>
            </a:r>
          </a:p>
        </p:txBody>
      </p:sp>
      <p:sp>
        <p:nvSpPr>
          <p:cNvPr id="34" name="Left Brace 33">
            <a:extLst>
              <a:ext uri="{FF2B5EF4-FFF2-40B4-BE49-F238E27FC236}">
                <a16:creationId xmlns:a16="http://schemas.microsoft.com/office/drawing/2014/main" id="{05E29384-1C50-42A3-14BA-8FEEF80A10A3}"/>
              </a:ext>
            </a:extLst>
          </p:cNvPr>
          <p:cNvSpPr/>
          <p:nvPr/>
        </p:nvSpPr>
        <p:spPr>
          <a:xfrm>
            <a:off x="9522478" y="993880"/>
            <a:ext cx="381000" cy="629631"/>
          </a:xfrm>
          <a:prstGeom prst="leftBrace">
            <a:avLst>
              <a:gd name="adj1" fmla="val 8333"/>
              <a:gd name="adj2" fmla="val 4594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8288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11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CDEA4-F370-B94B-901F-5DCC4947EBA7}"/>
              </a:ext>
            </a:extLst>
          </p:cNvPr>
          <p:cNvSpPr>
            <a:spLocks noGrp="1"/>
          </p:cNvSpPr>
          <p:nvPr>
            <p:ph type="title"/>
          </p:nvPr>
        </p:nvSpPr>
        <p:spPr>
          <a:xfrm>
            <a:off x="478412" y="148928"/>
            <a:ext cx="11507262" cy="509814"/>
          </a:xfrm>
        </p:spPr>
        <p:txBody>
          <a:bodyPr/>
          <a:lstStyle/>
          <a:p>
            <a:r>
              <a:rPr lang="en-US" sz="2000" dirty="0"/>
              <a:t>FP_OFF: Distance from FP to SP </a:t>
            </a:r>
            <a:br>
              <a:rPr lang="en-US" sz="2000" dirty="0"/>
            </a:br>
            <a:r>
              <a:rPr lang="en-US" sz="2000" dirty="0"/>
              <a:t>	Used to set FP at push and SP before pop</a:t>
            </a:r>
          </a:p>
        </p:txBody>
      </p:sp>
      <p:sp>
        <p:nvSpPr>
          <p:cNvPr id="30" name="Rectangle 29">
            <a:extLst>
              <a:ext uri="{FF2B5EF4-FFF2-40B4-BE49-F238E27FC236}">
                <a16:creationId xmlns:a16="http://schemas.microsoft.com/office/drawing/2014/main" id="{7579AE87-06F7-3C48-B7B8-59998F2B865B}"/>
              </a:ext>
            </a:extLst>
          </p:cNvPr>
          <p:cNvSpPr/>
          <p:nvPr/>
        </p:nvSpPr>
        <p:spPr>
          <a:xfrm>
            <a:off x="4309439" y="5020623"/>
            <a:ext cx="7235401" cy="707886"/>
          </a:xfrm>
          <a:prstGeom prst="rect">
            <a:avLst/>
          </a:prstGeom>
          <a:solidFill>
            <a:schemeClr val="accent4">
              <a:lumMod val="20000"/>
              <a:lumOff val="80000"/>
            </a:schemeClr>
          </a:solidFill>
          <a:ln w="28575">
            <a:solidFill>
              <a:schemeClr val="accent5"/>
            </a:solidFill>
          </a:ln>
        </p:spPr>
        <p:txBody>
          <a:bodyPr wrap="square">
            <a:spAutoFit/>
          </a:bodyPr>
          <a:lstStyle/>
          <a:p>
            <a:r>
              <a:rPr lang="en-US" sz="2000" dirty="0">
                <a:solidFill>
                  <a:srgbClr val="2C895B"/>
                </a:solidFill>
                <a:latin typeface="Consolas" panose="020B0609020204030204" pitchFamily="49" charset="0"/>
                <a:cs typeface="Consolas" panose="020B0609020204030204" pitchFamily="49" charset="0"/>
              </a:rPr>
              <a:t>FP_OFF </a:t>
            </a:r>
            <a:r>
              <a:rPr lang="en-US" sz="2000" dirty="0">
                <a:solidFill>
                  <a:schemeClr val="tx2"/>
                </a:solidFill>
                <a:latin typeface="Consolas" panose="020B0609020204030204" pitchFamily="49" charset="0"/>
                <a:cs typeface="Consolas" panose="020B0609020204030204" pitchFamily="49" charset="0"/>
              </a:rPr>
              <a:t>= (#regs - 1)*4 // -1 is </a:t>
            </a:r>
            <a:r>
              <a:rPr lang="en-US" sz="2000" dirty="0" err="1">
                <a:solidFill>
                  <a:schemeClr val="tx2"/>
                </a:solidFill>
                <a:latin typeface="Consolas" panose="020B0609020204030204" pitchFamily="49" charset="0"/>
                <a:cs typeface="Consolas" panose="020B0609020204030204" pitchFamily="49" charset="0"/>
              </a:rPr>
              <a:t>lr</a:t>
            </a:r>
            <a:r>
              <a:rPr lang="en-US" sz="2000" dirty="0">
                <a:solidFill>
                  <a:schemeClr val="tx2"/>
                </a:solidFill>
                <a:latin typeface="Consolas" panose="020B0609020204030204" pitchFamily="49" charset="0"/>
                <a:cs typeface="Consolas" panose="020B0609020204030204" pitchFamily="49" charset="0"/>
              </a:rPr>
              <a:t> offset from </a:t>
            </a:r>
            <a:r>
              <a:rPr lang="en-US" sz="2000" dirty="0" err="1">
                <a:solidFill>
                  <a:schemeClr val="tx2"/>
                </a:solidFill>
                <a:latin typeface="Consolas" panose="020B0609020204030204" pitchFamily="49" charset="0"/>
                <a:cs typeface="Consolas" panose="020B0609020204030204" pitchFamily="49" charset="0"/>
              </a:rPr>
              <a:t>sp</a:t>
            </a:r>
            <a:endParaRPr lang="en-US" sz="2000" dirty="0">
              <a:solidFill>
                <a:schemeClr val="tx2"/>
              </a:solidFill>
              <a:latin typeface="Consolas" panose="020B0609020204030204" pitchFamily="49" charset="0"/>
              <a:cs typeface="Consolas" panose="020B0609020204030204" pitchFamily="49" charset="0"/>
            </a:endParaRPr>
          </a:p>
          <a:p>
            <a:r>
              <a:rPr lang="en-US" sz="2000" dirty="0">
                <a:solidFill>
                  <a:schemeClr val="tx2"/>
                </a:solidFill>
                <a:latin typeface="Consolas" panose="020B0609020204030204" pitchFamily="49" charset="0"/>
                <a:cs typeface="Consolas" panose="020B0609020204030204" pitchFamily="49" charset="0"/>
              </a:rPr>
              <a:t>Where # regs = #preserved + </a:t>
            </a:r>
            <a:r>
              <a:rPr lang="en-US" sz="2000" dirty="0" err="1">
                <a:solidFill>
                  <a:schemeClr val="tx2"/>
                </a:solidFill>
                <a:latin typeface="Consolas" panose="020B0609020204030204" pitchFamily="49" charset="0"/>
                <a:cs typeface="Consolas" panose="020B0609020204030204" pitchFamily="49" charset="0"/>
              </a:rPr>
              <a:t>lr</a:t>
            </a:r>
            <a:r>
              <a:rPr lang="en-US" sz="2000" dirty="0">
                <a:solidFill>
                  <a:schemeClr val="tx2"/>
                </a:solidFill>
                <a:latin typeface="Consolas" panose="020B0609020204030204" pitchFamily="49" charset="0"/>
                <a:cs typeface="Consolas" panose="020B0609020204030204" pitchFamily="49" charset="0"/>
              </a:rPr>
              <a:t> + </a:t>
            </a:r>
            <a:r>
              <a:rPr lang="en-US" sz="2000" dirty="0" err="1">
                <a:solidFill>
                  <a:schemeClr val="tx2"/>
                </a:solidFill>
                <a:latin typeface="Consolas" panose="020B0609020204030204" pitchFamily="49" charset="0"/>
                <a:cs typeface="Consolas" panose="020B0609020204030204" pitchFamily="49" charset="0"/>
              </a:rPr>
              <a:t>fp</a:t>
            </a:r>
            <a:endParaRPr lang="en-US" sz="2000" dirty="0">
              <a:solidFill>
                <a:schemeClr val="tx2"/>
              </a:solidFill>
              <a:latin typeface="Consolas" panose="020B0609020204030204" pitchFamily="49" charset="0"/>
              <a:cs typeface="Consolas" panose="020B0609020204030204" pitchFamily="49" charset="0"/>
            </a:endParaRPr>
          </a:p>
        </p:txBody>
      </p:sp>
      <p:grpSp>
        <p:nvGrpSpPr>
          <p:cNvPr id="3" name="Group 2">
            <a:extLst>
              <a:ext uri="{FF2B5EF4-FFF2-40B4-BE49-F238E27FC236}">
                <a16:creationId xmlns:a16="http://schemas.microsoft.com/office/drawing/2014/main" id="{84536139-1CC4-FC4E-8D36-1694FF88E0A1}"/>
              </a:ext>
            </a:extLst>
          </p:cNvPr>
          <p:cNvGrpSpPr/>
          <p:nvPr/>
        </p:nvGrpSpPr>
        <p:grpSpPr>
          <a:xfrm>
            <a:off x="8159026" y="421542"/>
            <a:ext cx="5085978" cy="3674223"/>
            <a:chOff x="7410365" y="2143255"/>
            <a:chExt cx="5085978" cy="3674223"/>
          </a:xfrm>
        </p:grpSpPr>
        <p:sp>
          <p:nvSpPr>
            <p:cNvPr id="15" name="Rectangle 14">
              <a:extLst>
                <a:ext uri="{FF2B5EF4-FFF2-40B4-BE49-F238E27FC236}">
                  <a16:creationId xmlns:a16="http://schemas.microsoft.com/office/drawing/2014/main" id="{B6B388A4-237E-D84C-91D9-367230F97222}"/>
                </a:ext>
              </a:extLst>
            </p:cNvPr>
            <p:cNvSpPr/>
            <p:nvPr/>
          </p:nvSpPr>
          <p:spPr>
            <a:xfrm>
              <a:off x="8096822" y="5245627"/>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DE8F2FF-9F1A-AB45-9A98-58C44C25E0F8}"/>
                </a:ext>
              </a:extLst>
            </p:cNvPr>
            <p:cNvSpPr/>
            <p:nvPr/>
          </p:nvSpPr>
          <p:spPr>
            <a:xfrm>
              <a:off x="8096822" y="3003228"/>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20A9FD0-2E23-424B-BD90-D39018CFC431}"/>
                </a:ext>
              </a:extLst>
            </p:cNvPr>
            <p:cNvSpPr txBox="1"/>
            <p:nvPr/>
          </p:nvSpPr>
          <p:spPr>
            <a:xfrm>
              <a:off x="9472632" y="5171147"/>
              <a:ext cx="3023711" cy="646331"/>
            </a:xfrm>
            <a:prstGeom prst="rect">
              <a:avLst/>
            </a:prstGeom>
            <a:noFill/>
          </p:spPr>
          <p:txBody>
            <a:bodyPr wrap="square" rtlCol="0">
              <a:spAutoFit/>
            </a:bodyPr>
            <a:lstStyle/>
            <a:p>
              <a:r>
                <a:rPr lang="en-US" dirty="0"/>
                <a:t>low memory</a:t>
              </a:r>
            </a:p>
            <a:p>
              <a:r>
                <a:rPr lang="en-US" dirty="0"/>
                <a:t>4-byte words</a:t>
              </a:r>
            </a:p>
          </p:txBody>
        </p:sp>
        <p:sp>
          <p:nvSpPr>
            <p:cNvPr id="18" name="Rectangle 17">
              <a:extLst>
                <a:ext uri="{FF2B5EF4-FFF2-40B4-BE49-F238E27FC236}">
                  <a16:creationId xmlns:a16="http://schemas.microsoft.com/office/drawing/2014/main" id="{E8E37572-6570-3D4F-972B-8EBD20E6E33F}"/>
                </a:ext>
              </a:extLst>
            </p:cNvPr>
            <p:cNvSpPr/>
            <p:nvPr/>
          </p:nvSpPr>
          <p:spPr>
            <a:xfrm>
              <a:off x="8096822" y="2684486"/>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B45C0622-E74A-684E-8FF7-E4EB6BB84B93}"/>
                </a:ext>
              </a:extLst>
            </p:cNvPr>
            <p:cNvSpPr txBox="1"/>
            <p:nvPr/>
          </p:nvSpPr>
          <p:spPr>
            <a:xfrm>
              <a:off x="9943900" y="4926062"/>
              <a:ext cx="428322" cy="369332"/>
            </a:xfrm>
            <a:prstGeom prst="rect">
              <a:avLst/>
            </a:prstGeom>
            <a:noFill/>
          </p:spPr>
          <p:txBody>
            <a:bodyPr wrap="none" rtlCol="0">
              <a:spAutoFit/>
            </a:bodyPr>
            <a:lstStyle/>
            <a:p>
              <a:r>
                <a:rPr lang="en-US" dirty="0" err="1"/>
                <a:t>sp</a:t>
              </a:r>
              <a:endParaRPr lang="en-US" dirty="0"/>
            </a:p>
          </p:txBody>
        </p:sp>
        <p:sp>
          <p:nvSpPr>
            <p:cNvPr id="20" name="Left Arrow 19">
              <a:extLst>
                <a:ext uri="{FF2B5EF4-FFF2-40B4-BE49-F238E27FC236}">
                  <a16:creationId xmlns:a16="http://schemas.microsoft.com/office/drawing/2014/main" id="{FEA071F5-CB97-0A4D-BB26-4D8BBE4B6CFB}"/>
                </a:ext>
              </a:extLst>
            </p:cNvPr>
            <p:cNvSpPr/>
            <p:nvPr/>
          </p:nvSpPr>
          <p:spPr>
            <a:xfrm>
              <a:off x="9496126" y="5108517"/>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3936473-2CAE-3040-A941-37BEE0619C33}"/>
                </a:ext>
              </a:extLst>
            </p:cNvPr>
            <p:cNvSpPr/>
            <p:nvPr/>
          </p:nvSpPr>
          <p:spPr>
            <a:xfrm>
              <a:off x="8096822" y="3311227"/>
              <a:ext cx="1375959" cy="312087"/>
            </a:xfrm>
            <a:prstGeom prst="rect">
              <a:avLst/>
            </a:prstGeom>
            <a:solidFill>
              <a:srgbClr val="00B0F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22" name="Rectangle 21">
              <a:extLst>
                <a:ext uri="{FF2B5EF4-FFF2-40B4-BE49-F238E27FC236}">
                  <a16:creationId xmlns:a16="http://schemas.microsoft.com/office/drawing/2014/main" id="{C1A28C20-D978-F14F-8F72-4714D2234C93}"/>
                </a:ext>
              </a:extLst>
            </p:cNvPr>
            <p:cNvSpPr/>
            <p:nvPr/>
          </p:nvSpPr>
          <p:spPr>
            <a:xfrm>
              <a:off x="8096822" y="3639524"/>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23" name="Rectangle 22">
              <a:extLst>
                <a:ext uri="{FF2B5EF4-FFF2-40B4-BE49-F238E27FC236}">
                  <a16:creationId xmlns:a16="http://schemas.microsoft.com/office/drawing/2014/main" id="{AEFD4BFD-921B-EA45-9249-9D83FA31719F}"/>
                </a:ext>
              </a:extLst>
            </p:cNvPr>
            <p:cNvSpPr/>
            <p:nvPr/>
          </p:nvSpPr>
          <p:spPr>
            <a:xfrm>
              <a:off x="8096822" y="4597765"/>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r5</a:t>
              </a:r>
            </a:p>
          </p:txBody>
        </p:sp>
        <p:sp>
          <p:nvSpPr>
            <p:cNvPr id="24" name="Rectangle 23">
              <a:extLst>
                <a:ext uri="{FF2B5EF4-FFF2-40B4-BE49-F238E27FC236}">
                  <a16:creationId xmlns:a16="http://schemas.microsoft.com/office/drawing/2014/main" id="{056D4B5C-81BF-E541-B450-21AC506D6E33}"/>
                </a:ext>
              </a:extLst>
            </p:cNvPr>
            <p:cNvSpPr/>
            <p:nvPr/>
          </p:nvSpPr>
          <p:spPr>
            <a:xfrm>
              <a:off x="8096822" y="4926062"/>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r4</a:t>
              </a:r>
            </a:p>
          </p:txBody>
        </p:sp>
        <p:sp>
          <p:nvSpPr>
            <p:cNvPr id="25" name="Rectangle 24">
              <a:extLst>
                <a:ext uri="{FF2B5EF4-FFF2-40B4-BE49-F238E27FC236}">
                  <a16:creationId xmlns:a16="http://schemas.microsoft.com/office/drawing/2014/main" id="{B96DF14B-49B3-D74E-A156-5FD39DA9421A}"/>
                </a:ext>
              </a:extLst>
            </p:cNvPr>
            <p:cNvSpPr/>
            <p:nvPr/>
          </p:nvSpPr>
          <p:spPr>
            <a:xfrm>
              <a:off x="7410365" y="2143255"/>
              <a:ext cx="3147016" cy="584775"/>
            </a:xfrm>
            <a:prstGeom prst="rect">
              <a:avLst/>
            </a:prstGeom>
          </p:spPr>
          <p:txBody>
            <a:bodyPr wrap="none">
              <a:spAutoFit/>
            </a:bodyPr>
            <a:lstStyle/>
            <a:p>
              <a:pPr algn="ctr"/>
              <a:r>
                <a:rPr lang="en-US" sz="1600" b="1" dirty="0">
                  <a:latin typeface="Courier New" panose="02070309020205020404" pitchFamily="49" charset="0"/>
                  <a:cs typeface="Courier New" panose="02070309020205020404" pitchFamily="49" charset="0"/>
                </a:rPr>
                <a:t>after push </a:t>
              </a:r>
              <a:r>
                <a:rPr lang="en-US" sz="1600" b="1" dirty="0">
                  <a:solidFill>
                    <a:srgbClr val="F3753F"/>
                  </a:solidFill>
                  <a:latin typeface="Courier New" panose="02070309020205020404" pitchFamily="49" charset="0"/>
                  <a:cs typeface="Courier New" panose="02070309020205020404" pitchFamily="49" charset="0"/>
                </a:rPr>
                <a:t>{r4-r7,fp,lr}</a:t>
              </a:r>
            </a:p>
            <a:p>
              <a:pPr algn="ctr"/>
              <a:r>
                <a:rPr lang="en-US" sz="1600" b="1" dirty="0">
                  <a:solidFill>
                    <a:schemeClr val="accent5"/>
                  </a:solidFill>
                  <a:latin typeface="Courier New" panose="02070309020205020404" pitchFamily="49" charset="0"/>
                  <a:cs typeface="Courier New" panose="02070309020205020404" pitchFamily="49" charset="0"/>
                </a:rPr>
                <a:t>add </a:t>
              </a:r>
              <a:r>
                <a:rPr lang="en-US" sz="1600" b="1" dirty="0" err="1">
                  <a:solidFill>
                    <a:schemeClr val="accent5"/>
                  </a:solidFill>
                  <a:latin typeface="Courier New" panose="02070309020205020404" pitchFamily="49" charset="0"/>
                  <a:cs typeface="Courier New" panose="02070309020205020404" pitchFamily="49" charset="0"/>
                </a:rPr>
                <a:t>fp</a:t>
              </a:r>
              <a:r>
                <a:rPr lang="en-US" sz="1600" b="1" dirty="0">
                  <a:solidFill>
                    <a:schemeClr val="accent5"/>
                  </a:solidFill>
                  <a:latin typeface="Courier New" panose="02070309020205020404" pitchFamily="49" charset="0"/>
                  <a:cs typeface="Courier New" panose="02070309020205020404" pitchFamily="49" charset="0"/>
                </a:rPr>
                <a:t>, </a:t>
              </a:r>
              <a:r>
                <a:rPr lang="en-US" sz="1600" b="1" dirty="0" err="1">
                  <a:solidFill>
                    <a:schemeClr val="accent5"/>
                  </a:solidFill>
                  <a:latin typeface="Courier New" panose="02070309020205020404" pitchFamily="49" charset="0"/>
                  <a:cs typeface="Courier New" panose="02070309020205020404" pitchFamily="49" charset="0"/>
                </a:rPr>
                <a:t>sp</a:t>
              </a:r>
              <a:r>
                <a:rPr lang="en-US" sz="1600" b="1" dirty="0">
                  <a:solidFill>
                    <a:schemeClr val="accent5"/>
                  </a:solidFill>
                  <a:latin typeface="Courier New" panose="02070309020205020404" pitchFamily="49" charset="0"/>
                  <a:cs typeface="Courier New" panose="02070309020205020404" pitchFamily="49" charset="0"/>
                </a:rPr>
                <a:t>, FP_OFF</a:t>
              </a:r>
              <a:endParaRPr lang="en-US" sz="1600" dirty="0">
                <a:solidFill>
                  <a:schemeClr val="accent5"/>
                </a:solidFill>
              </a:endParaRPr>
            </a:p>
          </p:txBody>
        </p:sp>
        <p:sp>
          <p:nvSpPr>
            <p:cNvPr id="26" name="TextBox 25">
              <a:extLst>
                <a:ext uri="{FF2B5EF4-FFF2-40B4-BE49-F238E27FC236}">
                  <a16:creationId xmlns:a16="http://schemas.microsoft.com/office/drawing/2014/main" id="{EDAA330E-8E10-B544-87DB-299D50E42525}"/>
                </a:ext>
              </a:extLst>
            </p:cNvPr>
            <p:cNvSpPr txBox="1"/>
            <p:nvPr/>
          </p:nvSpPr>
          <p:spPr>
            <a:xfrm>
              <a:off x="10148028" y="3396011"/>
              <a:ext cx="1293744" cy="584775"/>
            </a:xfrm>
            <a:prstGeom prst="rect">
              <a:avLst/>
            </a:prstGeom>
            <a:solidFill>
              <a:schemeClr val="accent4">
                <a:lumMod val="20000"/>
                <a:lumOff val="80000"/>
              </a:schemeClr>
            </a:solidFill>
            <a:ln w="31750">
              <a:solidFill>
                <a:schemeClr val="accent5"/>
              </a:solidFill>
            </a:ln>
          </p:spPr>
          <p:txBody>
            <a:bodyPr wrap="square" rtlCol="0">
              <a:spAutoFit/>
            </a:bodyPr>
            <a:lstStyle/>
            <a:p>
              <a:r>
                <a:rPr lang="en-US" sz="1600" dirty="0" err="1"/>
                <a:t>fp</a:t>
              </a:r>
              <a:r>
                <a:rPr lang="en-US" sz="1600" dirty="0"/>
                <a:t> = </a:t>
              </a:r>
              <a:r>
                <a:rPr lang="en-US" sz="1600" dirty="0" err="1"/>
                <a:t>sp</a:t>
              </a:r>
              <a:r>
                <a:rPr lang="en-US" sz="1600" dirty="0"/>
                <a:t> + 20 bytes </a:t>
              </a:r>
            </a:p>
          </p:txBody>
        </p:sp>
        <p:sp>
          <p:nvSpPr>
            <p:cNvPr id="27" name="Left Arrow 26">
              <a:extLst>
                <a:ext uri="{FF2B5EF4-FFF2-40B4-BE49-F238E27FC236}">
                  <a16:creationId xmlns:a16="http://schemas.microsoft.com/office/drawing/2014/main" id="{3C286B68-9127-CD41-8B4B-E0B52F7517F7}"/>
                </a:ext>
              </a:extLst>
            </p:cNvPr>
            <p:cNvSpPr/>
            <p:nvPr/>
          </p:nvSpPr>
          <p:spPr>
            <a:xfrm>
              <a:off x="9472632" y="3493682"/>
              <a:ext cx="675396"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E9CDE53-7DD3-2147-9806-F2039E2DD158}"/>
                </a:ext>
              </a:extLst>
            </p:cNvPr>
            <p:cNvSpPr/>
            <p:nvPr/>
          </p:nvSpPr>
          <p:spPr>
            <a:xfrm>
              <a:off x="8096822" y="3941171"/>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r7</a:t>
              </a:r>
            </a:p>
          </p:txBody>
        </p:sp>
        <p:sp>
          <p:nvSpPr>
            <p:cNvPr id="29" name="Rectangle 28">
              <a:extLst>
                <a:ext uri="{FF2B5EF4-FFF2-40B4-BE49-F238E27FC236}">
                  <a16:creationId xmlns:a16="http://schemas.microsoft.com/office/drawing/2014/main" id="{DD398EE9-4D70-D84C-AA23-0C1F5FAC78D7}"/>
                </a:ext>
              </a:extLst>
            </p:cNvPr>
            <p:cNvSpPr/>
            <p:nvPr/>
          </p:nvSpPr>
          <p:spPr>
            <a:xfrm>
              <a:off x="8096822" y="4269468"/>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r6</a:t>
              </a:r>
            </a:p>
          </p:txBody>
        </p:sp>
        <p:sp>
          <p:nvSpPr>
            <p:cNvPr id="31" name="Up-Down Arrow 30">
              <a:extLst>
                <a:ext uri="{FF2B5EF4-FFF2-40B4-BE49-F238E27FC236}">
                  <a16:creationId xmlns:a16="http://schemas.microsoft.com/office/drawing/2014/main" id="{9BC90C30-16FE-E04F-AD20-D9E6E9207A35}"/>
                </a:ext>
              </a:extLst>
            </p:cNvPr>
            <p:cNvSpPr/>
            <p:nvPr/>
          </p:nvSpPr>
          <p:spPr>
            <a:xfrm>
              <a:off x="9604705" y="3606260"/>
              <a:ext cx="147542" cy="1538898"/>
            </a:xfrm>
            <a:prstGeom prst="upDown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ounded Rectangle 31">
            <a:extLst>
              <a:ext uri="{FF2B5EF4-FFF2-40B4-BE49-F238E27FC236}">
                <a16:creationId xmlns:a16="http://schemas.microsoft.com/office/drawing/2014/main" id="{AC958CEF-C647-DA48-9701-E66CC6D610B2}"/>
              </a:ext>
            </a:extLst>
          </p:cNvPr>
          <p:cNvSpPr/>
          <p:nvPr/>
        </p:nvSpPr>
        <p:spPr bwMode="auto">
          <a:xfrm>
            <a:off x="79661" y="664350"/>
            <a:ext cx="4658837" cy="2660333"/>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b="1" dirty="0">
                <a:latin typeface="Courier New" panose="02070309020205020404" pitchFamily="49" charset="0"/>
                <a:cs typeface="Courier New" panose="02070309020205020404" pitchFamily="49" charset="0"/>
              </a:rPr>
              <a:t>     </a:t>
            </a:r>
            <a:r>
              <a:rPr lang="en-US" dirty="0">
                <a:latin typeface="Consolas" panose="020B0609020204030204" pitchFamily="49" charset="0"/>
                <a:cs typeface="Consolas" panose="020B0609020204030204" pitchFamily="49" charset="0"/>
              </a:rPr>
              <a:t>// other code </a:t>
            </a:r>
            <a:r>
              <a:rPr lang="en-US" dirty="0" err="1">
                <a:latin typeface="Consolas" panose="020B0609020204030204" pitchFamily="49" charset="0"/>
                <a:cs typeface="Consolas" panose="020B0609020204030204" pitchFamily="49" charset="0"/>
              </a:rPr>
              <a:t>etc</a:t>
            </a:r>
            <a:r>
              <a:rPr lang="en-US" dirty="0">
                <a:latin typeface="Consolas" panose="020B0609020204030204" pitchFamily="49" charset="0"/>
                <a:cs typeface="Consolas" panose="020B0609020204030204" pitchFamily="49" charset="0"/>
              </a:rPr>
              <a:t>       	.</a:t>
            </a:r>
            <a:r>
              <a:rPr lang="en-US" dirty="0" err="1">
                <a:solidFill>
                  <a:srgbClr val="FF0000"/>
                </a:solidFill>
                <a:latin typeface="Consolas" panose="020B0609020204030204" pitchFamily="49" charset="0"/>
                <a:cs typeface="Consolas" panose="020B0609020204030204" pitchFamily="49" charset="0"/>
              </a:rPr>
              <a:t>equ</a:t>
            </a:r>
            <a:r>
              <a:rPr lang="en-US" dirty="0">
                <a:solidFill>
                  <a:srgbClr val="FF0000"/>
                </a:solidFill>
                <a:latin typeface="Consolas" panose="020B0609020204030204" pitchFamily="49" charset="0"/>
                <a:cs typeface="Consolas" panose="020B0609020204030204" pitchFamily="49" charset="0"/>
              </a:rPr>
              <a:t>    FP_OFF,  20      </a:t>
            </a:r>
          </a:p>
          <a:p>
            <a:r>
              <a:rPr lang="en-US" dirty="0">
                <a:latin typeface="Consolas" panose="020B0609020204030204" pitchFamily="49" charset="0"/>
                <a:cs typeface="Consolas" panose="020B0609020204030204" pitchFamily="49" charset="0"/>
              </a:rPr>
              <a:t>main:</a:t>
            </a:r>
          </a:p>
          <a:p>
            <a:r>
              <a:rPr lang="en-US" dirty="0">
                <a:latin typeface="Consolas" panose="020B0609020204030204" pitchFamily="49" charset="0"/>
                <a:cs typeface="Consolas" panose="020B0609020204030204" pitchFamily="49" charset="0"/>
              </a:rPr>
              <a:t>      push    </a:t>
            </a:r>
            <a:r>
              <a:rPr lang="en-US" dirty="0">
                <a:solidFill>
                  <a:srgbClr val="F3753F"/>
                </a:solidFill>
                <a:latin typeface="Consolas" panose="020B0609020204030204" pitchFamily="49" charset="0"/>
                <a:cs typeface="Consolas" panose="020B0609020204030204" pitchFamily="49" charset="0"/>
              </a:rPr>
              <a:t>{r4-r7, </a:t>
            </a:r>
            <a:r>
              <a:rPr lang="en-US" dirty="0" err="1">
                <a:solidFill>
                  <a:srgbClr val="F3753F"/>
                </a:solidFill>
                <a:latin typeface="Consolas" panose="020B0609020204030204" pitchFamily="49" charset="0"/>
                <a:cs typeface="Consolas" panose="020B0609020204030204" pitchFamily="49" charset="0"/>
              </a:rPr>
              <a:t>fp</a:t>
            </a:r>
            <a:r>
              <a:rPr lang="en-US" dirty="0">
                <a:solidFill>
                  <a:srgbClr val="F3753F"/>
                </a:solidFill>
                <a:latin typeface="Consolas" panose="020B0609020204030204" pitchFamily="49" charset="0"/>
                <a:cs typeface="Consolas" panose="020B0609020204030204" pitchFamily="49" charset="0"/>
              </a:rPr>
              <a:t>, </a:t>
            </a:r>
            <a:r>
              <a:rPr lang="en-US" dirty="0" err="1">
                <a:solidFill>
                  <a:srgbClr val="F3753F"/>
                </a:solidFill>
                <a:latin typeface="Consolas" panose="020B0609020204030204" pitchFamily="49" charset="0"/>
                <a:cs typeface="Consolas" panose="020B0609020204030204" pitchFamily="49" charset="0"/>
              </a:rPr>
              <a:t>lr</a:t>
            </a:r>
            <a:r>
              <a:rPr lang="en-US" dirty="0">
                <a:solidFill>
                  <a:srgbClr val="F3753F"/>
                </a:solidFill>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add     </a:t>
            </a:r>
            <a:r>
              <a:rPr lang="en-US" dirty="0" err="1">
                <a:solidFill>
                  <a:schemeClr val="accent5"/>
                </a:solidFill>
                <a:latin typeface="Consolas" panose="020B0609020204030204" pitchFamily="49" charset="0"/>
                <a:cs typeface="Consolas" panose="020B0609020204030204" pitchFamily="49" charset="0"/>
              </a:rPr>
              <a:t>fp</a:t>
            </a:r>
            <a:r>
              <a:rPr lang="en-US" dirty="0">
                <a:solidFill>
                  <a:schemeClr val="accent5"/>
                </a:solidFill>
                <a:latin typeface="Consolas" panose="020B0609020204030204" pitchFamily="49" charset="0"/>
                <a:cs typeface="Consolas" panose="020B0609020204030204" pitchFamily="49" charset="0"/>
              </a:rPr>
              <a:t>, </a:t>
            </a:r>
            <a:r>
              <a:rPr lang="en-US" dirty="0" err="1">
                <a:solidFill>
                  <a:schemeClr val="accent5"/>
                </a:solidFill>
                <a:latin typeface="Consolas" panose="020B0609020204030204" pitchFamily="49" charset="0"/>
                <a:cs typeface="Consolas" panose="020B0609020204030204" pitchFamily="49" charset="0"/>
              </a:rPr>
              <a:t>sp</a:t>
            </a:r>
            <a:r>
              <a:rPr lang="en-US" dirty="0">
                <a:solidFill>
                  <a:schemeClr val="accent5"/>
                </a:solidFill>
                <a:latin typeface="Consolas" panose="020B0609020204030204" pitchFamily="49" charset="0"/>
                <a:cs typeface="Consolas" panose="020B0609020204030204" pitchFamily="49" charset="0"/>
              </a:rPr>
              <a:t>, FP_OFF</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r>
              <a:rPr lang="en-US" dirty="0">
                <a:solidFill>
                  <a:srgbClr val="00B050"/>
                </a:solidFill>
                <a:latin typeface="Consolas" panose="020B0609020204030204" pitchFamily="49" charset="0"/>
                <a:cs typeface="Consolas" panose="020B0609020204030204" pitchFamily="49" charset="0"/>
              </a:rPr>
              <a:t>sub     </a:t>
            </a:r>
            <a:r>
              <a:rPr lang="en-US" dirty="0" err="1">
                <a:solidFill>
                  <a:srgbClr val="00B050"/>
                </a:solidFill>
                <a:latin typeface="Consolas" panose="020B0609020204030204" pitchFamily="49" charset="0"/>
                <a:cs typeface="Consolas" panose="020B0609020204030204" pitchFamily="49" charset="0"/>
              </a:rPr>
              <a:t>sp</a:t>
            </a:r>
            <a:r>
              <a:rPr lang="en-US" dirty="0">
                <a:solidFill>
                  <a:srgbClr val="00B050"/>
                </a:solidFill>
                <a:latin typeface="Consolas" panose="020B0609020204030204" pitchFamily="49" charset="0"/>
                <a:cs typeface="Consolas" panose="020B0609020204030204" pitchFamily="49" charset="0"/>
              </a:rPr>
              <a:t>, </a:t>
            </a:r>
            <a:r>
              <a:rPr lang="en-US" dirty="0" err="1">
                <a:solidFill>
                  <a:srgbClr val="00B050"/>
                </a:solidFill>
                <a:latin typeface="Consolas" panose="020B0609020204030204" pitchFamily="49" charset="0"/>
                <a:cs typeface="Consolas" panose="020B0609020204030204" pitchFamily="49" charset="0"/>
              </a:rPr>
              <a:t>fp</a:t>
            </a:r>
            <a:r>
              <a:rPr lang="en-US" dirty="0">
                <a:solidFill>
                  <a:srgbClr val="00B050"/>
                </a:solidFill>
                <a:latin typeface="Consolas" panose="020B0609020204030204" pitchFamily="49" charset="0"/>
                <a:cs typeface="Consolas" panose="020B0609020204030204" pitchFamily="49" charset="0"/>
              </a:rPr>
              <a:t>, FP_OFF</a:t>
            </a:r>
          </a:p>
          <a:p>
            <a:r>
              <a:rPr lang="en-US" dirty="0">
                <a:latin typeface="Consolas" panose="020B0609020204030204" pitchFamily="49" charset="0"/>
                <a:cs typeface="Consolas" panose="020B0609020204030204" pitchFamily="49" charset="0"/>
              </a:rPr>
              <a:t>      pop     </a:t>
            </a:r>
            <a:r>
              <a:rPr lang="en-US" dirty="0">
                <a:solidFill>
                  <a:srgbClr val="F3753F"/>
                </a:solidFill>
                <a:latin typeface="Consolas" panose="020B0609020204030204" pitchFamily="49" charset="0"/>
                <a:cs typeface="Consolas" panose="020B0609020204030204" pitchFamily="49" charset="0"/>
              </a:rPr>
              <a:t>{r4-r7, </a:t>
            </a:r>
            <a:r>
              <a:rPr lang="en-US" dirty="0" err="1">
                <a:solidFill>
                  <a:srgbClr val="F3753F"/>
                </a:solidFill>
                <a:latin typeface="Consolas" panose="020B0609020204030204" pitchFamily="49" charset="0"/>
                <a:cs typeface="Consolas" panose="020B0609020204030204" pitchFamily="49" charset="0"/>
              </a:rPr>
              <a:t>fp</a:t>
            </a:r>
            <a:r>
              <a:rPr lang="en-US" dirty="0">
                <a:solidFill>
                  <a:srgbClr val="F3753F"/>
                </a:solidFill>
                <a:latin typeface="Consolas" panose="020B0609020204030204" pitchFamily="49" charset="0"/>
                <a:cs typeface="Consolas" panose="020B0609020204030204" pitchFamily="49" charset="0"/>
              </a:rPr>
              <a:t>, </a:t>
            </a:r>
            <a:r>
              <a:rPr lang="en-US" dirty="0" err="1">
                <a:solidFill>
                  <a:srgbClr val="F3753F"/>
                </a:solidFill>
                <a:latin typeface="Consolas" panose="020B0609020204030204" pitchFamily="49" charset="0"/>
                <a:cs typeface="Consolas" panose="020B0609020204030204" pitchFamily="49" charset="0"/>
              </a:rPr>
              <a:t>lr</a:t>
            </a:r>
            <a:r>
              <a:rPr lang="en-US" dirty="0">
                <a:solidFill>
                  <a:srgbClr val="F3753F"/>
                </a:solidFill>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bx      </a:t>
            </a:r>
            <a:r>
              <a:rPr lang="en-US" dirty="0" err="1">
                <a:latin typeface="Consolas" panose="020B0609020204030204" pitchFamily="49" charset="0"/>
                <a:cs typeface="Consolas" panose="020B0609020204030204" pitchFamily="49" charset="0"/>
              </a:rPr>
              <a:t>lr</a:t>
            </a:r>
            <a:endParaRPr lang="en-US" dirty="0">
              <a:latin typeface="Consolas" panose="020B0609020204030204" pitchFamily="49" charset="0"/>
              <a:cs typeface="Consolas" panose="020B0609020204030204" pitchFamily="49" charset="0"/>
            </a:endParaRPr>
          </a:p>
        </p:txBody>
      </p:sp>
      <p:graphicFrame>
        <p:nvGraphicFramePr>
          <p:cNvPr id="36" name="Content Placeholder 32">
            <a:extLst>
              <a:ext uri="{FF2B5EF4-FFF2-40B4-BE49-F238E27FC236}">
                <a16:creationId xmlns:a16="http://schemas.microsoft.com/office/drawing/2014/main" id="{BB22691C-016D-B445-90B0-B8246F2894DA}"/>
              </a:ext>
            </a:extLst>
          </p:cNvPr>
          <p:cNvGraphicFramePr>
            <a:graphicFrameLocks/>
          </p:cNvGraphicFramePr>
          <p:nvPr/>
        </p:nvGraphicFramePr>
        <p:xfrm>
          <a:off x="335839" y="3434026"/>
          <a:ext cx="3386478" cy="3261360"/>
        </p:xfrm>
        <a:graphic>
          <a:graphicData uri="http://schemas.openxmlformats.org/drawingml/2006/table">
            <a:tbl>
              <a:tblPr firstRow="1" bandRow="1">
                <a:tableStyleId>{5A111915-BE36-4E01-A7E5-04B1672EAD32}</a:tableStyleId>
              </a:tblPr>
              <a:tblGrid>
                <a:gridCol w="1272554">
                  <a:extLst>
                    <a:ext uri="{9D8B030D-6E8A-4147-A177-3AD203B41FA5}">
                      <a16:colId xmlns:a16="http://schemas.microsoft.com/office/drawing/2014/main" val="3740377692"/>
                    </a:ext>
                  </a:extLst>
                </a:gridCol>
                <a:gridCol w="2113924">
                  <a:extLst>
                    <a:ext uri="{9D8B030D-6E8A-4147-A177-3AD203B41FA5}">
                      <a16:colId xmlns:a16="http://schemas.microsoft.com/office/drawing/2014/main" val="2317977396"/>
                    </a:ext>
                  </a:extLst>
                </a:gridCol>
              </a:tblGrid>
              <a:tr h="302596">
                <a:tc>
                  <a:txBody>
                    <a:bodyPr/>
                    <a:lstStyle/>
                    <a:p>
                      <a:pPr algn="ctr"/>
                      <a:r>
                        <a:rPr lang="en-US" sz="1600" dirty="0"/>
                        <a:t># regs saved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alpha val="80000"/>
                      </a:srgbClr>
                    </a:solidFill>
                  </a:tcPr>
                </a:tc>
                <a:tc>
                  <a:txBody>
                    <a:bodyPr/>
                    <a:lstStyle/>
                    <a:p>
                      <a:pPr algn="ctr"/>
                      <a:r>
                        <a:rPr lang="en-US" sz="1600" dirty="0"/>
                        <a:t>FP_OFF</a:t>
                      </a:r>
                    </a:p>
                    <a:p>
                      <a:pPr algn="ctr"/>
                      <a:r>
                        <a:rPr lang="en-US" sz="1600" dirty="0"/>
                        <a:t>in Bytes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alpha val="80000"/>
                      </a:srgbClr>
                    </a:solidFill>
                  </a:tcPr>
                </a:tc>
                <a:extLst>
                  <a:ext uri="{0D108BD9-81ED-4DB2-BD59-A6C34878D82A}">
                    <a16:rowId xmlns:a16="http://schemas.microsoft.com/office/drawing/2014/main" val="2345454755"/>
                  </a:ext>
                </a:extLst>
              </a:tr>
              <a:tr h="302596">
                <a:tc>
                  <a:txBody>
                    <a:bodyPr/>
                    <a:lstStyle/>
                    <a:p>
                      <a:pPr algn="ctr"/>
                      <a:r>
                        <a:rPr lang="en-US" sz="1600" dirty="0">
                          <a:solidFill>
                            <a:schemeClr val="accent6"/>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solidFill>
                            <a:schemeClr val="accent6"/>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300593945"/>
                  </a:ext>
                </a:extLst>
              </a:tr>
              <a:tr h="302596">
                <a:tc>
                  <a:txBody>
                    <a:bodyPr/>
                    <a:lstStyle/>
                    <a:p>
                      <a:pPr algn="ctr"/>
                      <a:r>
                        <a:rPr lang="en-US" sz="1600" dirty="0">
                          <a:solidFill>
                            <a:schemeClr val="accent6"/>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rgbClr val="92D050"/>
                      </a:fgClr>
                      <a:bgClr>
                        <a:schemeClr val="bg1"/>
                      </a:bgClr>
                    </a:pattFill>
                  </a:tcPr>
                </a:tc>
                <a:tc>
                  <a:txBody>
                    <a:bodyPr/>
                    <a:lstStyle/>
                    <a:p>
                      <a:pPr algn="ctr"/>
                      <a:r>
                        <a:rPr lang="en-US" sz="1600" dirty="0">
                          <a:solidFill>
                            <a:schemeClr val="accent6"/>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rgbClr val="92D050"/>
                      </a:fgClr>
                      <a:bgClr>
                        <a:schemeClr val="bg1"/>
                      </a:bgClr>
                    </a:pattFill>
                  </a:tcPr>
                </a:tc>
                <a:extLst>
                  <a:ext uri="{0D108BD9-81ED-4DB2-BD59-A6C34878D82A}">
                    <a16:rowId xmlns:a16="http://schemas.microsoft.com/office/drawing/2014/main" val="2064497892"/>
                  </a:ext>
                </a:extLst>
              </a:tr>
              <a:tr h="302596">
                <a:tc>
                  <a:txBody>
                    <a:bodyPr/>
                    <a:lstStyle/>
                    <a:p>
                      <a:pPr algn="ctr"/>
                      <a:r>
                        <a:rPr lang="en-US" sz="1600" dirty="0">
                          <a:solidFill>
                            <a:schemeClr val="accent6"/>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solidFill>
                            <a:schemeClr val="accent6"/>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958176719"/>
                  </a:ext>
                </a:extLst>
              </a:tr>
              <a:tr h="302596">
                <a:tc>
                  <a:txBody>
                    <a:bodyPr/>
                    <a:lstStyle/>
                    <a:p>
                      <a:pPr algn="ctr"/>
                      <a:r>
                        <a:rPr lang="en-US" sz="1600" dirty="0">
                          <a:solidFill>
                            <a:schemeClr val="accent6"/>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rgbClr val="92D050"/>
                      </a:fgClr>
                      <a:bgClr>
                        <a:schemeClr val="bg1"/>
                      </a:bgClr>
                    </a:pattFill>
                  </a:tcPr>
                </a:tc>
                <a:tc>
                  <a:txBody>
                    <a:bodyPr/>
                    <a:lstStyle/>
                    <a:p>
                      <a:pPr algn="ctr"/>
                      <a:r>
                        <a:rPr lang="en-US" sz="1600" dirty="0">
                          <a:solidFill>
                            <a:schemeClr val="accent6"/>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rgbClr val="92D050"/>
                      </a:fgClr>
                      <a:bgClr>
                        <a:schemeClr val="bg1"/>
                      </a:bgClr>
                    </a:pattFill>
                  </a:tcPr>
                </a:tc>
                <a:extLst>
                  <a:ext uri="{0D108BD9-81ED-4DB2-BD59-A6C34878D82A}">
                    <a16:rowId xmlns:a16="http://schemas.microsoft.com/office/drawing/2014/main" val="1791474434"/>
                  </a:ext>
                </a:extLst>
              </a:tr>
              <a:tr h="302596">
                <a:tc>
                  <a:txBody>
                    <a:bodyPr/>
                    <a:lstStyle/>
                    <a:p>
                      <a:pPr algn="ctr"/>
                      <a:r>
                        <a:rPr lang="en-US" sz="1600" dirty="0">
                          <a:solidFill>
                            <a:schemeClr val="accent6"/>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solidFill>
                            <a:schemeClr val="accent6"/>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204545271"/>
                  </a:ext>
                </a:extLst>
              </a:tr>
              <a:tr h="302596">
                <a:tc>
                  <a:txBody>
                    <a:bodyPr/>
                    <a:lstStyle/>
                    <a:p>
                      <a:pPr algn="ctr"/>
                      <a:r>
                        <a:rPr lang="en-US" sz="1600" dirty="0">
                          <a:solidFill>
                            <a:schemeClr val="accent6"/>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rgbClr val="92D050"/>
                      </a:fgClr>
                      <a:bgClr>
                        <a:schemeClr val="bg1"/>
                      </a:bgClr>
                    </a:pattFill>
                  </a:tcPr>
                </a:tc>
                <a:tc>
                  <a:txBody>
                    <a:bodyPr/>
                    <a:lstStyle/>
                    <a:p>
                      <a:pPr algn="ctr"/>
                      <a:r>
                        <a:rPr lang="en-US" sz="1600" dirty="0">
                          <a:solidFill>
                            <a:schemeClr val="accent6"/>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rgbClr val="92D050"/>
                      </a:fgClr>
                      <a:bgClr>
                        <a:schemeClr val="bg1"/>
                      </a:bgClr>
                    </a:pattFill>
                  </a:tcPr>
                </a:tc>
                <a:extLst>
                  <a:ext uri="{0D108BD9-81ED-4DB2-BD59-A6C34878D82A}">
                    <a16:rowId xmlns:a16="http://schemas.microsoft.com/office/drawing/2014/main" val="182360813"/>
                  </a:ext>
                </a:extLst>
              </a:tr>
              <a:tr h="302596">
                <a:tc>
                  <a:txBody>
                    <a:bodyPr/>
                    <a:lstStyle/>
                    <a:p>
                      <a:pPr algn="ctr"/>
                      <a:r>
                        <a:rPr lang="en-US" sz="1600" dirty="0">
                          <a:solidFill>
                            <a:schemeClr val="accent6"/>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1600" dirty="0">
                          <a:solidFill>
                            <a:schemeClr val="accent6"/>
                          </a:solidFill>
                        </a:rPr>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623953300"/>
                  </a:ext>
                </a:extLst>
              </a:tr>
              <a:tr h="302596">
                <a:tc>
                  <a:txBody>
                    <a:bodyPr/>
                    <a:lstStyle/>
                    <a:p>
                      <a:pPr algn="ctr"/>
                      <a:r>
                        <a:rPr lang="en-US" sz="1600" dirty="0">
                          <a:solidFill>
                            <a:schemeClr val="accent6"/>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rgbClr val="92D050"/>
                      </a:fgClr>
                      <a:bgClr>
                        <a:schemeClr val="bg1"/>
                      </a:bgClr>
                    </a:pattFill>
                  </a:tcPr>
                </a:tc>
                <a:tc>
                  <a:txBody>
                    <a:bodyPr/>
                    <a:lstStyle/>
                    <a:p>
                      <a:pPr algn="ctr"/>
                      <a:r>
                        <a:rPr lang="en-US" sz="1600" dirty="0">
                          <a:solidFill>
                            <a:schemeClr val="accent6"/>
                          </a:solidFill>
                        </a:rPr>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wdDnDiag">
                      <a:fgClr>
                        <a:srgbClr val="92D050"/>
                      </a:fgClr>
                      <a:bgClr>
                        <a:schemeClr val="bg1"/>
                      </a:bgClr>
                    </a:pattFill>
                  </a:tcPr>
                </a:tc>
                <a:extLst>
                  <a:ext uri="{0D108BD9-81ED-4DB2-BD59-A6C34878D82A}">
                    <a16:rowId xmlns:a16="http://schemas.microsoft.com/office/drawing/2014/main" val="3553169727"/>
                  </a:ext>
                </a:extLst>
              </a:tr>
            </a:tbl>
          </a:graphicData>
        </a:graphic>
      </p:graphicFrame>
      <p:grpSp>
        <p:nvGrpSpPr>
          <p:cNvPr id="33" name="Group 32">
            <a:extLst>
              <a:ext uri="{FF2B5EF4-FFF2-40B4-BE49-F238E27FC236}">
                <a16:creationId xmlns:a16="http://schemas.microsoft.com/office/drawing/2014/main" id="{37E78FC1-EF7C-1C40-99DA-6A0541D96039}"/>
              </a:ext>
            </a:extLst>
          </p:cNvPr>
          <p:cNvGrpSpPr/>
          <p:nvPr/>
        </p:nvGrpSpPr>
        <p:grpSpPr>
          <a:xfrm>
            <a:off x="3986761" y="1033864"/>
            <a:ext cx="3462427" cy="1108119"/>
            <a:chOff x="9538831" y="4730399"/>
            <a:chExt cx="3462427" cy="1108119"/>
          </a:xfrm>
        </p:grpSpPr>
        <p:sp>
          <p:nvSpPr>
            <p:cNvPr id="34" name="TextBox 33">
              <a:extLst>
                <a:ext uri="{FF2B5EF4-FFF2-40B4-BE49-F238E27FC236}">
                  <a16:creationId xmlns:a16="http://schemas.microsoft.com/office/drawing/2014/main" id="{A4786F0D-6342-7F4E-8F72-64D1B9AC5D63}"/>
                </a:ext>
              </a:extLst>
            </p:cNvPr>
            <p:cNvSpPr txBox="1"/>
            <p:nvPr/>
          </p:nvSpPr>
          <p:spPr>
            <a:xfrm>
              <a:off x="10337582" y="4730399"/>
              <a:ext cx="2663676" cy="923330"/>
            </a:xfrm>
            <a:prstGeom prst="rect">
              <a:avLst/>
            </a:prstGeom>
            <a:solidFill>
              <a:schemeClr val="accent4">
                <a:lumMod val="20000"/>
                <a:lumOff val="80000"/>
              </a:schemeClr>
            </a:solidFill>
            <a:ln w="31750">
              <a:solidFill>
                <a:schemeClr val="accent5"/>
              </a:solidFill>
            </a:ln>
          </p:spPr>
          <p:txBody>
            <a:bodyPr wrap="square" rtlCol="0">
              <a:spAutoFit/>
            </a:bodyPr>
            <a:lstStyle/>
            <a:p>
              <a:r>
                <a:rPr lang="en-US" dirty="0">
                  <a:solidFill>
                    <a:schemeClr val="accent1"/>
                  </a:solidFill>
                </a:rPr>
                <a:t>Function Prologue</a:t>
              </a:r>
            </a:p>
            <a:p>
              <a:r>
                <a:rPr lang="en-US" dirty="0"/>
                <a:t>always at top of function saves regs and </a:t>
              </a:r>
              <a:r>
                <a:rPr lang="en-US" dirty="0">
                  <a:solidFill>
                    <a:srgbClr val="FF0000"/>
                  </a:solidFill>
                </a:rPr>
                <a:t>sets </a:t>
              </a:r>
              <a:r>
                <a:rPr lang="en-US" dirty="0" err="1">
                  <a:solidFill>
                    <a:srgbClr val="FF0000"/>
                  </a:solidFill>
                </a:rPr>
                <a:t>fp</a:t>
              </a:r>
              <a:endParaRPr lang="en-US" dirty="0">
                <a:solidFill>
                  <a:srgbClr val="FF0000"/>
                </a:solidFill>
              </a:endParaRPr>
            </a:p>
          </p:txBody>
        </p:sp>
        <p:sp>
          <p:nvSpPr>
            <p:cNvPr id="37" name="Right Brace 36">
              <a:extLst>
                <a:ext uri="{FF2B5EF4-FFF2-40B4-BE49-F238E27FC236}">
                  <a16:creationId xmlns:a16="http://schemas.microsoft.com/office/drawing/2014/main" id="{91527B39-B32E-F947-9C9A-CCC54AD7A9E7}"/>
                </a:ext>
              </a:extLst>
            </p:cNvPr>
            <p:cNvSpPr/>
            <p:nvPr/>
          </p:nvSpPr>
          <p:spPr>
            <a:xfrm>
              <a:off x="9538831" y="5236427"/>
              <a:ext cx="402970" cy="602091"/>
            </a:xfrm>
            <a:prstGeom prst="rightBrace">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Left Arrow 37">
              <a:extLst>
                <a:ext uri="{FF2B5EF4-FFF2-40B4-BE49-F238E27FC236}">
                  <a16:creationId xmlns:a16="http://schemas.microsoft.com/office/drawing/2014/main" id="{80F1BD7E-A448-A54E-A8E7-978857F909C8}"/>
                </a:ext>
              </a:extLst>
            </p:cNvPr>
            <p:cNvSpPr/>
            <p:nvPr/>
          </p:nvSpPr>
          <p:spPr>
            <a:xfrm>
              <a:off x="9861509" y="5446525"/>
              <a:ext cx="433375" cy="151419"/>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C8F3A1C5-C0E1-D541-92B9-C8D75685086D}"/>
              </a:ext>
            </a:extLst>
          </p:cNvPr>
          <p:cNvGrpSpPr/>
          <p:nvPr/>
        </p:nvGrpSpPr>
        <p:grpSpPr>
          <a:xfrm>
            <a:off x="4034257" y="2310848"/>
            <a:ext cx="3062644" cy="1200329"/>
            <a:chOff x="9544330" y="5761734"/>
            <a:chExt cx="3062644" cy="1200329"/>
          </a:xfrm>
        </p:grpSpPr>
        <p:sp>
          <p:nvSpPr>
            <p:cNvPr id="40" name="TextBox 39">
              <a:extLst>
                <a:ext uri="{FF2B5EF4-FFF2-40B4-BE49-F238E27FC236}">
                  <a16:creationId xmlns:a16="http://schemas.microsoft.com/office/drawing/2014/main" id="{63A74AD4-95A8-764F-8710-D0458D381FCF}"/>
                </a:ext>
              </a:extLst>
            </p:cNvPr>
            <p:cNvSpPr txBox="1"/>
            <p:nvPr/>
          </p:nvSpPr>
          <p:spPr>
            <a:xfrm>
              <a:off x="10306255" y="5761734"/>
              <a:ext cx="2300719" cy="1200329"/>
            </a:xfrm>
            <a:prstGeom prst="rect">
              <a:avLst/>
            </a:prstGeom>
            <a:solidFill>
              <a:schemeClr val="accent4">
                <a:lumMod val="20000"/>
                <a:lumOff val="80000"/>
              </a:schemeClr>
            </a:solidFill>
            <a:ln w="28575">
              <a:solidFill>
                <a:schemeClr val="accent5"/>
              </a:solidFill>
            </a:ln>
          </p:spPr>
          <p:txBody>
            <a:bodyPr wrap="square" rtlCol="0">
              <a:spAutoFit/>
            </a:bodyPr>
            <a:lstStyle/>
            <a:p>
              <a:r>
                <a:rPr lang="en-US" dirty="0">
                  <a:solidFill>
                    <a:schemeClr val="accent1"/>
                  </a:solidFill>
                </a:rPr>
                <a:t>Function Epilogue</a:t>
              </a:r>
            </a:p>
            <a:p>
              <a:r>
                <a:rPr lang="en-US" dirty="0"/>
                <a:t>always at bottom of function </a:t>
              </a:r>
              <a:r>
                <a:rPr lang="en-US" dirty="0">
                  <a:solidFill>
                    <a:srgbClr val="FF0000"/>
                  </a:solidFill>
                </a:rPr>
                <a:t>restores regs including the </a:t>
              </a:r>
              <a:r>
                <a:rPr lang="en-US" dirty="0" err="1">
                  <a:solidFill>
                    <a:srgbClr val="FF0000"/>
                  </a:solidFill>
                </a:rPr>
                <a:t>sp</a:t>
              </a:r>
              <a:endParaRPr lang="en-US" dirty="0">
                <a:solidFill>
                  <a:srgbClr val="FF0000"/>
                </a:solidFill>
              </a:endParaRPr>
            </a:p>
          </p:txBody>
        </p:sp>
        <p:sp>
          <p:nvSpPr>
            <p:cNvPr id="41" name="Right Brace 40">
              <a:extLst>
                <a:ext uri="{FF2B5EF4-FFF2-40B4-BE49-F238E27FC236}">
                  <a16:creationId xmlns:a16="http://schemas.microsoft.com/office/drawing/2014/main" id="{237E87FC-B617-D043-9B50-1AB8AA549C19}"/>
                </a:ext>
              </a:extLst>
            </p:cNvPr>
            <p:cNvSpPr/>
            <p:nvPr/>
          </p:nvSpPr>
          <p:spPr>
            <a:xfrm>
              <a:off x="9544330" y="5930750"/>
              <a:ext cx="377562" cy="466481"/>
            </a:xfrm>
            <a:prstGeom prst="rightBrace">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Left Arrow 41">
              <a:extLst>
                <a:ext uri="{FF2B5EF4-FFF2-40B4-BE49-F238E27FC236}">
                  <a16:creationId xmlns:a16="http://schemas.microsoft.com/office/drawing/2014/main" id="{D5BD8713-5CFA-AC45-88C0-54995C06F442}"/>
                </a:ext>
              </a:extLst>
            </p:cNvPr>
            <p:cNvSpPr/>
            <p:nvPr/>
          </p:nvSpPr>
          <p:spPr>
            <a:xfrm>
              <a:off x="9919584" y="6089306"/>
              <a:ext cx="377562" cy="151419"/>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BE47489A-2760-1845-A813-DA0136D88EE0}"/>
              </a:ext>
            </a:extLst>
          </p:cNvPr>
          <p:cNvGrpSpPr/>
          <p:nvPr/>
        </p:nvGrpSpPr>
        <p:grpSpPr>
          <a:xfrm>
            <a:off x="7503031" y="1610610"/>
            <a:ext cx="1342452" cy="1897094"/>
            <a:chOff x="1435988" y="2732659"/>
            <a:chExt cx="1342452" cy="1897094"/>
          </a:xfrm>
        </p:grpSpPr>
        <p:sp>
          <p:nvSpPr>
            <p:cNvPr id="44" name="Right Brace 43">
              <a:extLst>
                <a:ext uri="{FF2B5EF4-FFF2-40B4-BE49-F238E27FC236}">
                  <a16:creationId xmlns:a16="http://schemas.microsoft.com/office/drawing/2014/main" id="{C0EDD95D-C953-2D40-9429-6341C18FA0C3}"/>
                </a:ext>
              </a:extLst>
            </p:cNvPr>
            <p:cNvSpPr/>
            <p:nvPr/>
          </p:nvSpPr>
          <p:spPr>
            <a:xfrm rot="10800000">
              <a:off x="2494384" y="2732659"/>
              <a:ext cx="284056" cy="1897094"/>
            </a:xfrm>
            <a:prstGeom prst="rightBrace">
              <a:avLst/>
            </a:prstGeom>
            <a:ln w="317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TextBox 44">
              <a:extLst>
                <a:ext uri="{FF2B5EF4-FFF2-40B4-BE49-F238E27FC236}">
                  <a16:creationId xmlns:a16="http://schemas.microsoft.com/office/drawing/2014/main" id="{FE895B70-A5B3-6C4B-B4BE-4827FCE051BB}"/>
                </a:ext>
              </a:extLst>
            </p:cNvPr>
            <p:cNvSpPr txBox="1"/>
            <p:nvPr/>
          </p:nvSpPr>
          <p:spPr>
            <a:xfrm>
              <a:off x="1435988" y="3566392"/>
              <a:ext cx="1099669" cy="830997"/>
            </a:xfrm>
            <a:prstGeom prst="rect">
              <a:avLst/>
            </a:prstGeom>
            <a:solidFill>
              <a:schemeClr val="accent4">
                <a:lumMod val="20000"/>
                <a:lumOff val="80000"/>
              </a:schemeClr>
            </a:solidFill>
            <a:ln>
              <a:solidFill>
                <a:schemeClr val="accent5"/>
              </a:solidFill>
            </a:ln>
          </p:spPr>
          <p:txBody>
            <a:bodyPr wrap="square" rtlCol="0">
              <a:spAutoFit/>
            </a:bodyPr>
            <a:lstStyle/>
            <a:p>
              <a:pPr algn="r"/>
              <a:r>
                <a:rPr lang="en-US" sz="1600" b="1" dirty="0"/>
                <a:t>Function </a:t>
              </a:r>
              <a:r>
                <a:rPr lang="en-US" sz="1600" b="1" dirty="0">
                  <a:solidFill>
                    <a:srgbClr val="0070C0"/>
                  </a:solidFill>
                </a:rPr>
                <a:t>Stack Frame</a:t>
              </a:r>
              <a:endParaRPr lang="en-US" sz="1600" dirty="0">
                <a:solidFill>
                  <a:srgbClr val="0070C0"/>
                </a:solidFill>
              </a:endParaRPr>
            </a:p>
          </p:txBody>
        </p:sp>
      </p:grpSp>
      <p:sp>
        <p:nvSpPr>
          <p:cNvPr id="46" name="Rectangle 45">
            <a:extLst>
              <a:ext uri="{FF2B5EF4-FFF2-40B4-BE49-F238E27FC236}">
                <a16:creationId xmlns:a16="http://schemas.microsoft.com/office/drawing/2014/main" id="{D8FB7D75-D7C6-7142-BC08-FBF3ADE95123}"/>
              </a:ext>
            </a:extLst>
          </p:cNvPr>
          <p:cNvSpPr/>
          <p:nvPr/>
        </p:nvSpPr>
        <p:spPr>
          <a:xfrm>
            <a:off x="10531966" y="2265814"/>
            <a:ext cx="1505650" cy="738664"/>
          </a:xfrm>
          <a:prstGeom prst="rect">
            <a:avLst/>
          </a:prstGeom>
        </p:spPr>
        <p:txBody>
          <a:bodyPr wrap="square">
            <a:spAutoFit/>
          </a:bodyPr>
          <a:lstStyle/>
          <a:p>
            <a:r>
              <a:rPr lang="en-US" sz="1400" dirty="0">
                <a:solidFill>
                  <a:srgbClr val="FF0000"/>
                </a:solidFill>
                <a:latin typeface="Consolas" panose="020B0609020204030204" pitchFamily="49" charset="0"/>
                <a:cs typeface="Consolas" panose="020B0609020204030204" pitchFamily="49" charset="0"/>
              </a:rPr>
              <a:t>FP_OFF: </a:t>
            </a:r>
          </a:p>
          <a:p>
            <a:r>
              <a:rPr lang="en-US" sz="1400" dirty="0">
                <a:solidFill>
                  <a:srgbClr val="FF0000"/>
                </a:solidFill>
                <a:latin typeface="Consolas" panose="020B0609020204030204" pitchFamily="49" charset="0"/>
                <a:cs typeface="Consolas" panose="020B0609020204030204" pitchFamily="49" charset="0"/>
              </a:rPr>
              <a:t>Where to set FP after push</a:t>
            </a:r>
            <a:endParaRPr lang="en-US" sz="1400" dirty="0">
              <a:solidFill>
                <a:schemeClr val="accent5"/>
              </a:solidFill>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63EDD9F6-91E8-6D4D-9532-C6794B5500A8}"/>
              </a:ext>
            </a:extLst>
          </p:cNvPr>
          <p:cNvGrpSpPr/>
          <p:nvPr/>
        </p:nvGrpSpPr>
        <p:grpSpPr>
          <a:xfrm>
            <a:off x="3867689" y="3624195"/>
            <a:ext cx="4846822" cy="1200329"/>
            <a:chOff x="8750327" y="6295338"/>
            <a:chExt cx="4846822" cy="1200329"/>
          </a:xfrm>
        </p:grpSpPr>
        <p:sp>
          <p:nvSpPr>
            <p:cNvPr id="4" name="TextBox 3">
              <a:extLst>
                <a:ext uri="{FF2B5EF4-FFF2-40B4-BE49-F238E27FC236}">
                  <a16:creationId xmlns:a16="http://schemas.microsoft.com/office/drawing/2014/main" id="{6CFDBAD7-8FF9-0D43-93FF-BDD5ECE851D3}"/>
                </a:ext>
              </a:extLst>
            </p:cNvPr>
            <p:cNvSpPr txBox="1"/>
            <p:nvPr/>
          </p:nvSpPr>
          <p:spPr>
            <a:xfrm>
              <a:off x="8750327" y="6295338"/>
              <a:ext cx="4846822" cy="1200329"/>
            </a:xfrm>
            <a:prstGeom prst="rect">
              <a:avLst/>
            </a:prstGeom>
            <a:noFill/>
            <a:ln w="38100">
              <a:solidFill>
                <a:srgbClr val="0070C0"/>
              </a:solidFill>
            </a:ln>
          </p:spPr>
          <p:txBody>
            <a:bodyPr wrap="square" rtlCol="0">
              <a:spAutoFit/>
            </a:bodyPr>
            <a:lstStyle/>
            <a:p>
              <a:pPr algn="r"/>
              <a:r>
                <a:rPr lang="en-US" dirty="0">
                  <a:solidFill>
                    <a:srgbClr val="F3753F"/>
                  </a:solidFill>
                </a:rPr>
                <a:t>Means Caution, odd number of regs!</a:t>
              </a:r>
            </a:p>
            <a:p>
              <a:pPr algn="r"/>
              <a:r>
                <a:rPr lang="en-US" dirty="0"/>
                <a:t>      If odd number pushed, make sure frame is 8-byte aligned (later)</a:t>
              </a:r>
            </a:p>
            <a:p>
              <a:pPr algn="r"/>
              <a:r>
                <a:rPr lang="en-US" sz="1800" dirty="0">
                  <a:solidFill>
                    <a:schemeClr val="tx2"/>
                  </a:solidFill>
                  <a:cs typeface="Courier New" panose="02070309020205020404" pitchFamily="49" charset="0"/>
                </a:rPr>
                <a:t>this must always be true: </a:t>
              </a:r>
              <a:r>
                <a:rPr lang="en-US" sz="1800" dirty="0" err="1">
                  <a:solidFill>
                    <a:srgbClr val="FF0000"/>
                  </a:solidFill>
                  <a:cs typeface="Courier New" panose="02070309020205020404" pitchFamily="49" charset="0"/>
                </a:rPr>
                <a:t>sp</a:t>
              </a:r>
              <a:r>
                <a:rPr lang="en-US" sz="1800" dirty="0">
                  <a:solidFill>
                    <a:srgbClr val="FF0000"/>
                  </a:solidFill>
                  <a:cs typeface="Courier New" panose="02070309020205020404" pitchFamily="49" charset="0"/>
                </a:rPr>
                <a:t> % 8 == 0</a:t>
              </a:r>
              <a:r>
                <a:rPr lang="en-US" dirty="0"/>
                <a:t> </a:t>
              </a:r>
            </a:p>
          </p:txBody>
        </p:sp>
        <p:sp>
          <p:nvSpPr>
            <p:cNvPr id="5" name="Rectangle 4">
              <a:extLst>
                <a:ext uri="{FF2B5EF4-FFF2-40B4-BE49-F238E27FC236}">
                  <a16:creationId xmlns:a16="http://schemas.microsoft.com/office/drawing/2014/main" id="{5D200B6E-5044-1144-B394-6E9491FF8F6C}"/>
                </a:ext>
              </a:extLst>
            </p:cNvPr>
            <p:cNvSpPr/>
            <p:nvPr/>
          </p:nvSpPr>
          <p:spPr>
            <a:xfrm>
              <a:off x="8922864" y="6342022"/>
              <a:ext cx="509451" cy="275965"/>
            </a:xfrm>
            <a:prstGeom prst="rect">
              <a:avLst/>
            </a:prstGeom>
            <a:pattFill prst="wdDnDiag">
              <a:fgClr>
                <a:srgbClr val="92D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7" name="TextBox 46">
            <a:extLst>
              <a:ext uri="{FF2B5EF4-FFF2-40B4-BE49-F238E27FC236}">
                <a16:creationId xmlns:a16="http://schemas.microsoft.com/office/drawing/2014/main" id="{717CC47C-F379-F949-9A0E-9E8FA57112D6}"/>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7" name="TextBox 6">
            <a:extLst>
              <a:ext uri="{FF2B5EF4-FFF2-40B4-BE49-F238E27FC236}">
                <a16:creationId xmlns:a16="http://schemas.microsoft.com/office/drawing/2014/main" id="{36C16F02-AF8D-23DA-54F0-79B112BFA5D9}"/>
              </a:ext>
            </a:extLst>
          </p:cNvPr>
          <p:cNvSpPr txBox="1"/>
          <p:nvPr/>
        </p:nvSpPr>
        <p:spPr>
          <a:xfrm>
            <a:off x="3867689" y="5809924"/>
            <a:ext cx="8360171" cy="954107"/>
          </a:xfrm>
          <a:prstGeom prst="rect">
            <a:avLst/>
          </a:prstGeom>
          <a:solidFill>
            <a:schemeClr val="accent4">
              <a:lumMod val="20000"/>
              <a:lumOff val="80000"/>
            </a:schemeClr>
          </a:solidFill>
          <a:ln>
            <a:solidFill>
              <a:schemeClr val="accent1"/>
            </a:solidFill>
          </a:ln>
        </p:spPr>
        <p:txBody>
          <a:bodyPr wrap="square" rtlCol="0">
            <a:spAutoFit/>
          </a:bodyPr>
          <a:lstStyle/>
          <a:p>
            <a:r>
              <a:rPr lang="en-US" sz="2000" b="1" dirty="0">
                <a:solidFill>
                  <a:srgbClr val="F3753F"/>
                </a:solidFill>
                <a:latin typeface="Consolas" panose="020B0609020204030204" pitchFamily="49" charset="0"/>
                <a:cs typeface="Consolas" panose="020B0609020204030204" pitchFamily="49" charset="0"/>
              </a:rPr>
              <a:t>IMPORTANT: </a:t>
            </a:r>
            <a:r>
              <a:rPr lang="en-US" sz="2000" dirty="0">
                <a:solidFill>
                  <a:srgbClr val="F3753F"/>
                </a:solidFill>
                <a:latin typeface="Consolas" panose="020B0609020204030204" pitchFamily="49" charset="0"/>
                <a:cs typeface="Consolas" panose="020B0609020204030204" pitchFamily="49" charset="0"/>
              </a:rPr>
              <a:t>FP_OFF has </a:t>
            </a:r>
            <a:r>
              <a:rPr lang="en-US" sz="2000" b="1" dirty="0">
                <a:solidFill>
                  <a:srgbClr val="F3753F"/>
                </a:solidFill>
                <a:latin typeface="Consolas" panose="020B0609020204030204" pitchFamily="49" charset="0"/>
                <a:cs typeface="Consolas" panose="020B0609020204030204" pitchFamily="49" charset="0"/>
              </a:rPr>
              <a:t>two</a:t>
            </a:r>
            <a:r>
              <a:rPr lang="en-US" sz="2000" dirty="0">
                <a:solidFill>
                  <a:srgbClr val="F3753F"/>
                </a:solidFill>
                <a:latin typeface="Consolas" panose="020B0609020204030204" pitchFamily="49" charset="0"/>
                <a:cs typeface="Consolas" panose="020B0609020204030204" pitchFamily="49" charset="0"/>
              </a:rPr>
              <a:t> uses:</a:t>
            </a:r>
          </a:p>
          <a:p>
            <a:pPr marL="457200" indent="-457200">
              <a:buFont typeface="+mj-lt"/>
              <a:buAutoNum type="arabicPeriod"/>
            </a:pPr>
            <a:r>
              <a:rPr lang="en-US" dirty="0">
                <a:solidFill>
                  <a:schemeClr val="accent1"/>
                </a:solidFill>
                <a:latin typeface="Consolas" panose="020B0609020204030204" pitchFamily="49" charset="0"/>
                <a:cs typeface="Consolas" panose="020B0609020204030204" pitchFamily="49" charset="0"/>
              </a:rPr>
              <a:t>Where to set </a:t>
            </a:r>
            <a:r>
              <a:rPr lang="en-US" dirty="0" err="1">
                <a:solidFill>
                  <a:schemeClr val="accent1"/>
                </a:solidFill>
                <a:latin typeface="Consolas" panose="020B0609020204030204" pitchFamily="49" charset="0"/>
                <a:cs typeface="Consolas" panose="020B0609020204030204" pitchFamily="49" charset="0"/>
              </a:rPr>
              <a:t>fp</a:t>
            </a:r>
            <a:r>
              <a:rPr lang="en-US" dirty="0">
                <a:solidFill>
                  <a:schemeClr val="accent1"/>
                </a:solidFill>
                <a:latin typeface="Consolas" panose="020B0609020204030204" pitchFamily="49" charset="0"/>
                <a:cs typeface="Consolas" panose="020B0609020204030204" pitchFamily="49" charset="0"/>
              </a:rPr>
              <a:t> after prologue push </a:t>
            </a:r>
            <a:r>
              <a:rPr lang="en-US" dirty="0">
                <a:solidFill>
                  <a:schemeClr val="accent5"/>
                </a:solidFill>
                <a:latin typeface="Consolas" panose="020B0609020204030204" pitchFamily="49" charset="0"/>
                <a:cs typeface="Consolas" panose="020B0609020204030204" pitchFamily="49" charset="0"/>
              </a:rPr>
              <a:t>(remember </a:t>
            </a:r>
            <a:r>
              <a:rPr lang="en-US" dirty="0" err="1">
                <a:solidFill>
                  <a:schemeClr val="accent5"/>
                </a:solidFill>
                <a:latin typeface="Consolas" panose="020B0609020204030204" pitchFamily="49" charset="0"/>
                <a:cs typeface="Consolas" panose="020B0609020204030204" pitchFamily="49" charset="0"/>
              </a:rPr>
              <a:t>sp</a:t>
            </a:r>
            <a:r>
              <a:rPr lang="en-US" dirty="0">
                <a:solidFill>
                  <a:schemeClr val="accent5"/>
                </a:solidFill>
                <a:latin typeface="Consolas" panose="020B0609020204030204" pitchFamily="49" charset="0"/>
                <a:cs typeface="Consolas" panose="020B0609020204030204" pitchFamily="49" charset="0"/>
              </a:rPr>
              <a:t> position)</a:t>
            </a:r>
          </a:p>
          <a:p>
            <a:pPr marL="457200" indent="-457200">
              <a:buFont typeface="+mj-lt"/>
              <a:buAutoNum type="arabicPeriod"/>
            </a:pPr>
            <a:r>
              <a:rPr lang="en-US" dirty="0">
                <a:solidFill>
                  <a:schemeClr val="accent1"/>
                </a:solidFill>
                <a:latin typeface="Consolas" panose="020B0609020204030204" pitchFamily="49" charset="0"/>
                <a:cs typeface="Consolas" panose="020B0609020204030204" pitchFamily="49" charset="0"/>
              </a:rPr>
              <a:t>Restore </a:t>
            </a:r>
            <a:r>
              <a:rPr lang="en-US" dirty="0" err="1">
                <a:solidFill>
                  <a:schemeClr val="accent1"/>
                </a:solidFill>
                <a:latin typeface="Consolas" panose="020B0609020204030204" pitchFamily="49" charset="0"/>
                <a:cs typeface="Consolas" panose="020B0609020204030204" pitchFamily="49" charset="0"/>
              </a:rPr>
              <a:t>sp</a:t>
            </a:r>
            <a:r>
              <a:rPr lang="en-US" dirty="0">
                <a:solidFill>
                  <a:schemeClr val="accent1"/>
                </a:solidFill>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deallocate locals</a:t>
            </a:r>
            <a:r>
              <a:rPr lang="en-US" dirty="0">
                <a:solidFill>
                  <a:schemeClr val="accent1"/>
                </a:solidFill>
                <a:latin typeface="Consolas" panose="020B0609020204030204" pitchFamily="49" charset="0"/>
                <a:cs typeface="Consolas" panose="020B0609020204030204" pitchFamily="49" charset="0"/>
              </a:rPr>
              <a:t>) right before epilogue pop</a:t>
            </a:r>
          </a:p>
        </p:txBody>
      </p:sp>
    </p:spTree>
    <p:extLst>
      <p:ext uri="{BB962C8B-B14F-4D97-AF65-F5344CB8AC3E}">
        <p14:creationId xmlns:p14="http://schemas.microsoft.com/office/powerpoint/2010/main" val="193231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6" grpId="0"/>
      <p:bldP spid="4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973EF-9756-A145-B060-E203E5E580C4}"/>
              </a:ext>
            </a:extLst>
          </p:cNvPr>
          <p:cNvSpPr>
            <a:spLocks noGrp="1"/>
          </p:cNvSpPr>
          <p:nvPr>
            <p:ph type="title"/>
          </p:nvPr>
        </p:nvSpPr>
        <p:spPr>
          <a:xfrm>
            <a:off x="161576" y="73871"/>
            <a:ext cx="11479817" cy="451794"/>
          </a:xfrm>
        </p:spPr>
        <p:txBody>
          <a:bodyPr/>
          <a:lstStyle/>
          <a:p>
            <a:r>
              <a:rPr lang="en-US" dirty="0"/>
              <a:t>Function Prologue and Epilogue: Minimum Stack Frame</a:t>
            </a:r>
          </a:p>
        </p:txBody>
      </p:sp>
      <p:sp>
        <p:nvSpPr>
          <p:cNvPr id="69" name="TextBox 68">
            <a:extLst>
              <a:ext uri="{FF2B5EF4-FFF2-40B4-BE49-F238E27FC236}">
                <a16:creationId xmlns:a16="http://schemas.microsoft.com/office/drawing/2014/main" id="{E9A47E82-6243-464D-9919-A82F8E1357D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71" name="Rounded Rectangle 70">
            <a:extLst>
              <a:ext uri="{FF2B5EF4-FFF2-40B4-BE49-F238E27FC236}">
                <a16:creationId xmlns:a16="http://schemas.microsoft.com/office/drawing/2014/main" id="{4E4AAC6C-F3D6-8B18-EA8E-11FEB283CAB6}"/>
              </a:ext>
            </a:extLst>
          </p:cNvPr>
          <p:cNvSpPr/>
          <p:nvPr/>
        </p:nvSpPr>
        <p:spPr bwMode="auto">
          <a:xfrm>
            <a:off x="5042849" y="1507460"/>
            <a:ext cx="5405847" cy="5162312"/>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global</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chemeClr val="accent5"/>
                </a:solidFill>
                <a:latin typeface="Consolas" panose="020B0609020204030204" pitchFamily="49" charset="0"/>
                <a:cs typeface="Consolas" panose="020B0609020204030204" pitchFamily="49" charset="0"/>
              </a:rPr>
              <a:t>one</a:t>
            </a:r>
            <a:endParaRPr lang="en-US" sz="2000" dirty="0">
              <a:solidFill>
                <a:srgbClr val="0070C0"/>
              </a:solidFill>
              <a:latin typeface="Consolas" panose="020B0609020204030204" pitchFamily="49" charset="0"/>
              <a:cs typeface="Consolas" panose="020B0609020204030204" pitchFamily="49" charset="0"/>
            </a:endParaRPr>
          </a:p>
          <a:p>
            <a:r>
              <a:rPr lang="en-US" sz="2000" dirty="0">
                <a:solidFill>
                  <a:srgbClr val="0070C0"/>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a:t>
            </a:r>
            <a:r>
              <a:rPr lang="en-US" sz="2000" dirty="0">
                <a:solidFill>
                  <a:srgbClr val="7030A0"/>
                </a:solidFill>
                <a:latin typeface="Consolas" panose="020B0609020204030204" pitchFamily="49" charset="0"/>
                <a:cs typeface="Consolas" panose="020B0609020204030204" pitchFamily="49" charset="0"/>
              </a:rPr>
              <a:t>type</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chemeClr val="accent5"/>
                </a:solidFill>
                <a:latin typeface="Consolas" panose="020B0609020204030204" pitchFamily="49" charset="0"/>
                <a:cs typeface="Consolas" panose="020B0609020204030204" pitchFamily="49" charset="0"/>
              </a:rPr>
              <a:t>one</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%function </a:t>
            </a:r>
            <a:endParaRPr lang="en-US" sz="2000" dirty="0">
              <a:solidFill>
                <a:srgbClr val="0070C0"/>
              </a:solidFill>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a:t>
            </a:r>
            <a:r>
              <a:rPr lang="en-US" sz="2000" dirty="0" err="1">
                <a:solidFill>
                  <a:srgbClr val="7030A0"/>
                </a:solidFill>
                <a:latin typeface="Consolas" panose="020B0609020204030204" pitchFamily="49" charset="0"/>
                <a:cs typeface="Consolas" panose="020B0609020204030204" pitchFamily="49" charset="0"/>
              </a:rPr>
              <a:t>equ</a:t>
            </a:r>
            <a:r>
              <a:rPr lang="en-US" sz="2000" dirty="0">
                <a:latin typeface="Consolas" panose="020B0609020204030204" pitchFamily="49" charset="0"/>
                <a:cs typeface="Consolas" panose="020B0609020204030204" pitchFamily="49" charset="0"/>
              </a:rPr>
              <a:t>    </a:t>
            </a:r>
            <a:r>
              <a:rPr lang="en-US" sz="2000" dirty="0">
                <a:solidFill>
                  <a:schemeClr val="accent5"/>
                </a:solidFill>
                <a:latin typeface="Consolas" panose="020B0609020204030204" pitchFamily="49" charset="0"/>
                <a:cs typeface="Consolas" panose="020B0609020204030204" pitchFamily="49" charset="0"/>
              </a:rPr>
              <a:t>FP_OFF</a:t>
            </a:r>
            <a:r>
              <a:rPr lang="en-US" sz="2000" dirty="0">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4</a:t>
            </a:r>
          </a:p>
          <a:p>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one:</a:t>
            </a:r>
          </a:p>
          <a:p>
            <a:r>
              <a:rPr lang="en-US" sz="2000" dirty="0">
                <a:latin typeface="Consolas" panose="020B0609020204030204" pitchFamily="49" charset="0"/>
                <a:cs typeface="Consolas" panose="020B0609020204030204" pitchFamily="49" charset="0"/>
              </a:rPr>
              <a:t>      </a:t>
            </a:r>
            <a:r>
              <a:rPr lang="en-US" sz="2000" dirty="0">
                <a:solidFill>
                  <a:schemeClr val="accent5"/>
                </a:solidFill>
                <a:latin typeface="Consolas" panose="020B0609020204030204" pitchFamily="49" charset="0"/>
                <a:cs typeface="Consolas" panose="020B0609020204030204" pitchFamily="49" charset="0"/>
              </a:rPr>
              <a:t>push    {</a:t>
            </a:r>
            <a:r>
              <a:rPr lang="en-US" sz="2000" dirty="0" err="1">
                <a:solidFill>
                  <a:schemeClr val="accent5"/>
                </a:solidFill>
                <a:latin typeface="Consolas" panose="020B0609020204030204" pitchFamily="49" charset="0"/>
                <a:cs typeface="Consolas" panose="020B0609020204030204" pitchFamily="49" charset="0"/>
              </a:rPr>
              <a:t>fp</a:t>
            </a:r>
            <a:r>
              <a:rPr lang="en-US" sz="2000" dirty="0">
                <a:solidFill>
                  <a:schemeClr val="accent5"/>
                </a:solidFill>
                <a:latin typeface="Consolas" panose="020B0609020204030204" pitchFamily="49" charset="0"/>
                <a:cs typeface="Consolas" panose="020B0609020204030204" pitchFamily="49" charset="0"/>
              </a:rPr>
              <a:t>, </a:t>
            </a:r>
            <a:r>
              <a:rPr lang="en-US" sz="2000" dirty="0" err="1">
                <a:solidFill>
                  <a:schemeClr val="accent5"/>
                </a:solidFill>
                <a:latin typeface="Consolas" panose="020B0609020204030204" pitchFamily="49" charset="0"/>
                <a:cs typeface="Consolas" panose="020B0609020204030204" pitchFamily="49" charset="0"/>
              </a:rPr>
              <a:t>lr</a:t>
            </a:r>
            <a:r>
              <a:rPr lang="en-US" sz="2000" dirty="0">
                <a:solidFill>
                  <a:schemeClr val="accent5"/>
                </a:solidFill>
                <a:latin typeface="Consolas" panose="020B0609020204030204" pitchFamily="49" charset="0"/>
                <a:cs typeface="Consolas" panose="020B0609020204030204" pitchFamily="49" charset="0"/>
              </a:rPr>
              <a:t>}    </a:t>
            </a:r>
          </a:p>
          <a:p>
            <a:r>
              <a:rPr lang="en-US" sz="2000" dirty="0">
                <a:solidFill>
                  <a:srgbClr val="FF0000"/>
                </a:solidFill>
                <a:latin typeface="Consolas" panose="020B0609020204030204" pitchFamily="49" charset="0"/>
                <a:cs typeface="Consolas" panose="020B0609020204030204" pitchFamily="49" charset="0"/>
              </a:rPr>
              <a:t>      add     </a:t>
            </a:r>
            <a:r>
              <a:rPr lang="en-US" sz="2000" dirty="0" err="1">
                <a:solidFill>
                  <a:srgbClr val="FF0000"/>
                </a:solidFill>
                <a:latin typeface="Consolas" panose="020B0609020204030204" pitchFamily="49" charset="0"/>
                <a:cs typeface="Consolas" panose="020B0609020204030204" pitchFamily="49" charset="0"/>
              </a:rPr>
              <a:t>fp</a:t>
            </a:r>
            <a:r>
              <a:rPr lang="en-US" sz="2000" dirty="0">
                <a:solidFill>
                  <a:srgbClr val="FF0000"/>
                </a:solidFill>
                <a:latin typeface="Consolas" panose="020B0609020204030204" pitchFamily="49" charset="0"/>
                <a:cs typeface="Consolas" panose="020B0609020204030204" pitchFamily="49" charset="0"/>
              </a:rPr>
              <a:t>, </a:t>
            </a:r>
            <a:r>
              <a:rPr lang="en-US" sz="2000" dirty="0" err="1">
                <a:solidFill>
                  <a:srgbClr val="FF0000"/>
                </a:solidFill>
                <a:latin typeface="Consolas" panose="020B0609020204030204" pitchFamily="49" charset="0"/>
                <a:cs typeface="Consolas" panose="020B0609020204030204" pitchFamily="49" charset="0"/>
              </a:rPr>
              <a:t>sp</a:t>
            </a:r>
            <a:r>
              <a:rPr lang="en-US" sz="2000" dirty="0">
                <a:solidFill>
                  <a:srgbClr val="FF0000"/>
                </a:solidFill>
                <a:latin typeface="Consolas" panose="020B0609020204030204" pitchFamily="49" charset="0"/>
                <a:cs typeface="Consolas" panose="020B0609020204030204" pitchFamily="49" charset="0"/>
              </a:rPr>
              <a:t>, FP_OFF</a:t>
            </a:r>
            <a:br>
              <a:rPr lang="en-US" sz="2000" dirty="0">
                <a:latin typeface="Consolas" panose="020B0609020204030204" pitchFamily="49" charset="0"/>
                <a:cs typeface="Consolas" panose="020B0609020204030204" pitchFamily="49" charset="0"/>
              </a:rPr>
            </a:br>
            <a:r>
              <a:rPr lang="en-US" sz="2000" dirty="0">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 add space for locals</a:t>
            </a:r>
          </a:p>
          <a:p>
            <a:r>
              <a:rPr lang="en-US" sz="2000" dirty="0">
                <a:solidFill>
                  <a:srgbClr val="00B050"/>
                </a:solidFill>
                <a:latin typeface="Consolas" panose="020B0609020204030204" pitchFamily="49" charset="0"/>
                <a:cs typeface="Consolas" panose="020B0609020204030204" pitchFamily="49" charset="0"/>
              </a:rPr>
              <a:t>     // your code</a:t>
            </a:r>
          </a:p>
          <a:p>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cs typeface="Consolas" panose="020B0609020204030204" pitchFamily="49" charset="0"/>
              </a:rPr>
              <a:t>sub     </a:t>
            </a:r>
            <a:r>
              <a:rPr lang="en-US" sz="2000" dirty="0" err="1">
                <a:solidFill>
                  <a:srgbClr val="FF0000"/>
                </a:solidFill>
                <a:latin typeface="Consolas" panose="020B0609020204030204" pitchFamily="49" charset="0"/>
                <a:cs typeface="Consolas" panose="020B0609020204030204" pitchFamily="49" charset="0"/>
              </a:rPr>
              <a:t>sp</a:t>
            </a:r>
            <a:r>
              <a:rPr lang="en-US" sz="2000" dirty="0">
                <a:solidFill>
                  <a:srgbClr val="FF0000"/>
                </a:solidFill>
                <a:latin typeface="Consolas" panose="020B0609020204030204" pitchFamily="49" charset="0"/>
                <a:cs typeface="Consolas" panose="020B0609020204030204" pitchFamily="49" charset="0"/>
              </a:rPr>
              <a:t>, </a:t>
            </a:r>
            <a:r>
              <a:rPr lang="en-US" sz="2000" dirty="0" err="1">
                <a:solidFill>
                  <a:srgbClr val="FF0000"/>
                </a:solidFill>
                <a:latin typeface="Consolas" panose="020B0609020204030204" pitchFamily="49" charset="0"/>
                <a:cs typeface="Consolas" panose="020B0609020204030204" pitchFamily="49" charset="0"/>
              </a:rPr>
              <a:t>fp</a:t>
            </a:r>
            <a:r>
              <a:rPr lang="en-US" sz="2000" dirty="0">
                <a:solidFill>
                  <a:srgbClr val="FF0000"/>
                </a:solidFill>
                <a:latin typeface="Consolas" panose="020B0609020204030204" pitchFamily="49" charset="0"/>
                <a:cs typeface="Consolas" panose="020B0609020204030204" pitchFamily="49" charset="0"/>
              </a:rPr>
              <a:t>, FP_OFF</a:t>
            </a:r>
          </a:p>
          <a:p>
            <a:r>
              <a:rPr lang="en-US" sz="2000" dirty="0">
                <a:solidFill>
                  <a:srgbClr val="FF0000"/>
                </a:solidFill>
                <a:latin typeface="Consolas" panose="020B0609020204030204" pitchFamily="49" charset="0"/>
                <a:cs typeface="Consolas" panose="020B0609020204030204" pitchFamily="49" charset="0"/>
              </a:rPr>
              <a:t>      </a:t>
            </a:r>
            <a:r>
              <a:rPr lang="en-US" sz="2000" dirty="0">
                <a:solidFill>
                  <a:schemeClr val="accent5"/>
                </a:solidFill>
                <a:latin typeface="Consolas" panose="020B0609020204030204" pitchFamily="49" charset="0"/>
                <a:cs typeface="Consolas" panose="020B0609020204030204" pitchFamily="49" charset="0"/>
              </a:rPr>
              <a:t>pop     {</a:t>
            </a:r>
            <a:r>
              <a:rPr lang="en-US" sz="2000" dirty="0" err="1">
                <a:solidFill>
                  <a:schemeClr val="accent5"/>
                </a:solidFill>
                <a:latin typeface="Consolas" panose="020B0609020204030204" pitchFamily="49" charset="0"/>
                <a:cs typeface="Consolas" panose="020B0609020204030204" pitchFamily="49" charset="0"/>
              </a:rPr>
              <a:t>fp</a:t>
            </a:r>
            <a:r>
              <a:rPr lang="en-US" sz="2000" dirty="0">
                <a:solidFill>
                  <a:schemeClr val="accent5"/>
                </a:solidFill>
                <a:latin typeface="Consolas" panose="020B0609020204030204" pitchFamily="49" charset="0"/>
                <a:cs typeface="Consolas" panose="020B0609020204030204" pitchFamily="49" charset="0"/>
              </a:rPr>
              <a:t>, </a:t>
            </a:r>
            <a:r>
              <a:rPr lang="en-US" sz="2000" dirty="0" err="1">
                <a:solidFill>
                  <a:schemeClr val="accent5"/>
                </a:solidFill>
                <a:latin typeface="Consolas" panose="020B0609020204030204" pitchFamily="49" charset="0"/>
                <a:cs typeface="Consolas" panose="020B0609020204030204" pitchFamily="49" charset="0"/>
              </a:rPr>
              <a:t>lr</a:t>
            </a:r>
            <a:r>
              <a:rPr lang="en-US" sz="2000" dirty="0">
                <a:solidFill>
                  <a:schemeClr val="accent5"/>
                </a:solidFill>
                <a:latin typeface="Consolas" panose="020B0609020204030204" pitchFamily="49" charset="0"/>
                <a:cs typeface="Consolas" panose="020B0609020204030204" pitchFamily="49" charset="0"/>
              </a:rPr>
              <a:t>}</a:t>
            </a:r>
          </a:p>
          <a:p>
            <a:endParaRPr lang="en-US" sz="2000" dirty="0">
              <a:latin typeface="Consolas" panose="020B0609020204030204" pitchFamily="49" charset="0"/>
              <a:cs typeface="Consolas" panose="020B0609020204030204" pitchFamily="49" charset="0"/>
            </a:endParaRPr>
          </a:p>
          <a:p>
            <a:r>
              <a:rPr lang="en-US" sz="2000" dirty="0">
                <a:solidFill>
                  <a:srgbClr val="F37440"/>
                </a:solidFill>
                <a:latin typeface="Consolas" panose="020B0609020204030204" pitchFamily="49" charset="0"/>
                <a:cs typeface="Consolas" panose="020B0609020204030204" pitchFamily="49" charset="0"/>
              </a:rPr>
              <a:t>      bx      </a:t>
            </a:r>
            <a:r>
              <a:rPr lang="en-US" sz="2000" dirty="0" err="1">
                <a:solidFill>
                  <a:srgbClr val="F37440"/>
                </a:solidFill>
                <a:latin typeface="Consolas" panose="020B0609020204030204" pitchFamily="49" charset="0"/>
                <a:cs typeface="Consolas" panose="020B0609020204030204" pitchFamily="49" charset="0"/>
              </a:rPr>
              <a:t>lr</a:t>
            </a:r>
            <a:r>
              <a:rPr lang="en-US" sz="2000" dirty="0">
                <a:solidFill>
                  <a:srgbClr val="F37440"/>
                </a:solidFill>
                <a:latin typeface="Consolas" panose="020B0609020204030204" pitchFamily="49" charset="0"/>
                <a:cs typeface="Consolas" panose="020B0609020204030204" pitchFamily="49" charset="0"/>
              </a:rPr>
              <a:t>  // </a:t>
            </a:r>
            <a:r>
              <a:rPr lang="en-US" sz="2000" dirty="0" err="1">
                <a:solidFill>
                  <a:srgbClr val="F37440"/>
                </a:solidFill>
                <a:latin typeface="Consolas" panose="020B0609020204030204" pitchFamily="49" charset="0"/>
                <a:cs typeface="Consolas" panose="020B0609020204030204" pitchFamily="49" charset="0"/>
              </a:rPr>
              <a:t>func</a:t>
            </a:r>
            <a:r>
              <a:rPr lang="en-US" sz="2000" dirty="0">
                <a:solidFill>
                  <a:srgbClr val="F37440"/>
                </a:solidFill>
                <a:latin typeface="Consolas" panose="020B0609020204030204" pitchFamily="49" charset="0"/>
                <a:cs typeface="Consolas" panose="020B0609020204030204" pitchFamily="49" charset="0"/>
              </a:rPr>
              <a:t> return</a:t>
            </a:r>
          </a:p>
          <a:p>
            <a:endParaRPr lang="en-US" sz="2000" dirty="0">
              <a:solidFill>
                <a:srgbClr val="F37440"/>
              </a:solidFill>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size</a:t>
            </a:r>
            <a:r>
              <a:rPr lang="en-US" sz="2000" dirty="0">
                <a:solidFill>
                  <a:srgbClr val="0070C0"/>
                </a:solidFill>
                <a:latin typeface="Consolas" panose="020B0609020204030204" pitchFamily="49" charset="0"/>
                <a:cs typeface="Consolas" panose="020B0609020204030204" pitchFamily="49" charset="0"/>
              </a:rPr>
              <a:t> one, (. – one)</a:t>
            </a:r>
            <a:endParaRPr lang="en-US" sz="2000" dirty="0">
              <a:solidFill>
                <a:srgbClr val="F37440"/>
              </a:solidFill>
              <a:latin typeface="Consolas" panose="020B0609020204030204" pitchFamily="49" charset="0"/>
              <a:cs typeface="Consolas" panose="020B0609020204030204" pitchFamily="49" charset="0"/>
            </a:endParaRPr>
          </a:p>
        </p:txBody>
      </p:sp>
      <p:grpSp>
        <p:nvGrpSpPr>
          <p:cNvPr id="72" name="Group 71">
            <a:extLst>
              <a:ext uri="{FF2B5EF4-FFF2-40B4-BE49-F238E27FC236}">
                <a16:creationId xmlns:a16="http://schemas.microsoft.com/office/drawing/2014/main" id="{9CA4645C-C10F-710D-94C6-8D58DD9E24A8}"/>
              </a:ext>
            </a:extLst>
          </p:cNvPr>
          <p:cNvGrpSpPr/>
          <p:nvPr/>
        </p:nvGrpSpPr>
        <p:grpSpPr>
          <a:xfrm>
            <a:off x="9145619" y="3184391"/>
            <a:ext cx="3082241" cy="959998"/>
            <a:chOff x="9504017" y="5108580"/>
            <a:chExt cx="3082241" cy="959998"/>
          </a:xfrm>
        </p:grpSpPr>
        <p:sp>
          <p:nvSpPr>
            <p:cNvPr id="73" name="TextBox 72">
              <a:extLst>
                <a:ext uri="{FF2B5EF4-FFF2-40B4-BE49-F238E27FC236}">
                  <a16:creationId xmlns:a16="http://schemas.microsoft.com/office/drawing/2014/main" id="{40F77123-AFFC-C1F3-D399-6BF8B205053C}"/>
                </a:ext>
              </a:extLst>
            </p:cNvPr>
            <p:cNvSpPr txBox="1"/>
            <p:nvPr/>
          </p:nvSpPr>
          <p:spPr>
            <a:xfrm>
              <a:off x="10370134" y="5108580"/>
              <a:ext cx="2216124" cy="923330"/>
            </a:xfrm>
            <a:prstGeom prst="rect">
              <a:avLst/>
            </a:prstGeom>
            <a:solidFill>
              <a:schemeClr val="accent4">
                <a:lumMod val="20000"/>
                <a:lumOff val="80000"/>
              </a:schemeClr>
            </a:solidFill>
            <a:ln>
              <a:solidFill>
                <a:schemeClr val="accent5"/>
              </a:solidFill>
            </a:ln>
          </p:spPr>
          <p:txBody>
            <a:bodyPr wrap="square" rtlCol="0">
              <a:spAutoFit/>
            </a:bodyPr>
            <a:lstStyle/>
            <a:p>
              <a:r>
                <a:rPr lang="en-US" b="1" dirty="0">
                  <a:solidFill>
                    <a:schemeClr val="accent1"/>
                  </a:solidFill>
                </a:rPr>
                <a:t>Function Prologue </a:t>
              </a:r>
              <a:r>
                <a:rPr lang="en-US" dirty="0"/>
                <a:t>always at top of function</a:t>
              </a:r>
            </a:p>
          </p:txBody>
        </p:sp>
        <p:sp>
          <p:nvSpPr>
            <p:cNvPr id="74" name="Right Brace 73">
              <a:extLst>
                <a:ext uri="{FF2B5EF4-FFF2-40B4-BE49-F238E27FC236}">
                  <a16:creationId xmlns:a16="http://schemas.microsoft.com/office/drawing/2014/main" id="{DE3FA071-235A-4FED-5B4D-7F214EB611A0}"/>
                </a:ext>
              </a:extLst>
            </p:cNvPr>
            <p:cNvSpPr/>
            <p:nvPr/>
          </p:nvSpPr>
          <p:spPr>
            <a:xfrm>
              <a:off x="9504017" y="5172123"/>
              <a:ext cx="273697" cy="896455"/>
            </a:xfrm>
            <a:prstGeom prst="rightBrace">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Left Arrow 74">
              <a:extLst>
                <a:ext uri="{FF2B5EF4-FFF2-40B4-BE49-F238E27FC236}">
                  <a16:creationId xmlns:a16="http://schemas.microsoft.com/office/drawing/2014/main" id="{0D106B67-188D-E325-5D08-6CBB931D5A4A}"/>
                </a:ext>
              </a:extLst>
            </p:cNvPr>
            <p:cNvSpPr/>
            <p:nvPr/>
          </p:nvSpPr>
          <p:spPr>
            <a:xfrm>
              <a:off x="9777714" y="5520679"/>
              <a:ext cx="508625" cy="151419"/>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C3896939-A559-2919-ADB9-D3EDB9A5028D}"/>
              </a:ext>
            </a:extLst>
          </p:cNvPr>
          <p:cNvGrpSpPr/>
          <p:nvPr/>
        </p:nvGrpSpPr>
        <p:grpSpPr>
          <a:xfrm>
            <a:off x="9077094" y="4597515"/>
            <a:ext cx="3114906" cy="923330"/>
            <a:chOff x="9506899" y="5989261"/>
            <a:chExt cx="3114906" cy="923330"/>
          </a:xfrm>
        </p:grpSpPr>
        <p:sp>
          <p:nvSpPr>
            <p:cNvPr id="77" name="TextBox 76">
              <a:extLst>
                <a:ext uri="{FF2B5EF4-FFF2-40B4-BE49-F238E27FC236}">
                  <a16:creationId xmlns:a16="http://schemas.microsoft.com/office/drawing/2014/main" id="{3649E429-7F96-82B7-F547-193A797AE618}"/>
                </a:ext>
              </a:extLst>
            </p:cNvPr>
            <p:cNvSpPr txBox="1"/>
            <p:nvPr/>
          </p:nvSpPr>
          <p:spPr>
            <a:xfrm>
              <a:off x="10357746" y="5989261"/>
              <a:ext cx="2264059" cy="923330"/>
            </a:xfrm>
            <a:prstGeom prst="rect">
              <a:avLst/>
            </a:prstGeom>
            <a:solidFill>
              <a:schemeClr val="accent4">
                <a:lumMod val="20000"/>
                <a:lumOff val="80000"/>
              </a:schemeClr>
            </a:solidFill>
            <a:ln>
              <a:solidFill>
                <a:schemeClr val="accent5"/>
              </a:solidFill>
            </a:ln>
          </p:spPr>
          <p:txBody>
            <a:bodyPr wrap="square" rtlCol="0">
              <a:spAutoFit/>
            </a:bodyPr>
            <a:lstStyle/>
            <a:p>
              <a:r>
                <a:rPr lang="en-US" b="1" dirty="0">
                  <a:solidFill>
                    <a:schemeClr val="accent1"/>
                  </a:solidFill>
                </a:rPr>
                <a:t>Function Epilogue</a:t>
              </a:r>
            </a:p>
            <a:p>
              <a:r>
                <a:rPr lang="en-US" dirty="0"/>
                <a:t>always at bottom of function</a:t>
              </a:r>
            </a:p>
          </p:txBody>
        </p:sp>
        <p:sp>
          <p:nvSpPr>
            <p:cNvPr id="78" name="Right Brace 77">
              <a:extLst>
                <a:ext uri="{FF2B5EF4-FFF2-40B4-BE49-F238E27FC236}">
                  <a16:creationId xmlns:a16="http://schemas.microsoft.com/office/drawing/2014/main" id="{D064B8CD-2395-6A16-3962-78491E14B58D}"/>
                </a:ext>
              </a:extLst>
            </p:cNvPr>
            <p:cNvSpPr/>
            <p:nvPr/>
          </p:nvSpPr>
          <p:spPr>
            <a:xfrm>
              <a:off x="9506899" y="6002120"/>
              <a:ext cx="377562" cy="752769"/>
            </a:xfrm>
            <a:prstGeom prst="rightBrace">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9" name="Left Arrow 78">
              <a:extLst>
                <a:ext uri="{FF2B5EF4-FFF2-40B4-BE49-F238E27FC236}">
                  <a16:creationId xmlns:a16="http://schemas.microsoft.com/office/drawing/2014/main" id="{1074207D-E24F-DAB8-13B9-957ACF169888}"/>
                </a:ext>
              </a:extLst>
            </p:cNvPr>
            <p:cNvSpPr/>
            <p:nvPr/>
          </p:nvSpPr>
          <p:spPr>
            <a:xfrm>
              <a:off x="9874843" y="6309732"/>
              <a:ext cx="377562" cy="151419"/>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8D34A531-1926-D294-8F65-6E60771F2E31}"/>
              </a:ext>
            </a:extLst>
          </p:cNvPr>
          <p:cNvGrpSpPr/>
          <p:nvPr/>
        </p:nvGrpSpPr>
        <p:grpSpPr>
          <a:xfrm>
            <a:off x="9077094" y="1793720"/>
            <a:ext cx="3066971" cy="646331"/>
            <a:chOff x="9519287" y="5108580"/>
            <a:chExt cx="3066971" cy="646331"/>
          </a:xfrm>
        </p:grpSpPr>
        <p:sp>
          <p:nvSpPr>
            <p:cNvPr id="81" name="TextBox 80">
              <a:extLst>
                <a:ext uri="{FF2B5EF4-FFF2-40B4-BE49-F238E27FC236}">
                  <a16:creationId xmlns:a16="http://schemas.microsoft.com/office/drawing/2014/main" id="{6C9009E2-308F-7FFE-67C0-CA917F486346}"/>
                </a:ext>
              </a:extLst>
            </p:cNvPr>
            <p:cNvSpPr txBox="1"/>
            <p:nvPr/>
          </p:nvSpPr>
          <p:spPr>
            <a:xfrm>
              <a:off x="10370134" y="5108580"/>
              <a:ext cx="2216124" cy="646331"/>
            </a:xfrm>
            <a:prstGeom prst="rect">
              <a:avLst/>
            </a:prstGeom>
            <a:solidFill>
              <a:schemeClr val="accent4">
                <a:lumMod val="20000"/>
                <a:lumOff val="80000"/>
              </a:schemeClr>
            </a:solidFill>
            <a:ln>
              <a:solidFill>
                <a:schemeClr val="accent5"/>
              </a:solidFill>
            </a:ln>
          </p:spPr>
          <p:txBody>
            <a:bodyPr wrap="square" rtlCol="0">
              <a:spAutoFit/>
            </a:bodyPr>
            <a:lstStyle/>
            <a:p>
              <a:r>
                <a:rPr lang="en-US" b="1" dirty="0">
                  <a:solidFill>
                    <a:schemeClr val="accent1"/>
                  </a:solidFill>
                </a:rPr>
                <a:t>Function Header </a:t>
              </a:r>
              <a:r>
                <a:rPr lang="en-US" dirty="0"/>
                <a:t>Assembly directives</a:t>
              </a:r>
            </a:p>
          </p:txBody>
        </p:sp>
        <p:sp>
          <p:nvSpPr>
            <p:cNvPr id="82" name="Right Brace 81">
              <a:extLst>
                <a:ext uri="{FF2B5EF4-FFF2-40B4-BE49-F238E27FC236}">
                  <a16:creationId xmlns:a16="http://schemas.microsoft.com/office/drawing/2014/main" id="{1018A2A1-C6FE-E23B-71AE-9CB0717E3B63}"/>
                </a:ext>
              </a:extLst>
            </p:cNvPr>
            <p:cNvSpPr/>
            <p:nvPr/>
          </p:nvSpPr>
          <p:spPr>
            <a:xfrm>
              <a:off x="9519287" y="5117327"/>
              <a:ext cx="273697" cy="614275"/>
            </a:xfrm>
            <a:prstGeom prst="rightBrace">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3" name="Left Arrow 82">
              <a:extLst>
                <a:ext uri="{FF2B5EF4-FFF2-40B4-BE49-F238E27FC236}">
                  <a16:creationId xmlns:a16="http://schemas.microsoft.com/office/drawing/2014/main" id="{70F9B4AA-A4A2-E19E-2E13-F02ECCD76153}"/>
                </a:ext>
              </a:extLst>
            </p:cNvPr>
            <p:cNvSpPr/>
            <p:nvPr/>
          </p:nvSpPr>
          <p:spPr>
            <a:xfrm>
              <a:off x="9861509" y="5353342"/>
              <a:ext cx="508625" cy="151419"/>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751A5A4B-52A9-E31D-8105-46F178B459F0}"/>
              </a:ext>
            </a:extLst>
          </p:cNvPr>
          <p:cNvGrpSpPr/>
          <p:nvPr/>
        </p:nvGrpSpPr>
        <p:grpSpPr>
          <a:xfrm>
            <a:off x="8640669" y="6032593"/>
            <a:ext cx="2985013" cy="646331"/>
            <a:chOff x="9519288" y="5003375"/>
            <a:chExt cx="2985013" cy="646331"/>
          </a:xfrm>
        </p:grpSpPr>
        <p:sp>
          <p:nvSpPr>
            <p:cNvPr id="85" name="TextBox 84">
              <a:extLst>
                <a:ext uri="{FF2B5EF4-FFF2-40B4-BE49-F238E27FC236}">
                  <a16:creationId xmlns:a16="http://schemas.microsoft.com/office/drawing/2014/main" id="{7226F645-1C35-4F6B-48EB-57CE06E3E215}"/>
                </a:ext>
              </a:extLst>
            </p:cNvPr>
            <p:cNvSpPr txBox="1"/>
            <p:nvPr/>
          </p:nvSpPr>
          <p:spPr>
            <a:xfrm>
              <a:off x="10288177" y="5003375"/>
              <a:ext cx="2216124" cy="646331"/>
            </a:xfrm>
            <a:prstGeom prst="rect">
              <a:avLst/>
            </a:prstGeom>
            <a:solidFill>
              <a:schemeClr val="accent4">
                <a:lumMod val="20000"/>
                <a:lumOff val="80000"/>
              </a:schemeClr>
            </a:solidFill>
            <a:ln>
              <a:solidFill>
                <a:schemeClr val="accent5"/>
              </a:solidFill>
            </a:ln>
          </p:spPr>
          <p:txBody>
            <a:bodyPr wrap="square" rtlCol="0">
              <a:spAutoFit/>
            </a:bodyPr>
            <a:lstStyle/>
            <a:p>
              <a:r>
                <a:rPr lang="en-US" b="1" dirty="0">
                  <a:solidFill>
                    <a:schemeClr val="accent1"/>
                  </a:solidFill>
                </a:rPr>
                <a:t>Function Footer </a:t>
              </a:r>
              <a:r>
                <a:rPr lang="en-US" dirty="0"/>
                <a:t>Assembly directive</a:t>
              </a:r>
            </a:p>
          </p:txBody>
        </p:sp>
        <p:sp>
          <p:nvSpPr>
            <p:cNvPr id="86" name="Right Brace 85">
              <a:extLst>
                <a:ext uri="{FF2B5EF4-FFF2-40B4-BE49-F238E27FC236}">
                  <a16:creationId xmlns:a16="http://schemas.microsoft.com/office/drawing/2014/main" id="{6B5D754A-1066-2925-F2B8-979AE9136509}"/>
                </a:ext>
              </a:extLst>
            </p:cNvPr>
            <p:cNvSpPr/>
            <p:nvPr/>
          </p:nvSpPr>
          <p:spPr>
            <a:xfrm>
              <a:off x="9519288" y="5117328"/>
              <a:ext cx="260264" cy="415620"/>
            </a:xfrm>
            <a:prstGeom prst="rightBrace">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7" name="Left Arrow 86">
              <a:extLst>
                <a:ext uri="{FF2B5EF4-FFF2-40B4-BE49-F238E27FC236}">
                  <a16:creationId xmlns:a16="http://schemas.microsoft.com/office/drawing/2014/main" id="{F83B0C70-5FAB-9932-B5B1-728BB02F3C29}"/>
                </a:ext>
              </a:extLst>
            </p:cNvPr>
            <p:cNvSpPr/>
            <p:nvPr/>
          </p:nvSpPr>
          <p:spPr>
            <a:xfrm>
              <a:off x="9779552" y="5248137"/>
              <a:ext cx="508625" cy="151419"/>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55A0EBFD-D18A-AD4A-7C9C-1E545EF52D24}"/>
              </a:ext>
            </a:extLst>
          </p:cNvPr>
          <p:cNvGrpSpPr/>
          <p:nvPr/>
        </p:nvGrpSpPr>
        <p:grpSpPr>
          <a:xfrm>
            <a:off x="4470168" y="3497016"/>
            <a:ext cx="1584127" cy="646331"/>
            <a:chOff x="4317357" y="2500124"/>
            <a:chExt cx="1584127" cy="646331"/>
          </a:xfrm>
        </p:grpSpPr>
        <p:sp>
          <p:nvSpPr>
            <p:cNvPr id="44" name="TextBox 43">
              <a:extLst>
                <a:ext uri="{FF2B5EF4-FFF2-40B4-BE49-F238E27FC236}">
                  <a16:creationId xmlns:a16="http://schemas.microsoft.com/office/drawing/2014/main" id="{7337DE53-75B3-69E8-229F-82CEF7D52533}"/>
                </a:ext>
              </a:extLst>
            </p:cNvPr>
            <p:cNvSpPr txBox="1"/>
            <p:nvPr/>
          </p:nvSpPr>
          <p:spPr>
            <a:xfrm>
              <a:off x="4317357" y="2500124"/>
              <a:ext cx="1050834" cy="646331"/>
            </a:xfrm>
            <a:prstGeom prst="rect">
              <a:avLst/>
            </a:prstGeom>
            <a:solidFill>
              <a:schemeClr val="bg1"/>
            </a:solidFill>
            <a:ln>
              <a:solidFill>
                <a:srgbClr val="0070C0"/>
              </a:solidFill>
            </a:ln>
          </p:spPr>
          <p:txBody>
            <a:bodyPr wrap="square" rtlCol="0">
              <a:spAutoFit/>
            </a:bodyPr>
            <a:lstStyle/>
            <a:p>
              <a:pPr algn="r"/>
              <a:r>
                <a:rPr lang="en-US" dirty="0">
                  <a:solidFill>
                    <a:srgbClr val="0070C0"/>
                  </a:solidFill>
                </a:rPr>
                <a:t>Position the </a:t>
              </a:r>
              <a:r>
                <a:rPr lang="en-US" dirty="0" err="1">
                  <a:solidFill>
                    <a:srgbClr val="0070C0"/>
                  </a:solidFill>
                </a:rPr>
                <a:t>fp</a:t>
              </a:r>
              <a:endParaRPr lang="en-US" dirty="0">
                <a:solidFill>
                  <a:srgbClr val="0070C0"/>
                </a:solidFill>
              </a:endParaRPr>
            </a:p>
          </p:txBody>
        </p:sp>
        <p:sp>
          <p:nvSpPr>
            <p:cNvPr id="88" name="Left Arrow 87">
              <a:extLst>
                <a:ext uri="{FF2B5EF4-FFF2-40B4-BE49-F238E27FC236}">
                  <a16:creationId xmlns:a16="http://schemas.microsoft.com/office/drawing/2014/main" id="{B3F27145-3445-8ECB-745F-5FB487920034}"/>
                </a:ext>
              </a:extLst>
            </p:cNvPr>
            <p:cNvSpPr/>
            <p:nvPr/>
          </p:nvSpPr>
          <p:spPr>
            <a:xfrm rot="10800000">
              <a:off x="5392859" y="2572445"/>
              <a:ext cx="508625" cy="151419"/>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259E1A9A-4BB6-5304-BBCB-4FDC1BD01056}"/>
              </a:ext>
            </a:extLst>
          </p:cNvPr>
          <p:cNvGrpSpPr/>
          <p:nvPr/>
        </p:nvGrpSpPr>
        <p:grpSpPr>
          <a:xfrm>
            <a:off x="5278056" y="488043"/>
            <a:ext cx="5499141" cy="966982"/>
            <a:chOff x="2674025" y="1095721"/>
            <a:chExt cx="5499141" cy="966982"/>
          </a:xfrm>
        </p:grpSpPr>
        <p:sp>
          <p:nvSpPr>
            <p:cNvPr id="95" name="TextBox 94">
              <a:extLst>
                <a:ext uri="{FF2B5EF4-FFF2-40B4-BE49-F238E27FC236}">
                  <a16:creationId xmlns:a16="http://schemas.microsoft.com/office/drawing/2014/main" id="{AF5F5688-24EC-1F64-285F-F7E3A40D0267}"/>
                </a:ext>
              </a:extLst>
            </p:cNvPr>
            <p:cNvSpPr txBox="1"/>
            <p:nvPr/>
          </p:nvSpPr>
          <p:spPr>
            <a:xfrm>
              <a:off x="5979223" y="1693371"/>
              <a:ext cx="1495140" cy="369332"/>
            </a:xfrm>
            <a:prstGeom prst="rect">
              <a:avLst/>
            </a:prstGeom>
            <a:noFill/>
          </p:spPr>
          <p:txBody>
            <a:bodyPr wrap="square" rtlCol="0">
              <a:spAutoFit/>
            </a:bodyPr>
            <a:lstStyle/>
            <a:p>
              <a:r>
                <a:rPr lang="en-US" dirty="0"/>
                <a:t>low memory</a:t>
              </a:r>
            </a:p>
          </p:txBody>
        </p:sp>
        <p:grpSp>
          <p:nvGrpSpPr>
            <p:cNvPr id="96" name="Group 95">
              <a:extLst>
                <a:ext uri="{FF2B5EF4-FFF2-40B4-BE49-F238E27FC236}">
                  <a16:creationId xmlns:a16="http://schemas.microsoft.com/office/drawing/2014/main" id="{F4B66B72-0715-A3EA-19D6-7D26566C671A}"/>
                </a:ext>
              </a:extLst>
            </p:cNvPr>
            <p:cNvGrpSpPr/>
            <p:nvPr/>
          </p:nvGrpSpPr>
          <p:grpSpPr>
            <a:xfrm>
              <a:off x="2674025" y="1095721"/>
              <a:ext cx="5499141" cy="797430"/>
              <a:chOff x="2674025" y="1095721"/>
              <a:chExt cx="5499141" cy="797430"/>
            </a:xfrm>
          </p:grpSpPr>
          <p:sp>
            <p:nvSpPr>
              <p:cNvPr id="97" name="Rectangle 96">
                <a:extLst>
                  <a:ext uri="{FF2B5EF4-FFF2-40B4-BE49-F238E27FC236}">
                    <a16:creationId xmlns:a16="http://schemas.microsoft.com/office/drawing/2014/main" id="{41DFAD6E-8C39-4022-F115-54FDBCEE97BB}"/>
                  </a:ext>
                </a:extLst>
              </p:cNvPr>
              <p:cNvSpPr/>
              <p:nvPr/>
            </p:nvSpPr>
            <p:spPr>
              <a:xfrm>
                <a:off x="5979223" y="1095721"/>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98" name="Rectangle 97">
                <a:extLst>
                  <a:ext uri="{FF2B5EF4-FFF2-40B4-BE49-F238E27FC236}">
                    <a16:creationId xmlns:a16="http://schemas.microsoft.com/office/drawing/2014/main" id="{9AC0EF10-3856-FF1A-B996-4091E6D0D307}"/>
                  </a:ext>
                </a:extLst>
              </p:cNvPr>
              <p:cNvSpPr/>
              <p:nvPr/>
            </p:nvSpPr>
            <p:spPr>
              <a:xfrm>
                <a:off x="5979223" y="1418603"/>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99" name="TextBox 98">
                <a:extLst>
                  <a:ext uri="{FF2B5EF4-FFF2-40B4-BE49-F238E27FC236}">
                    <a16:creationId xmlns:a16="http://schemas.microsoft.com/office/drawing/2014/main" id="{2B18FB52-2C3E-251B-F2F1-C55B037E7597}"/>
                  </a:ext>
                </a:extLst>
              </p:cNvPr>
              <p:cNvSpPr txBox="1"/>
              <p:nvPr/>
            </p:nvSpPr>
            <p:spPr>
              <a:xfrm>
                <a:off x="7729569" y="1523819"/>
                <a:ext cx="428322" cy="369332"/>
              </a:xfrm>
              <a:prstGeom prst="rect">
                <a:avLst/>
              </a:prstGeom>
              <a:noFill/>
            </p:spPr>
            <p:txBody>
              <a:bodyPr wrap="none" rtlCol="0">
                <a:spAutoFit/>
              </a:bodyPr>
              <a:lstStyle/>
              <a:p>
                <a:r>
                  <a:rPr lang="en-US" dirty="0" err="1"/>
                  <a:t>sp</a:t>
                </a:r>
                <a:endParaRPr lang="en-US" dirty="0"/>
              </a:p>
            </p:txBody>
          </p:sp>
          <p:sp>
            <p:nvSpPr>
              <p:cNvPr id="100" name="Left Arrow 99">
                <a:extLst>
                  <a:ext uri="{FF2B5EF4-FFF2-40B4-BE49-F238E27FC236}">
                    <a16:creationId xmlns:a16="http://schemas.microsoft.com/office/drawing/2014/main" id="{FA463E06-75DF-FC19-8FE8-26DBEA1DD140}"/>
                  </a:ext>
                </a:extLst>
              </p:cNvPr>
              <p:cNvSpPr/>
              <p:nvPr/>
            </p:nvSpPr>
            <p:spPr>
              <a:xfrm>
                <a:off x="7367986" y="1671472"/>
                <a:ext cx="379003" cy="118436"/>
              </a:xfrm>
              <a:prstGeom prst="leftArrow">
                <a:avLst>
                  <a:gd name="adj1" fmla="val 42613"/>
                  <a:gd name="adj2" fmla="val 50000"/>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311BFB4D-1A82-A4A4-4338-53CD37E4F4DF}"/>
                  </a:ext>
                </a:extLst>
              </p:cNvPr>
              <p:cNvSpPr txBox="1"/>
              <p:nvPr/>
            </p:nvSpPr>
            <p:spPr>
              <a:xfrm>
                <a:off x="7796140" y="1170373"/>
                <a:ext cx="377026" cy="369332"/>
              </a:xfrm>
              <a:prstGeom prst="rect">
                <a:avLst/>
              </a:prstGeom>
              <a:noFill/>
            </p:spPr>
            <p:txBody>
              <a:bodyPr wrap="none" rtlCol="0">
                <a:spAutoFit/>
              </a:bodyPr>
              <a:lstStyle/>
              <a:p>
                <a:r>
                  <a:rPr lang="en-US" dirty="0" err="1"/>
                  <a:t>fp</a:t>
                </a:r>
                <a:endParaRPr lang="en-US" dirty="0"/>
              </a:p>
            </p:txBody>
          </p:sp>
          <p:sp>
            <p:nvSpPr>
              <p:cNvPr id="102" name="Left Arrow 101">
                <a:extLst>
                  <a:ext uri="{FF2B5EF4-FFF2-40B4-BE49-F238E27FC236}">
                    <a16:creationId xmlns:a16="http://schemas.microsoft.com/office/drawing/2014/main" id="{651FB890-3937-AFA4-294B-BCED7A732C29}"/>
                  </a:ext>
                </a:extLst>
              </p:cNvPr>
              <p:cNvSpPr/>
              <p:nvPr/>
            </p:nvSpPr>
            <p:spPr>
              <a:xfrm>
                <a:off x="7368974" y="1332167"/>
                <a:ext cx="377026" cy="86436"/>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67E4EACF-CA28-3723-7BEA-CB29EAF952F0}"/>
                  </a:ext>
                </a:extLst>
              </p:cNvPr>
              <p:cNvSpPr txBox="1"/>
              <p:nvPr/>
            </p:nvSpPr>
            <p:spPr>
              <a:xfrm>
                <a:off x="2674025" y="1170373"/>
                <a:ext cx="2733623" cy="646331"/>
              </a:xfrm>
              <a:prstGeom prst="rect">
                <a:avLst/>
              </a:prstGeom>
              <a:solidFill>
                <a:schemeClr val="accent4">
                  <a:lumMod val="20000"/>
                  <a:lumOff val="80000"/>
                </a:schemeClr>
              </a:solidFill>
              <a:ln w="25400">
                <a:solidFill>
                  <a:srgbClr val="0070C0"/>
                </a:solidFill>
              </a:ln>
            </p:spPr>
            <p:txBody>
              <a:bodyPr wrap="square" rtlCol="0">
                <a:spAutoFit/>
              </a:bodyPr>
              <a:lstStyle/>
              <a:p>
                <a:r>
                  <a:rPr lang="en-US" dirty="0">
                    <a:solidFill>
                      <a:srgbClr val="0070C0"/>
                    </a:solidFill>
                  </a:rPr>
                  <a:t>smallest frame has:</a:t>
                </a:r>
              </a:p>
              <a:p>
                <a:r>
                  <a:rPr lang="en-US" dirty="0">
                    <a:solidFill>
                      <a:srgbClr val="0070C0"/>
                    </a:solidFill>
                  </a:rPr>
                  <a:t>4 bytes between </a:t>
                </a:r>
                <a:r>
                  <a:rPr lang="en-US" dirty="0" err="1">
                    <a:solidFill>
                      <a:srgbClr val="0070C0"/>
                    </a:solidFill>
                  </a:rPr>
                  <a:t>sp</a:t>
                </a:r>
                <a:r>
                  <a:rPr lang="en-US" dirty="0">
                    <a:solidFill>
                      <a:srgbClr val="0070C0"/>
                    </a:solidFill>
                  </a:rPr>
                  <a:t> &amp; </a:t>
                </a:r>
                <a:r>
                  <a:rPr lang="en-US" dirty="0" err="1">
                    <a:solidFill>
                      <a:srgbClr val="0070C0"/>
                    </a:solidFill>
                  </a:rPr>
                  <a:t>fp</a:t>
                </a:r>
                <a:endParaRPr lang="en-US" dirty="0">
                  <a:solidFill>
                    <a:srgbClr val="0070C0"/>
                  </a:solidFill>
                </a:endParaRPr>
              </a:p>
            </p:txBody>
          </p:sp>
          <p:sp>
            <p:nvSpPr>
              <p:cNvPr id="104" name="Right Brace 103">
                <a:extLst>
                  <a:ext uri="{FF2B5EF4-FFF2-40B4-BE49-F238E27FC236}">
                    <a16:creationId xmlns:a16="http://schemas.microsoft.com/office/drawing/2014/main" id="{C27A294F-EA57-C760-5FAC-8D43489FED0C}"/>
                  </a:ext>
                </a:extLst>
              </p:cNvPr>
              <p:cNvSpPr/>
              <p:nvPr/>
            </p:nvSpPr>
            <p:spPr>
              <a:xfrm rot="10800000">
                <a:off x="5394580" y="1097129"/>
                <a:ext cx="563328" cy="646329"/>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91" name="Group 90">
            <a:extLst>
              <a:ext uri="{FF2B5EF4-FFF2-40B4-BE49-F238E27FC236}">
                <a16:creationId xmlns:a16="http://schemas.microsoft.com/office/drawing/2014/main" id="{6E0D62AD-D7BB-0C28-1E41-619D8BB1133C}"/>
              </a:ext>
            </a:extLst>
          </p:cNvPr>
          <p:cNvGrpSpPr/>
          <p:nvPr/>
        </p:nvGrpSpPr>
        <p:grpSpPr>
          <a:xfrm>
            <a:off x="4531994" y="4716812"/>
            <a:ext cx="1549313" cy="646331"/>
            <a:chOff x="4352171" y="2500124"/>
            <a:chExt cx="1549313" cy="646331"/>
          </a:xfrm>
        </p:grpSpPr>
        <p:sp>
          <p:nvSpPr>
            <p:cNvPr id="92" name="TextBox 91">
              <a:extLst>
                <a:ext uri="{FF2B5EF4-FFF2-40B4-BE49-F238E27FC236}">
                  <a16:creationId xmlns:a16="http://schemas.microsoft.com/office/drawing/2014/main" id="{9AEF9AEC-23DB-8042-3CEE-E440CCFC150A}"/>
                </a:ext>
              </a:extLst>
            </p:cNvPr>
            <p:cNvSpPr txBox="1"/>
            <p:nvPr/>
          </p:nvSpPr>
          <p:spPr>
            <a:xfrm>
              <a:off x="4352171" y="2500124"/>
              <a:ext cx="1016020" cy="646331"/>
            </a:xfrm>
            <a:prstGeom prst="rect">
              <a:avLst/>
            </a:prstGeom>
            <a:solidFill>
              <a:schemeClr val="bg1"/>
            </a:solidFill>
            <a:ln>
              <a:solidFill>
                <a:srgbClr val="0070C0"/>
              </a:solidFill>
            </a:ln>
          </p:spPr>
          <p:txBody>
            <a:bodyPr wrap="square" rtlCol="0">
              <a:spAutoFit/>
            </a:bodyPr>
            <a:lstStyle/>
            <a:p>
              <a:pPr algn="r"/>
              <a:r>
                <a:rPr lang="en-US" dirty="0">
                  <a:solidFill>
                    <a:srgbClr val="0070C0"/>
                  </a:solidFill>
                </a:rPr>
                <a:t>Position the </a:t>
              </a:r>
              <a:r>
                <a:rPr lang="en-US" dirty="0" err="1">
                  <a:solidFill>
                    <a:srgbClr val="0070C0"/>
                  </a:solidFill>
                </a:rPr>
                <a:t>sp</a:t>
              </a:r>
              <a:endParaRPr lang="en-US" dirty="0">
                <a:solidFill>
                  <a:srgbClr val="0070C0"/>
                </a:solidFill>
              </a:endParaRPr>
            </a:p>
          </p:txBody>
        </p:sp>
        <p:sp>
          <p:nvSpPr>
            <p:cNvPr id="93" name="Left Arrow 92">
              <a:extLst>
                <a:ext uri="{FF2B5EF4-FFF2-40B4-BE49-F238E27FC236}">
                  <a16:creationId xmlns:a16="http://schemas.microsoft.com/office/drawing/2014/main" id="{9FF0CF92-E0A3-156A-8CBB-20BB54B76C8A}"/>
                </a:ext>
              </a:extLst>
            </p:cNvPr>
            <p:cNvSpPr/>
            <p:nvPr/>
          </p:nvSpPr>
          <p:spPr>
            <a:xfrm rot="10800000">
              <a:off x="5392859" y="2572445"/>
              <a:ext cx="508625" cy="151419"/>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7" name="Straight Arrow Connector 106">
            <a:extLst>
              <a:ext uri="{FF2B5EF4-FFF2-40B4-BE49-F238E27FC236}">
                <a16:creationId xmlns:a16="http://schemas.microsoft.com/office/drawing/2014/main" id="{6DE2C7F9-D21B-6277-E6FA-16056B4A125C}"/>
              </a:ext>
            </a:extLst>
          </p:cNvPr>
          <p:cNvCxnSpPr>
            <a:cxnSpLocks/>
          </p:cNvCxnSpPr>
          <p:nvPr/>
        </p:nvCxnSpPr>
        <p:spPr>
          <a:xfrm>
            <a:off x="7977296" y="1135780"/>
            <a:ext cx="370308" cy="11560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EF0EF416-9F2D-FD90-5AF4-6AC755603E4A}"/>
              </a:ext>
            </a:extLst>
          </p:cNvPr>
          <p:cNvSpPr txBox="1">
            <a:spLocks/>
          </p:cNvSpPr>
          <p:nvPr/>
        </p:nvSpPr>
        <p:spPr>
          <a:xfrm>
            <a:off x="176353" y="524161"/>
            <a:ext cx="4353817" cy="6090349"/>
          </a:xfrm>
          <a:prstGeom prst="rect">
            <a:avLst/>
          </a:prstGeom>
          <a:solidFill>
            <a:schemeClr val="accent4">
              <a:lumMod val="20000"/>
              <a:lumOff val="80000"/>
            </a:schemeClr>
          </a:solidFill>
          <a:ln>
            <a:solidFill>
              <a:srgbClr val="0070C0"/>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tx1"/>
                </a:solidFill>
              </a:rPr>
              <a:t>Each function has only </a:t>
            </a:r>
            <a:r>
              <a:rPr lang="en-US" sz="1800" dirty="0">
                <a:solidFill>
                  <a:schemeClr val="accent1"/>
                </a:solidFill>
              </a:rPr>
              <a:t>one Prologue at the top of the function bod</a:t>
            </a:r>
            <a:r>
              <a:rPr lang="en-US" sz="1800" dirty="0">
                <a:solidFill>
                  <a:schemeClr val="tx1"/>
                </a:solidFill>
              </a:rPr>
              <a:t>y </a:t>
            </a:r>
            <a:r>
              <a:rPr lang="en-US" sz="1800" dirty="0">
                <a:solidFill>
                  <a:srgbClr val="7030A0"/>
                </a:solidFill>
              </a:rPr>
              <a:t>and only one Epilogue at the bottom of the function body</a:t>
            </a:r>
          </a:p>
          <a:p>
            <a:r>
              <a:rPr lang="en-US" sz="1800" dirty="0">
                <a:solidFill>
                  <a:srgbClr val="00B0F0"/>
                </a:solidFill>
              </a:rPr>
              <a:t>When you want to exit the function</a:t>
            </a:r>
            <a:r>
              <a:rPr lang="en-US" sz="1800" dirty="0">
                <a:solidFill>
                  <a:srgbClr val="7030A0"/>
                </a:solidFill>
              </a:rPr>
              <a:t>, set the return value in r0, and then branch (or fall through) to the epilogue</a:t>
            </a:r>
          </a:p>
          <a:p>
            <a:r>
              <a:rPr lang="en-US" sz="1800" dirty="0">
                <a:solidFill>
                  <a:srgbClr val="C00000"/>
                </a:solidFill>
              </a:rPr>
              <a:t>Function entry </a:t>
            </a:r>
            <a:r>
              <a:rPr lang="en-US" sz="1800" dirty="0"/>
              <a:t>(</a:t>
            </a:r>
            <a:r>
              <a:rPr lang="en-US" sz="1800" dirty="0">
                <a:solidFill>
                  <a:srgbClr val="FF0000"/>
                </a:solidFill>
              </a:rPr>
              <a:t>Function </a:t>
            </a:r>
            <a:r>
              <a:rPr lang="en-US" sz="1800" b="1" dirty="0">
                <a:solidFill>
                  <a:srgbClr val="FF0000"/>
                </a:solidFill>
              </a:rPr>
              <a:t>Prologue</a:t>
            </a:r>
            <a:r>
              <a:rPr lang="en-US" sz="1800" dirty="0"/>
              <a:t>): </a:t>
            </a:r>
          </a:p>
          <a:p>
            <a:pPr marL="800100" lvl="1" indent="-457200">
              <a:buFont typeface="+mj-lt"/>
              <a:buAutoNum type="arabicPeriod"/>
            </a:pPr>
            <a:r>
              <a:rPr lang="en-US" sz="1800" dirty="0"/>
              <a:t>save preserved registers</a:t>
            </a:r>
          </a:p>
          <a:p>
            <a:pPr marL="800100" lvl="1" indent="-457200">
              <a:buFont typeface="+mj-lt"/>
              <a:buAutoNum type="arabicPeriod"/>
            </a:pPr>
            <a:r>
              <a:rPr lang="en-US" sz="1800" dirty="0"/>
              <a:t>set the </a:t>
            </a:r>
            <a:r>
              <a:rPr lang="en-US" sz="1800" dirty="0" err="1"/>
              <a:t>fp</a:t>
            </a:r>
            <a:r>
              <a:rPr lang="en-US" sz="1800" dirty="0"/>
              <a:t> to point at saved </a:t>
            </a:r>
            <a:r>
              <a:rPr lang="en-US" sz="1800" dirty="0" err="1"/>
              <a:t>lr</a:t>
            </a:r>
            <a:endParaRPr lang="en-US" sz="1800" dirty="0"/>
          </a:p>
          <a:p>
            <a:pPr marL="800100" lvl="1" indent="-457200">
              <a:buFont typeface="+mj-lt"/>
              <a:buAutoNum type="arabicPeriod"/>
            </a:pPr>
            <a:r>
              <a:rPr lang="en-US" sz="1800" dirty="0"/>
              <a:t>allocate space for locals</a:t>
            </a:r>
          </a:p>
          <a:p>
            <a:pPr marL="342900" lvl="1" indent="0">
              <a:buFont typeface="Arial" panose="020B0604020202020204" pitchFamily="34" charset="0"/>
              <a:buNone/>
            </a:pPr>
            <a:r>
              <a:rPr lang="en-US" sz="1800" dirty="0">
                <a:solidFill>
                  <a:srgbClr val="0070C0"/>
                </a:solidFill>
              </a:rPr>
              <a:t>	(subtracts from </a:t>
            </a:r>
            <a:r>
              <a:rPr lang="en-US" sz="1800" dirty="0" err="1">
                <a:solidFill>
                  <a:srgbClr val="0070C0"/>
                </a:solidFill>
              </a:rPr>
              <a:t>sp</a:t>
            </a:r>
            <a:r>
              <a:rPr lang="en-US" sz="1800" dirty="0"/>
              <a:t>)</a:t>
            </a:r>
          </a:p>
          <a:p>
            <a:r>
              <a:rPr lang="en-US" sz="1800" dirty="0">
                <a:solidFill>
                  <a:srgbClr val="2C895B"/>
                </a:solidFill>
              </a:rPr>
              <a:t>Function return </a:t>
            </a:r>
            <a:r>
              <a:rPr lang="en-US" sz="1800" dirty="0"/>
              <a:t>(</a:t>
            </a:r>
            <a:r>
              <a:rPr lang="en-US" sz="1800" dirty="0">
                <a:solidFill>
                  <a:srgbClr val="2C895B"/>
                </a:solidFill>
              </a:rPr>
              <a:t>Function </a:t>
            </a:r>
            <a:r>
              <a:rPr lang="en-US" sz="1800" b="1" dirty="0">
                <a:solidFill>
                  <a:srgbClr val="2C895B"/>
                </a:solidFill>
              </a:rPr>
              <a:t>Epilogue</a:t>
            </a:r>
            <a:r>
              <a:rPr lang="en-US" sz="1800" dirty="0"/>
              <a:t>): </a:t>
            </a:r>
          </a:p>
          <a:p>
            <a:pPr marL="800100" lvl="1" indent="-457200">
              <a:buFont typeface="+mj-lt"/>
              <a:buAutoNum type="arabicPeriod"/>
            </a:pPr>
            <a:r>
              <a:rPr lang="en-US" sz="1800" dirty="0"/>
              <a:t>deallocate space for locals (</a:t>
            </a:r>
            <a:r>
              <a:rPr lang="en-US" sz="1800" dirty="0">
                <a:solidFill>
                  <a:srgbClr val="0070C0"/>
                </a:solidFill>
              </a:rPr>
              <a:t>adds to </a:t>
            </a:r>
            <a:r>
              <a:rPr lang="en-US" sz="1800" dirty="0" err="1">
                <a:solidFill>
                  <a:srgbClr val="0070C0"/>
                </a:solidFill>
              </a:rPr>
              <a:t>sp</a:t>
            </a:r>
            <a:r>
              <a:rPr lang="en-US" sz="1800" dirty="0"/>
              <a:t>) </a:t>
            </a:r>
          </a:p>
          <a:p>
            <a:pPr marL="800100" lvl="1" indent="-457200">
              <a:buFont typeface="+mj-lt"/>
              <a:buAutoNum type="arabicPeriod"/>
            </a:pPr>
            <a:r>
              <a:rPr lang="en-US" sz="1800" dirty="0"/>
              <a:t>restores preserved registers</a:t>
            </a:r>
          </a:p>
          <a:p>
            <a:pPr marL="800100" lvl="1" indent="-457200">
              <a:buFont typeface="+mj-lt"/>
              <a:buAutoNum type="arabicPeriod"/>
            </a:pPr>
            <a:r>
              <a:rPr lang="en-US" sz="1800" dirty="0"/>
              <a:t>return to caller</a:t>
            </a:r>
          </a:p>
        </p:txBody>
      </p:sp>
    </p:spTree>
    <p:extLst>
      <p:ext uri="{BB962C8B-B14F-4D97-AF65-F5344CB8AC3E}">
        <p14:creationId xmlns:p14="http://schemas.microsoft.com/office/powerpoint/2010/main" val="317544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bg/>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xEl>
                                              <p:pRg st="2" end="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xEl>
                                              <p:pRg st="3" end="3"/>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
                                            <p:txEl>
                                              <p:pRg st="4" end="4"/>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
                                            <p:txEl>
                                              <p:pRg st="5" end="5"/>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
                                            <p:txEl>
                                              <p:pRg st="7" end="7"/>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
                                            <p:txEl>
                                              <p:pRg st="8" end="8"/>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
                                            <p:txEl>
                                              <p:pRg st="9" end="9"/>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 grpId="0" uiExpand="1" build="p"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AA2D2F57-F59F-7248-AF29-E4AF03B13CF6}"/>
              </a:ext>
            </a:extLst>
          </p:cNvPr>
          <p:cNvSpPr/>
          <p:nvPr/>
        </p:nvSpPr>
        <p:spPr>
          <a:xfrm>
            <a:off x="8920962" y="243302"/>
            <a:ext cx="3000668" cy="3953082"/>
          </a:xfrm>
          <a:prstGeom prst="rect">
            <a:avLst/>
          </a:prstGeom>
          <a:solidFill>
            <a:schemeClr val="accent4">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C7A8F0EC-F20E-774B-84C1-8A5D1E3613E2}"/>
              </a:ext>
            </a:extLst>
          </p:cNvPr>
          <p:cNvSpPr/>
          <p:nvPr/>
        </p:nvSpPr>
        <p:spPr>
          <a:xfrm>
            <a:off x="6053615" y="591391"/>
            <a:ext cx="2784083" cy="3092872"/>
          </a:xfrm>
          <a:prstGeom prst="rect">
            <a:avLst/>
          </a:prstGeom>
          <a:solidFill>
            <a:schemeClr val="accent4">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96C186C6-7F7C-8943-BB13-C7FE0760896C}"/>
              </a:ext>
            </a:extLst>
          </p:cNvPr>
          <p:cNvSpPr/>
          <p:nvPr/>
        </p:nvSpPr>
        <p:spPr>
          <a:xfrm>
            <a:off x="2999299" y="606764"/>
            <a:ext cx="2694632" cy="3092872"/>
          </a:xfrm>
          <a:prstGeom prst="rect">
            <a:avLst/>
          </a:prstGeom>
          <a:solidFill>
            <a:schemeClr val="accent4">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CBD58CC-446D-774A-BB00-BEF55ECD8506}"/>
              </a:ext>
            </a:extLst>
          </p:cNvPr>
          <p:cNvSpPr/>
          <p:nvPr/>
        </p:nvSpPr>
        <p:spPr>
          <a:xfrm>
            <a:off x="331868" y="606765"/>
            <a:ext cx="2455345" cy="3092872"/>
          </a:xfrm>
          <a:prstGeom prst="rect">
            <a:avLst/>
          </a:prstGeom>
          <a:solidFill>
            <a:schemeClr val="accent4">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53CA8A-812E-8B45-8BAE-0A516715F381}"/>
              </a:ext>
            </a:extLst>
          </p:cNvPr>
          <p:cNvSpPr>
            <a:spLocks noGrp="1"/>
          </p:cNvSpPr>
          <p:nvPr>
            <p:ph type="title"/>
          </p:nvPr>
        </p:nvSpPr>
        <p:spPr>
          <a:xfrm>
            <a:off x="21693" y="146838"/>
            <a:ext cx="11701305" cy="419865"/>
          </a:xfrm>
        </p:spPr>
        <p:txBody>
          <a:bodyPr/>
          <a:lstStyle/>
          <a:p>
            <a:r>
              <a:rPr lang="en-US" sz="2800" dirty="0"/>
              <a:t>Function Prologue: Allocating the Stack Frame</a:t>
            </a:r>
          </a:p>
        </p:txBody>
      </p:sp>
      <p:grpSp>
        <p:nvGrpSpPr>
          <p:cNvPr id="12" name="Group 11">
            <a:extLst>
              <a:ext uri="{FF2B5EF4-FFF2-40B4-BE49-F238E27FC236}">
                <a16:creationId xmlns:a16="http://schemas.microsoft.com/office/drawing/2014/main" id="{10FED89D-FB91-5E4A-9F4E-B365C838E83B}"/>
              </a:ext>
            </a:extLst>
          </p:cNvPr>
          <p:cNvGrpSpPr/>
          <p:nvPr/>
        </p:nvGrpSpPr>
        <p:grpSpPr>
          <a:xfrm>
            <a:off x="3190797" y="559039"/>
            <a:ext cx="2407248" cy="3166429"/>
            <a:chOff x="3190797" y="3389649"/>
            <a:chExt cx="2407248" cy="3166429"/>
          </a:xfrm>
        </p:grpSpPr>
        <p:sp>
          <p:nvSpPr>
            <p:cNvPr id="10" name="Rectangle 9">
              <a:extLst>
                <a:ext uri="{FF2B5EF4-FFF2-40B4-BE49-F238E27FC236}">
                  <a16:creationId xmlns:a16="http://schemas.microsoft.com/office/drawing/2014/main" id="{28EEA036-7267-1048-ACE7-7739F63C8416}"/>
                </a:ext>
              </a:extLst>
            </p:cNvPr>
            <p:cNvSpPr/>
            <p:nvPr/>
          </p:nvSpPr>
          <p:spPr>
            <a:xfrm>
              <a:off x="3479268" y="5858449"/>
              <a:ext cx="1375959"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D11CB6F-DD0C-6449-9887-5F6DAD3BEE5D}"/>
                </a:ext>
              </a:extLst>
            </p:cNvPr>
            <p:cNvSpPr/>
            <p:nvPr/>
          </p:nvSpPr>
          <p:spPr>
            <a:xfrm>
              <a:off x="3481247" y="4283396"/>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23" name="TextBox 22">
              <a:extLst>
                <a:ext uri="{FF2B5EF4-FFF2-40B4-BE49-F238E27FC236}">
                  <a16:creationId xmlns:a16="http://schemas.microsoft.com/office/drawing/2014/main" id="{1229CBC1-B1B2-2449-BAC0-C972A42AC77D}"/>
                </a:ext>
              </a:extLst>
            </p:cNvPr>
            <p:cNvSpPr txBox="1"/>
            <p:nvPr/>
          </p:nvSpPr>
          <p:spPr>
            <a:xfrm>
              <a:off x="3479268" y="6186746"/>
              <a:ext cx="1428596" cy="369332"/>
            </a:xfrm>
            <a:prstGeom prst="rect">
              <a:avLst/>
            </a:prstGeom>
            <a:noFill/>
          </p:spPr>
          <p:txBody>
            <a:bodyPr wrap="none" rtlCol="0">
              <a:spAutoFit/>
            </a:bodyPr>
            <a:lstStyle/>
            <a:p>
              <a:r>
                <a:rPr lang="en-US" dirty="0"/>
                <a:t>low memory</a:t>
              </a:r>
            </a:p>
          </p:txBody>
        </p:sp>
        <p:sp>
          <p:nvSpPr>
            <p:cNvPr id="24" name="Rectangle 23">
              <a:extLst>
                <a:ext uri="{FF2B5EF4-FFF2-40B4-BE49-F238E27FC236}">
                  <a16:creationId xmlns:a16="http://schemas.microsoft.com/office/drawing/2014/main" id="{D5A637A0-583C-3B4A-A2A8-A453A8F70197}"/>
                </a:ext>
              </a:extLst>
            </p:cNvPr>
            <p:cNvSpPr/>
            <p:nvPr/>
          </p:nvSpPr>
          <p:spPr>
            <a:xfrm>
              <a:off x="3479270" y="3964654"/>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25" name="TextBox 24">
              <a:extLst>
                <a:ext uri="{FF2B5EF4-FFF2-40B4-BE49-F238E27FC236}">
                  <a16:creationId xmlns:a16="http://schemas.microsoft.com/office/drawing/2014/main" id="{32BD2CB5-050E-A744-A3B6-08777AEB75D1}"/>
                </a:ext>
              </a:extLst>
            </p:cNvPr>
            <p:cNvSpPr txBox="1"/>
            <p:nvPr/>
          </p:nvSpPr>
          <p:spPr>
            <a:xfrm>
              <a:off x="5169723" y="5610270"/>
              <a:ext cx="428322" cy="369332"/>
            </a:xfrm>
            <a:prstGeom prst="rect">
              <a:avLst/>
            </a:prstGeom>
            <a:noFill/>
          </p:spPr>
          <p:txBody>
            <a:bodyPr wrap="none" rtlCol="0">
              <a:spAutoFit/>
            </a:bodyPr>
            <a:lstStyle/>
            <a:p>
              <a:r>
                <a:rPr lang="en-US" dirty="0" err="1"/>
                <a:t>sp</a:t>
              </a:r>
              <a:endParaRPr lang="en-US" dirty="0"/>
            </a:p>
          </p:txBody>
        </p:sp>
        <p:sp>
          <p:nvSpPr>
            <p:cNvPr id="26" name="Left Arrow 25">
              <a:extLst>
                <a:ext uri="{FF2B5EF4-FFF2-40B4-BE49-F238E27FC236}">
                  <a16:creationId xmlns:a16="http://schemas.microsoft.com/office/drawing/2014/main" id="{B1779425-B42F-CD4E-A2A1-2B8D6CC2EF6C}"/>
                </a:ext>
              </a:extLst>
            </p:cNvPr>
            <p:cNvSpPr/>
            <p:nvPr/>
          </p:nvSpPr>
          <p:spPr>
            <a:xfrm>
              <a:off x="4855227" y="5771885"/>
              <a:ext cx="378846"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706E26D-31D0-8A4D-9408-524C18072942}"/>
                </a:ext>
              </a:extLst>
            </p:cNvPr>
            <p:cNvSpPr/>
            <p:nvPr/>
          </p:nvSpPr>
          <p:spPr>
            <a:xfrm>
              <a:off x="3479270" y="4591395"/>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28" name="Rectangle 27">
              <a:extLst>
                <a:ext uri="{FF2B5EF4-FFF2-40B4-BE49-F238E27FC236}">
                  <a16:creationId xmlns:a16="http://schemas.microsoft.com/office/drawing/2014/main" id="{ADDAE7BA-4E01-8744-AD20-BDB4D6243851}"/>
                </a:ext>
              </a:extLst>
            </p:cNvPr>
            <p:cNvSpPr/>
            <p:nvPr/>
          </p:nvSpPr>
          <p:spPr>
            <a:xfrm>
              <a:off x="3481107" y="4919692"/>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44" name="Rectangle 43">
              <a:extLst>
                <a:ext uri="{FF2B5EF4-FFF2-40B4-BE49-F238E27FC236}">
                  <a16:creationId xmlns:a16="http://schemas.microsoft.com/office/drawing/2014/main" id="{BBE001ED-E268-404D-8E74-FB77375F397D}"/>
                </a:ext>
              </a:extLst>
            </p:cNvPr>
            <p:cNvSpPr/>
            <p:nvPr/>
          </p:nvSpPr>
          <p:spPr>
            <a:xfrm>
              <a:off x="3479269" y="5222153"/>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r5</a:t>
              </a:r>
            </a:p>
          </p:txBody>
        </p:sp>
        <p:sp>
          <p:nvSpPr>
            <p:cNvPr id="45" name="Rectangle 44">
              <a:extLst>
                <a:ext uri="{FF2B5EF4-FFF2-40B4-BE49-F238E27FC236}">
                  <a16:creationId xmlns:a16="http://schemas.microsoft.com/office/drawing/2014/main" id="{C551824B-4BD2-0E47-B87A-741101B60E80}"/>
                </a:ext>
              </a:extLst>
            </p:cNvPr>
            <p:cNvSpPr/>
            <p:nvPr/>
          </p:nvSpPr>
          <p:spPr>
            <a:xfrm>
              <a:off x="3481106" y="5550450"/>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r4</a:t>
              </a:r>
            </a:p>
          </p:txBody>
        </p:sp>
        <p:sp>
          <p:nvSpPr>
            <p:cNvPr id="47" name="Rectangle 46">
              <a:extLst>
                <a:ext uri="{FF2B5EF4-FFF2-40B4-BE49-F238E27FC236}">
                  <a16:creationId xmlns:a16="http://schemas.microsoft.com/office/drawing/2014/main" id="{C1EEA8C3-607D-9D4D-B5A2-260AF1106D6B}"/>
                </a:ext>
              </a:extLst>
            </p:cNvPr>
            <p:cNvSpPr/>
            <p:nvPr/>
          </p:nvSpPr>
          <p:spPr>
            <a:xfrm>
              <a:off x="3190797" y="3389649"/>
              <a:ext cx="2204450" cy="584775"/>
            </a:xfrm>
            <a:prstGeom prst="rect">
              <a:avLst/>
            </a:prstGeom>
          </p:spPr>
          <p:txBody>
            <a:bodyPr wrap="none">
              <a:spAutoFit/>
            </a:bodyPr>
            <a:lstStyle/>
            <a:p>
              <a:pPr algn="ctr"/>
              <a:r>
                <a:rPr lang="en-US" sz="1600" dirty="0">
                  <a:solidFill>
                    <a:schemeClr val="accent6"/>
                  </a:solidFill>
                  <a:latin typeface="Consolas" panose="020B0609020204030204" pitchFamily="49" charset="0"/>
                  <a:cs typeface="Consolas" panose="020B0609020204030204" pitchFamily="49" charset="0"/>
                </a:rPr>
                <a:t>after</a:t>
              </a:r>
            </a:p>
            <a:p>
              <a:pPr algn="ctr"/>
              <a:r>
                <a:rPr lang="en-US" sz="1600" dirty="0">
                  <a:solidFill>
                    <a:schemeClr val="accent6"/>
                  </a:solidFill>
                  <a:latin typeface="Consolas" panose="020B0609020204030204" pitchFamily="49" charset="0"/>
                  <a:cs typeface="Consolas" panose="020B0609020204030204" pitchFamily="49" charset="0"/>
                </a:rPr>
                <a:t>push {r4,r5,fp,lr}</a:t>
              </a:r>
            </a:p>
          </p:txBody>
        </p:sp>
      </p:grpSp>
      <p:grpSp>
        <p:nvGrpSpPr>
          <p:cNvPr id="18" name="Group 17">
            <a:extLst>
              <a:ext uri="{FF2B5EF4-FFF2-40B4-BE49-F238E27FC236}">
                <a16:creationId xmlns:a16="http://schemas.microsoft.com/office/drawing/2014/main" id="{89987F11-7505-DD46-9672-24C397E8B280}"/>
              </a:ext>
            </a:extLst>
          </p:cNvPr>
          <p:cNvGrpSpPr/>
          <p:nvPr/>
        </p:nvGrpSpPr>
        <p:grpSpPr>
          <a:xfrm>
            <a:off x="6063006" y="559039"/>
            <a:ext cx="2602859" cy="3166429"/>
            <a:chOff x="6063006" y="3389649"/>
            <a:chExt cx="2602859" cy="3166429"/>
          </a:xfrm>
        </p:grpSpPr>
        <p:sp>
          <p:nvSpPr>
            <p:cNvPr id="48" name="Rectangle 47">
              <a:extLst>
                <a:ext uri="{FF2B5EF4-FFF2-40B4-BE49-F238E27FC236}">
                  <a16:creationId xmlns:a16="http://schemas.microsoft.com/office/drawing/2014/main" id="{A3F8D7BC-6082-B843-BA33-D2FB253733A9}"/>
                </a:ext>
              </a:extLst>
            </p:cNvPr>
            <p:cNvSpPr/>
            <p:nvPr/>
          </p:nvSpPr>
          <p:spPr>
            <a:xfrm>
              <a:off x="6409370" y="5858449"/>
              <a:ext cx="1375959"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E3475303-F61B-7640-A8D2-22B5DF041930}"/>
                </a:ext>
              </a:extLst>
            </p:cNvPr>
            <p:cNvSpPr/>
            <p:nvPr/>
          </p:nvSpPr>
          <p:spPr>
            <a:xfrm>
              <a:off x="6411349" y="4283396"/>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50" name="TextBox 49">
              <a:extLst>
                <a:ext uri="{FF2B5EF4-FFF2-40B4-BE49-F238E27FC236}">
                  <a16:creationId xmlns:a16="http://schemas.microsoft.com/office/drawing/2014/main" id="{513626FD-E72B-2948-BB66-D13D061635B0}"/>
                </a:ext>
              </a:extLst>
            </p:cNvPr>
            <p:cNvSpPr txBox="1"/>
            <p:nvPr/>
          </p:nvSpPr>
          <p:spPr>
            <a:xfrm>
              <a:off x="6409370" y="6186746"/>
              <a:ext cx="1428596" cy="369332"/>
            </a:xfrm>
            <a:prstGeom prst="rect">
              <a:avLst/>
            </a:prstGeom>
            <a:noFill/>
          </p:spPr>
          <p:txBody>
            <a:bodyPr wrap="none" rtlCol="0">
              <a:spAutoFit/>
            </a:bodyPr>
            <a:lstStyle/>
            <a:p>
              <a:r>
                <a:rPr lang="en-US" dirty="0"/>
                <a:t>low memory</a:t>
              </a:r>
            </a:p>
          </p:txBody>
        </p:sp>
        <p:sp>
          <p:nvSpPr>
            <p:cNvPr id="51" name="Rectangle 50">
              <a:extLst>
                <a:ext uri="{FF2B5EF4-FFF2-40B4-BE49-F238E27FC236}">
                  <a16:creationId xmlns:a16="http://schemas.microsoft.com/office/drawing/2014/main" id="{461350B8-3162-344F-954D-D8298E4DDFED}"/>
                </a:ext>
              </a:extLst>
            </p:cNvPr>
            <p:cNvSpPr/>
            <p:nvPr/>
          </p:nvSpPr>
          <p:spPr>
            <a:xfrm>
              <a:off x="6409372" y="3964654"/>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52" name="TextBox 51">
              <a:extLst>
                <a:ext uri="{FF2B5EF4-FFF2-40B4-BE49-F238E27FC236}">
                  <a16:creationId xmlns:a16="http://schemas.microsoft.com/office/drawing/2014/main" id="{11CBE157-B124-1C4B-8F41-6D7FC43B1AC7}"/>
                </a:ext>
              </a:extLst>
            </p:cNvPr>
            <p:cNvSpPr txBox="1"/>
            <p:nvPr/>
          </p:nvSpPr>
          <p:spPr>
            <a:xfrm>
              <a:off x="8237543" y="5632388"/>
              <a:ext cx="428322" cy="369332"/>
            </a:xfrm>
            <a:prstGeom prst="rect">
              <a:avLst/>
            </a:prstGeom>
            <a:noFill/>
          </p:spPr>
          <p:txBody>
            <a:bodyPr wrap="none" rtlCol="0">
              <a:spAutoFit/>
            </a:bodyPr>
            <a:lstStyle/>
            <a:p>
              <a:r>
                <a:rPr lang="en-US" dirty="0" err="1"/>
                <a:t>sp</a:t>
              </a:r>
              <a:endParaRPr lang="en-US" dirty="0"/>
            </a:p>
          </p:txBody>
        </p:sp>
        <p:sp>
          <p:nvSpPr>
            <p:cNvPr id="53" name="Left Arrow 52">
              <a:extLst>
                <a:ext uri="{FF2B5EF4-FFF2-40B4-BE49-F238E27FC236}">
                  <a16:creationId xmlns:a16="http://schemas.microsoft.com/office/drawing/2014/main" id="{5BA09D82-7156-DC40-9838-B6D3CC4C6668}"/>
                </a:ext>
              </a:extLst>
            </p:cNvPr>
            <p:cNvSpPr/>
            <p:nvPr/>
          </p:nvSpPr>
          <p:spPr>
            <a:xfrm>
              <a:off x="7785329" y="5771885"/>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EBF3914-72CA-E04D-8557-0EE1B1EC203E}"/>
                </a:ext>
              </a:extLst>
            </p:cNvPr>
            <p:cNvSpPr/>
            <p:nvPr/>
          </p:nvSpPr>
          <p:spPr>
            <a:xfrm>
              <a:off x="6409372" y="4591395"/>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55" name="Rectangle 54">
              <a:extLst>
                <a:ext uri="{FF2B5EF4-FFF2-40B4-BE49-F238E27FC236}">
                  <a16:creationId xmlns:a16="http://schemas.microsoft.com/office/drawing/2014/main" id="{D40526F2-DF52-8B4A-892F-A33726E1A211}"/>
                </a:ext>
              </a:extLst>
            </p:cNvPr>
            <p:cNvSpPr/>
            <p:nvPr/>
          </p:nvSpPr>
          <p:spPr>
            <a:xfrm>
              <a:off x="6411209" y="4919692"/>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56" name="Rectangle 55">
              <a:extLst>
                <a:ext uri="{FF2B5EF4-FFF2-40B4-BE49-F238E27FC236}">
                  <a16:creationId xmlns:a16="http://schemas.microsoft.com/office/drawing/2014/main" id="{65D16D79-25A6-6742-8B5E-2E296E0414B2}"/>
                </a:ext>
              </a:extLst>
            </p:cNvPr>
            <p:cNvSpPr/>
            <p:nvPr/>
          </p:nvSpPr>
          <p:spPr>
            <a:xfrm>
              <a:off x="6409371" y="5222153"/>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callers r5</a:t>
              </a:r>
            </a:p>
          </p:txBody>
        </p:sp>
        <p:sp>
          <p:nvSpPr>
            <p:cNvPr id="57" name="Rectangle 56">
              <a:extLst>
                <a:ext uri="{FF2B5EF4-FFF2-40B4-BE49-F238E27FC236}">
                  <a16:creationId xmlns:a16="http://schemas.microsoft.com/office/drawing/2014/main" id="{B9B04390-6FE1-4E4C-B2DB-E9E2FFF8204C}"/>
                </a:ext>
              </a:extLst>
            </p:cNvPr>
            <p:cNvSpPr/>
            <p:nvPr/>
          </p:nvSpPr>
          <p:spPr>
            <a:xfrm>
              <a:off x="6411208" y="5550450"/>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callers r4</a:t>
              </a:r>
            </a:p>
          </p:txBody>
        </p:sp>
        <p:sp>
          <p:nvSpPr>
            <p:cNvPr id="58" name="Rectangle 57">
              <a:extLst>
                <a:ext uri="{FF2B5EF4-FFF2-40B4-BE49-F238E27FC236}">
                  <a16:creationId xmlns:a16="http://schemas.microsoft.com/office/drawing/2014/main" id="{042C867C-2EBC-3843-BBEF-AAF72E8639D5}"/>
                </a:ext>
              </a:extLst>
            </p:cNvPr>
            <p:cNvSpPr/>
            <p:nvPr/>
          </p:nvSpPr>
          <p:spPr>
            <a:xfrm>
              <a:off x="6063006" y="3389649"/>
              <a:ext cx="2204450" cy="584775"/>
            </a:xfrm>
            <a:prstGeom prst="rect">
              <a:avLst/>
            </a:prstGeom>
          </p:spPr>
          <p:txBody>
            <a:bodyPr wrap="none">
              <a:spAutoFit/>
            </a:bodyPr>
            <a:lstStyle/>
            <a:p>
              <a:pPr algn="ctr"/>
              <a:r>
                <a:rPr lang="en-US" sz="1600" dirty="0">
                  <a:solidFill>
                    <a:schemeClr val="accent6"/>
                  </a:solidFill>
                  <a:latin typeface="Consolas" panose="020B0609020204030204" pitchFamily="49" charset="0"/>
                  <a:cs typeface="Consolas" panose="020B0609020204030204" pitchFamily="49" charset="0"/>
                </a:rPr>
                <a:t>Set FP</a:t>
              </a:r>
            </a:p>
            <a:p>
              <a:pPr algn="ctr"/>
              <a:r>
                <a:rPr lang="en-US" sz="1600" dirty="0">
                  <a:solidFill>
                    <a:schemeClr val="accent6"/>
                  </a:solidFill>
                  <a:latin typeface="Consolas" panose="020B0609020204030204" pitchFamily="49" charset="0"/>
                  <a:cs typeface="Consolas" panose="020B0609020204030204" pitchFamily="49" charset="0"/>
                </a:rPr>
                <a:t>add </a:t>
              </a:r>
              <a:r>
                <a:rPr lang="en-US" sz="1600" dirty="0" err="1">
                  <a:solidFill>
                    <a:schemeClr val="accent6"/>
                  </a:solidFill>
                  <a:latin typeface="Consolas" panose="020B0609020204030204" pitchFamily="49" charset="0"/>
                  <a:cs typeface="Consolas" panose="020B0609020204030204" pitchFamily="49" charset="0"/>
                </a:rPr>
                <a:t>fp</a:t>
              </a:r>
              <a:r>
                <a:rPr lang="en-US" sz="1600" dirty="0">
                  <a:solidFill>
                    <a:schemeClr val="accent6"/>
                  </a:solidFill>
                  <a:latin typeface="Consolas" panose="020B0609020204030204" pitchFamily="49" charset="0"/>
                  <a:cs typeface="Consolas" panose="020B0609020204030204" pitchFamily="49" charset="0"/>
                </a:rPr>
                <a:t>, </a:t>
              </a:r>
              <a:r>
                <a:rPr lang="en-US" sz="1600" dirty="0" err="1">
                  <a:solidFill>
                    <a:schemeClr val="accent6"/>
                  </a:solidFill>
                  <a:latin typeface="Consolas" panose="020B0609020204030204" pitchFamily="49" charset="0"/>
                  <a:cs typeface="Consolas" panose="020B0609020204030204" pitchFamily="49" charset="0"/>
                </a:rPr>
                <a:t>sp</a:t>
              </a:r>
              <a:r>
                <a:rPr lang="en-US" sz="1600" dirty="0">
                  <a:solidFill>
                    <a:schemeClr val="accent6"/>
                  </a:solidFill>
                  <a:latin typeface="Consolas" panose="020B0609020204030204" pitchFamily="49" charset="0"/>
                  <a:cs typeface="Consolas" panose="020B0609020204030204" pitchFamily="49" charset="0"/>
                </a:rPr>
                <a:t>, FP_OFF</a:t>
              </a:r>
            </a:p>
          </p:txBody>
        </p:sp>
        <p:sp>
          <p:nvSpPr>
            <p:cNvPr id="59" name="TextBox 58">
              <a:extLst>
                <a:ext uri="{FF2B5EF4-FFF2-40B4-BE49-F238E27FC236}">
                  <a16:creationId xmlns:a16="http://schemas.microsoft.com/office/drawing/2014/main" id="{5E56F2D6-8AF7-FD43-8EC8-D76FAF448F8C}"/>
                </a:ext>
              </a:extLst>
            </p:cNvPr>
            <p:cNvSpPr txBox="1"/>
            <p:nvPr/>
          </p:nvSpPr>
          <p:spPr>
            <a:xfrm>
              <a:off x="8237543" y="4650380"/>
              <a:ext cx="377026" cy="369332"/>
            </a:xfrm>
            <a:prstGeom prst="rect">
              <a:avLst/>
            </a:prstGeom>
            <a:noFill/>
          </p:spPr>
          <p:txBody>
            <a:bodyPr wrap="none" rtlCol="0">
              <a:spAutoFit/>
            </a:bodyPr>
            <a:lstStyle/>
            <a:p>
              <a:r>
                <a:rPr lang="en-US" dirty="0" err="1"/>
                <a:t>fp</a:t>
              </a:r>
              <a:endParaRPr lang="en-US" dirty="0"/>
            </a:p>
          </p:txBody>
        </p:sp>
        <p:sp>
          <p:nvSpPr>
            <p:cNvPr id="60" name="Left Arrow 59">
              <a:extLst>
                <a:ext uri="{FF2B5EF4-FFF2-40B4-BE49-F238E27FC236}">
                  <a16:creationId xmlns:a16="http://schemas.microsoft.com/office/drawing/2014/main" id="{E1BC1BCE-DA08-0649-A865-51F6C9B3F2DF}"/>
                </a:ext>
              </a:extLst>
            </p:cNvPr>
            <p:cNvSpPr/>
            <p:nvPr/>
          </p:nvSpPr>
          <p:spPr>
            <a:xfrm>
              <a:off x="7785329" y="4789877"/>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D03EE234-ADD7-8D4E-AA60-78E28F812161}"/>
              </a:ext>
            </a:extLst>
          </p:cNvPr>
          <p:cNvGrpSpPr/>
          <p:nvPr/>
        </p:nvGrpSpPr>
        <p:grpSpPr>
          <a:xfrm>
            <a:off x="344787" y="627809"/>
            <a:ext cx="2348112" cy="3024197"/>
            <a:chOff x="344787" y="3458419"/>
            <a:chExt cx="2348112" cy="3024197"/>
          </a:xfrm>
        </p:grpSpPr>
        <p:sp>
          <p:nvSpPr>
            <p:cNvPr id="9" name="Rectangle 8">
              <a:extLst>
                <a:ext uri="{FF2B5EF4-FFF2-40B4-BE49-F238E27FC236}">
                  <a16:creationId xmlns:a16="http://schemas.microsoft.com/office/drawing/2014/main" id="{756192E3-9DCC-0343-899F-6861F19A6E30}"/>
                </a:ext>
              </a:extLst>
            </p:cNvPr>
            <p:cNvSpPr/>
            <p:nvPr/>
          </p:nvSpPr>
          <p:spPr>
            <a:xfrm>
              <a:off x="436668" y="4260512"/>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13" name="TextBox 12">
              <a:extLst>
                <a:ext uri="{FF2B5EF4-FFF2-40B4-BE49-F238E27FC236}">
                  <a16:creationId xmlns:a16="http://schemas.microsoft.com/office/drawing/2014/main" id="{E2B38AA8-2929-2049-8BAF-DA4AC8B74E11}"/>
                </a:ext>
              </a:extLst>
            </p:cNvPr>
            <p:cNvSpPr txBox="1"/>
            <p:nvPr/>
          </p:nvSpPr>
          <p:spPr>
            <a:xfrm>
              <a:off x="344787" y="6113284"/>
              <a:ext cx="1428596" cy="369332"/>
            </a:xfrm>
            <a:prstGeom prst="rect">
              <a:avLst/>
            </a:prstGeom>
            <a:noFill/>
          </p:spPr>
          <p:txBody>
            <a:bodyPr wrap="none" rtlCol="0">
              <a:spAutoFit/>
            </a:bodyPr>
            <a:lstStyle/>
            <a:p>
              <a:r>
                <a:rPr lang="en-US" dirty="0"/>
                <a:t>low memory</a:t>
              </a:r>
            </a:p>
          </p:txBody>
        </p:sp>
        <p:sp>
          <p:nvSpPr>
            <p:cNvPr id="14" name="Rectangle 13">
              <a:extLst>
                <a:ext uri="{FF2B5EF4-FFF2-40B4-BE49-F238E27FC236}">
                  <a16:creationId xmlns:a16="http://schemas.microsoft.com/office/drawing/2014/main" id="{BE28A147-8BAD-4949-8C1E-1CA85E117042}"/>
                </a:ext>
              </a:extLst>
            </p:cNvPr>
            <p:cNvSpPr/>
            <p:nvPr/>
          </p:nvSpPr>
          <p:spPr>
            <a:xfrm>
              <a:off x="434691" y="4890741"/>
              <a:ext cx="1375959"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60BA2E-2BA7-6B4F-B7B7-DFFA0118380C}"/>
                </a:ext>
              </a:extLst>
            </p:cNvPr>
            <p:cNvSpPr/>
            <p:nvPr/>
          </p:nvSpPr>
          <p:spPr>
            <a:xfrm>
              <a:off x="434691" y="5196760"/>
              <a:ext cx="1375959"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6AB91C2-F487-D14A-8C84-AF5A45161265}"/>
                </a:ext>
              </a:extLst>
            </p:cNvPr>
            <p:cNvSpPr/>
            <p:nvPr/>
          </p:nvSpPr>
          <p:spPr>
            <a:xfrm>
              <a:off x="434691" y="5511245"/>
              <a:ext cx="1375959"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4074AC5-E76F-0947-AE5B-5EF2E7BF177F}"/>
                </a:ext>
              </a:extLst>
            </p:cNvPr>
            <p:cNvSpPr/>
            <p:nvPr/>
          </p:nvSpPr>
          <p:spPr>
            <a:xfrm>
              <a:off x="434691" y="4579254"/>
              <a:ext cx="1375959"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055681A-1728-3A45-85ED-DE000F72062C}"/>
                </a:ext>
              </a:extLst>
            </p:cNvPr>
            <p:cNvSpPr/>
            <p:nvPr/>
          </p:nvSpPr>
          <p:spPr>
            <a:xfrm>
              <a:off x="434691" y="3941770"/>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21" name="Left Arrow 20">
              <a:extLst>
                <a:ext uri="{FF2B5EF4-FFF2-40B4-BE49-F238E27FC236}">
                  <a16:creationId xmlns:a16="http://schemas.microsoft.com/office/drawing/2014/main" id="{525D34E4-3F9B-A843-B652-8814FBC8B8D2}"/>
                </a:ext>
              </a:extLst>
            </p:cNvPr>
            <p:cNvSpPr/>
            <p:nvPr/>
          </p:nvSpPr>
          <p:spPr>
            <a:xfrm>
              <a:off x="1810650" y="4434400"/>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DD3E097B-32EE-6046-9911-FB4BF0C96045}"/>
                </a:ext>
              </a:extLst>
            </p:cNvPr>
            <p:cNvSpPr txBox="1"/>
            <p:nvPr/>
          </p:nvSpPr>
          <p:spPr>
            <a:xfrm>
              <a:off x="2264577" y="4208215"/>
              <a:ext cx="428322" cy="369332"/>
            </a:xfrm>
            <a:prstGeom prst="rect">
              <a:avLst/>
            </a:prstGeom>
            <a:noFill/>
          </p:spPr>
          <p:txBody>
            <a:bodyPr wrap="none" rtlCol="0">
              <a:spAutoFit/>
            </a:bodyPr>
            <a:lstStyle/>
            <a:p>
              <a:r>
                <a:rPr lang="en-US" dirty="0" err="1"/>
                <a:t>sp</a:t>
              </a:r>
              <a:endParaRPr lang="en-US" dirty="0"/>
            </a:p>
          </p:txBody>
        </p:sp>
        <p:sp>
          <p:nvSpPr>
            <p:cNvPr id="41" name="TextBox 40">
              <a:extLst>
                <a:ext uri="{FF2B5EF4-FFF2-40B4-BE49-F238E27FC236}">
                  <a16:creationId xmlns:a16="http://schemas.microsoft.com/office/drawing/2014/main" id="{2B6664F5-1402-804D-A906-7D6D6AC60B35}"/>
                </a:ext>
              </a:extLst>
            </p:cNvPr>
            <p:cNvSpPr txBox="1"/>
            <p:nvPr/>
          </p:nvSpPr>
          <p:spPr>
            <a:xfrm>
              <a:off x="592201" y="3458419"/>
              <a:ext cx="1826141" cy="369332"/>
            </a:xfrm>
            <a:prstGeom prst="rect">
              <a:avLst/>
            </a:prstGeom>
            <a:noFill/>
          </p:spPr>
          <p:txBody>
            <a:bodyPr wrap="none" rtlCol="0">
              <a:spAutoFit/>
            </a:bodyPr>
            <a:lstStyle/>
            <a:p>
              <a:r>
                <a:rPr lang="en-US" dirty="0"/>
                <a:t>at function entry</a:t>
              </a:r>
            </a:p>
          </p:txBody>
        </p:sp>
        <p:sp>
          <p:nvSpPr>
            <p:cNvPr id="42" name="Rectangle 41">
              <a:extLst>
                <a:ext uri="{FF2B5EF4-FFF2-40B4-BE49-F238E27FC236}">
                  <a16:creationId xmlns:a16="http://schemas.microsoft.com/office/drawing/2014/main" id="{B04D73F4-67C7-DF44-97FE-16BA5EFFE501}"/>
                </a:ext>
              </a:extLst>
            </p:cNvPr>
            <p:cNvSpPr/>
            <p:nvPr/>
          </p:nvSpPr>
          <p:spPr>
            <a:xfrm>
              <a:off x="433703" y="5823332"/>
              <a:ext cx="1375959"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F602D8FD-0EE9-FB42-ADDD-481D371AFD00}"/>
              </a:ext>
            </a:extLst>
          </p:cNvPr>
          <p:cNvGrpSpPr/>
          <p:nvPr/>
        </p:nvGrpSpPr>
        <p:grpSpPr>
          <a:xfrm>
            <a:off x="8854287" y="278022"/>
            <a:ext cx="2989921" cy="3987192"/>
            <a:chOff x="8903876" y="2977619"/>
            <a:chExt cx="2989921" cy="3987192"/>
          </a:xfrm>
        </p:grpSpPr>
        <p:sp>
          <p:nvSpPr>
            <p:cNvPr id="62" name="Rectangle 61">
              <a:extLst>
                <a:ext uri="{FF2B5EF4-FFF2-40B4-BE49-F238E27FC236}">
                  <a16:creationId xmlns:a16="http://schemas.microsoft.com/office/drawing/2014/main" id="{CAD9EAF7-AA97-0D4F-B156-60FAA4607272}"/>
                </a:ext>
              </a:extLst>
            </p:cNvPr>
            <p:cNvSpPr/>
            <p:nvPr/>
          </p:nvSpPr>
          <p:spPr>
            <a:xfrm>
              <a:off x="9321738" y="4202961"/>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63" name="TextBox 62">
              <a:extLst>
                <a:ext uri="{FF2B5EF4-FFF2-40B4-BE49-F238E27FC236}">
                  <a16:creationId xmlns:a16="http://schemas.microsoft.com/office/drawing/2014/main" id="{F9D15A65-58F2-0047-8D81-A5B36BB26ECB}"/>
                </a:ext>
              </a:extLst>
            </p:cNvPr>
            <p:cNvSpPr txBox="1"/>
            <p:nvPr/>
          </p:nvSpPr>
          <p:spPr>
            <a:xfrm>
              <a:off x="9266136" y="6595479"/>
              <a:ext cx="1428596" cy="369332"/>
            </a:xfrm>
            <a:prstGeom prst="rect">
              <a:avLst/>
            </a:prstGeom>
            <a:noFill/>
          </p:spPr>
          <p:txBody>
            <a:bodyPr wrap="none" rtlCol="0">
              <a:spAutoFit/>
            </a:bodyPr>
            <a:lstStyle/>
            <a:p>
              <a:r>
                <a:rPr lang="en-US" dirty="0"/>
                <a:t>low memory</a:t>
              </a:r>
            </a:p>
          </p:txBody>
        </p:sp>
        <p:sp>
          <p:nvSpPr>
            <p:cNvPr id="68" name="Rectangle 67">
              <a:extLst>
                <a:ext uri="{FF2B5EF4-FFF2-40B4-BE49-F238E27FC236}">
                  <a16:creationId xmlns:a16="http://schemas.microsoft.com/office/drawing/2014/main" id="{46EACBC8-8FD3-A843-B872-DD9DF127CA70}"/>
                </a:ext>
              </a:extLst>
            </p:cNvPr>
            <p:cNvSpPr/>
            <p:nvPr/>
          </p:nvSpPr>
          <p:spPr>
            <a:xfrm>
              <a:off x="9319761" y="3884219"/>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69" name="Left Arrow 68">
              <a:extLst>
                <a:ext uri="{FF2B5EF4-FFF2-40B4-BE49-F238E27FC236}">
                  <a16:creationId xmlns:a16="http://schemas.microsoft.com/office/drawing/2014/main" id="{F6449024-97A7-154C-9E45-9FC9F2A209BB}"/>
                </a:ext>
              </a:extLst>
            </p:cNvPr>
            <p:cNvSpPr/>
            <p:nvPr/>
          </p:nvSpPr>
          <p:spPr>
            <a:xfrm>
              <a:off x="10833815" y="6527375"/>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854769E5-47A8-7C40-854C-A070552DDB25}"/>
                </a:ext>
              </a:extLst>
            </p:cNvPr>
            <p:cNvSpPr txBox="1"/>
            <p:nvPr/>
          </p:nvSpPr>
          <p:spPr>
            <a:xfrm>
              <a:off x="11287742" y="6301190"/>
              <a:ext cx="428322" cy="369332"/>
            </a:xfrm>
            <a:prstGeom prst="rect">
              <a:avLst/>
            </a:prstGeom>
            <a:noFill/>
          </p:spPr>
          <p:txBody>
            <a:bodyPr wrap="none" rtlCol="0">
              <a:spAutoFit/>
            </a:bodyPr>
            <a:lstStyle/>
            <a:p>
              <a:r>
                <a:rPr lang="en-US" dirty="0" err="1"/>
                <a:t>sp</a:t>
              </a:r>
              <a:endParaRPr lang="en-US" dirty="0"/>
            </a:p>
          </p:txBody>
        </p:sp>
        <p:sp>
          <p:nvSpPr>
            <p:cNvPr id="72" name="Rectangle 71">
              <a:extLst>
                <a:ext uri="{FF2B5EF4-FFF2-40B4-BE49-F238E27FC236}">
                  <a16:creationId xmlns:a16="http://schemas.microsoft.com/office/drawing/2014/main" id="{27C883B0-5FC4-F14E-A441-382BDC04B3E9}"/>
                </a:ext>
              </a:extLst>
            </p:cNvPr>
            <p:cNvSpPr/>
            <p:nvPr/>
          </p:nvSpPr>
          <p:spPr>
            <a:xfrm>
              <a:off x="9318773" y="5765781"/>
              <a:ext cx="1375959" cy="847498"/>
            </a:xfrm>
            <a:prstGeom prst="rect">
              <a:avLst/>
            </a:prstGeom>
            <a:solidFill>
              <a:schemeClr val="accent4">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Variables</a:t>
              </a:r>
            </a:p>
          </p:txBody>
        </p:sp>
        <p:sp>
          <p:nvSpPr>
            <p:cNvPr id="74" name="Rectangle 73">
              <a:extLst>
                <a:ext uri="{FF2B5EF4-FFF2-40B4-BE49-F238E27FC236}">
                  <a16:creationId xmlns:a16="http://schemas.microsoft.com/office/drawing/2014/main" id="{1CC7DEC7-915A-1B4B-932C-D329BE90AE3A}"/>
                </a:ext>
              </a:extLst>
            </p:cNvPr>
            <p:cNvSpPr/>
            <p:nvPr/>
          </p:nvSpPr>
          <p:spPr>
            <a:xfrm>
              <a:off x="8903876" y="2977619"/>
              <a:ext cx="2989921" cy="830997"/>
            </a:xfrm>
            <a:prstGeom prst="rect">
              <a:avLst/>
            </a:prstGeom>
          </p:spPr>
          <p:txBody>
            <a:bodyPr wrap="none">
              <a:spAutoFit/>
            </a:bodyPr>
            <a:lstStyle/>
            <a:p>
              <a:pPr algn="ctr"/>
              <a:r>
                <a:rPr lang="en-US" sz="1600" dirty="0">
                  <a:solidFill>
                    <a:schemeClr val="accent6"/>
                  </a:solidFill>
                  <a:latin typeface="Consolas" panose="020B0609020204030204" pitchFamily="49" charset="0"/>
                  <a:cs typeface="Consolas" panose="020B0609020204030204" pitchFamily="49" charset="0"/>
                </a:rPr>
                <a:t>Allocate Space for locals</a:t>
              </a:r>
            </a:p>
            <a:p>
              <a:pPr algn="ctr"/>
              <a:r>
                <a:rPr lang="en-US" sz="1600" dirty="0" err="1">
                  <a:solidFill>
                    <a:schemeClr val="accent6"/>
                  </a:solidFill>
                  <a:latin typeface="Consolas" panose="020B0609020204030204" pitchFamily="49" charset="0"/>
                  <a:cs typeface="Consolas" panose="020B0609020204030204" pitchFamily="49" charset="0"/>
                </a:rPr>
                <a:t>ldr</a:t>
              </a:r>
              <a:r>
                <a:rPr lang="en-US" sz="1600" dirty="0">
                  <a:solidFill>
                    <a:schemeClr val="accent6"/>
                  </a:solidFill>
                  <a:latin typeface="Consolas" panose="020B0609020204030204" pitchFamily="49" charset="0"/>
                  <a:cs typeface="Consolas" panose="020B0609020204030204" pitchFamily="49" charset="0"/>
                </a:rPr>
                <a:t> r3, =FRMADD</a:t>
              </a:r>
            </a:p>
            <a:p>
              <a:pPr algn="ctr"/>
              <a:r>
                <a:rPr lang="en-US" sz="1600" dirty="0">
                  <a:solidFill>
                    <a:schemeClr val="accent6"/>
                  </a:solidFill>
                  <a:latin typeface="Consolas" panose="020B0609020204030204" pitchFamily="49" charset="0"/>
                  <a:cs typeface="Consolas" panose="020B0609020204030204" pitchFamily="49" charset="0"/>
                </a:rPr>
                <a:t>sub </a:t>
              </a:r>
              <a:r>
                <a:rPr lang="en-US" sz="1600" dirty="0" err="1">
                  <a:solidFill>
                    <a:schemeClr val="accent6"/>
                  </a:solidFill>
                  <a:latin typeface="Consolas" panose="020B0609020204030204" pitchFamily="49" charset="0"/>
                  <a:cs typeface="Consolas" panose="020B0609020204030204" pitchFamily="49" charset="0"/>
                </a:rPr>
                <a:t>sp</a:t>
              </a:r>
              <a:r>
                <a:rPr lang="en-US" sz="1600" dirty="0">
                  <a:solidFill>
                    <a:schemeClr val="accent6"/>
                  </a:solidFill>
                  <a:latin typeface="Consolas" panose="020B0609020204030204" pitchFamily="49" charset="0"/>
                  <a:cs typeface="Consolas" panose="020B0609020204030204" pitchFamily="49" charset="0"/>
                </a:rPr>
                <a:t>, </a:t>
              </a:r>
              <a:r>
                <a:rPr lang="en-US" sz="1600" dirty="0" err="1">
                  <a:solidFill>
                    <a:schemeClr val="accent6"/>
                  </a:solidFill>
                  <a:latin typeface="Consolas" panose="020B0609020204030204" pitchFamily="49" charset="0"/>
                  <a:cs typeface="Consolas" panose="020B0609020204030204" pitchFamily="49" charset="0"/>
                </a:rPr>
                <a:t>sp</a:t>
              </a:r>
              <a:r>
                <a:rPr lang="en-US" sz="1600" dirty="0">
                  <a:solidFill>
                    <a:schemeClr val="accent6"/>
                  </a:solidFill>
                  <a:latin typeface="Consolas" panose="020B0609020204030204" pitchFamily="49" charset="0"/>
                  <a:cs typeface="Consolas" panose="020B0609020204030204" pitchFamily="49" charset="0"/>
                </a:rPr>
                <a:t>, r3</a:t>
              </a:r>
            </a:p>
          </p:txBody>
        </p:sp>
        <p:sp>
          <p:nvSpPr>
            <p:cNvPr id="75" name="Rectangle 74">
              <a:extLst>
                <a:ext uri="{FF2B5EF4-FFF2-40B4-BE49-F238E27FC236}">
                  <a16:creationId xmlns:a16="http://schemas.microsoft.com/office/drawing/2014/main" id="{6A47B5DD-1D87-FF47-896D-500EE4525C1E}"/>
                </a:ext>
              </a:extLst>
            </p:cNvPr>
            <p:cNvSpPr/>
            <p:nvPr/>
          </p:nvSpPr>
          <p:spPr>
            <a:xfrm>
              <a:off x="9318774" y="4509127"/>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76" name="Rectangle 75">
              <a:extLst>
                <a:ext uri="{FF2B5EF4-FFF2-40B4-BE49-F238E27FC236}">
                  <a16:creationId xmlns:a16="http://schemas.microsoft.com/office/drawing/2014/main" id="{E36F1238-EFD9-DD4A-AD0E-15A5624CA102}"/>
                </a:ext>
              </a:extLst>
            </p:cNvPr>
            <p:cNvSpPr/>
            <p:nvPr/>
          </p:nvSpPr>
          <p:spPr>
            <a:xfrm>
              <a:off x="9320611" y="4837424"/>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77" name="Rectangle 76">
              <a:extLst>
                <a:ext uri="{FF2B5EF4-FFF2-40B4-BE49-F238E27FC236}">
                  <a16:creationId xmlns:a16="http://schemas.microsoft.com/office/drawing/2014/main" id="{1D307D4F-6A84-764D-A925-E185F39C3F43}"/>
                </a:ext>
              </a:extLst>
            </p:cNvPr>
            <p:cNvSpPr/>
            <p:nvPr/>
          </p:nvSpPr>
          <p:spPr>
            <a:xfrm>
              <a:off x="9318773" y="5139885"/>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r5</a:t>
              </a:r>
            </a:p>
          </p:txBody>
        </p:sp>
        <p:sp>
          <p:nvSpPr>
            <p:cNvPr id="78" name="Rectangle 77">
              <a:extLst>
                <a:ext uri="{FF2B5EF4-FFF2-40B4-BE49-F238E27FC236}">
                  <a16:creationId xmlns:a16="http://schemas.microsoft.com/office/drawing/2014/main" id="{B83099D8-D11B-3C42-8525-20604481CB33}"/>
                </a:ext>
              </a:extLst>
            </p:cNvPr>
            <p:cNvSpPr/>
            <p:nvPr/>
          </p:nvSpPr>
          <p:spPr>
            <a:xfrm>
              <a:off x="9320610" y="5468182"/>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r4</a:t>
              </a:r>
            </a:p>
          </p:txBody>
        </p:sp>
        <p:sp>
          <p:nvSpPr>
            <p:cNvPr id="79" name="Right Brace 78">
              <a:extLst>
                <a:ext uri="{FF2B5EF4-FFF2-40B4-BE49-F238E27FC236}">
                  <a16:creationId xmlns:a16="http://schemas.microsoft.com/office/drawing/2014/main" id="{0E26A5FF-450B-3943-BD72-D12E59911A76}"/>
                </a:ext>
              </a:extLst>
            </p:cNvPr>
            <p:cNvSpPr/>
            <p:nvPr/>
          </p:nvSpPr>
          <p:spPr>
            <a:xfrm>
              <a:off x="10670176" y="5815994"/>
              <a:ext cx="410836" cy="779485"/>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TextBox 79">
              <a:extLst>
                <a:ext uri="{FF2B5EF4-FFF2-40B4-BE49-F238E27FC236}">
                  <a16:creationId xmlns:a16="http://schemas.microsoft.com/office/drawing/2014/main" id="{66196B34-12FF-754F-BD25-B9B3200E3E7B}"/>
                </a:ext>
              </a:extLst>
            </p:cNvPr>
            <p:cNvSpPr txBox="1"/>
            <p:nvPr/>
          </p:nvSpPr>
          <p:spPr>
            <a:xfrm>
              <a:off x="10984221" y="6067236"/>
              <a:ext cx="909576" cy="276999"/>
            </a:xfrm>
            <a:prstGeom prst="rect">
              <a:avLst/>
            </a:prstGeom>
            <a:noFill/>
          </p:spPr>
          <p:txBody>
            <a:bodyPr wrap="square" rtlCol="0">
              <a:spAutoFit/>
            </a:bodyPr>
            <a:lstStyle/>
            <a:p>
              <a:r>
                <a:rPr lang="en-US" sz="1200" dirty="0"/>
                <a:t>FRMADD</a:t>
              </a:r>
            </a:p>
          </p:txBody>
        </p:sp>
      </p:grpSp>
      <p:sp>
        <p:nvSpPr>
          <p:cNvPr id="67" name="TextBox 66">
            <a:extLst>
              <a:ext uri="{FF2B5EF4-FFF2-40B4-BE49-F238E27FC236}">
                <a16:creationId xmlns:a16="http://schemas.microsoft.com/office/drawing/2014/main" id="{9CC18DCB-109C-D846-95C0-F0B5D5E8D41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31" name="Group 30">
            <a:extLst>
              <a:ext uri="{FF2B5EF4-FFF2-40B4-BE49-F238E27FC236}">
                <a16:creationId xmlns:a16="http://schemas.microsoft.com/office/drawing/2014/main" id="{35CC0E5C-EFF3-B54D-C2F0-3F9C3117FA2C}"/>
              </a:ext>
            </a:extLst>
          </p:cNvPr>
          <p:cNvGrpSpPr/>
          <p:nvPr/>
        </p:nvGrpSpPr>
        <p:grpSpPr>
          <a:xfrm>
            <a:off x="1814227" y="1072186"/>
            <a:ext cx="830953" cy="369332"/>
            <a:chOff x="1653962" y="2057134"/>
            <a:chExt cx="830953" cy="369332"/>
          </a:xfrm>
        </p:grpSpPr>
        <p:sp>
          <p:nvSpPr>
            <p:cNvPr id="83" name="Left Arrow 82">
              <a:extLst>
                <a:ext uri="{FF2B5EF4-FFF2-40B4-BE49-F238E27FC236}">
                  <a16:creationId xmlns:a16="http://schemas.microsoft.com/office/drawing/2014/main" id="{B63EC205-B9F6-8932-3D4B-E1A3F7F90046}"/>
                </a:ext>
              </a:extLst>
            </p:cNvPr>
            <p:cNvSpPr/>
            <p:nvPr/>
          </p:nvSpPr>
          <p:spPr>
            <a:xfrm>
              <a:off x="1653962" y="2283319"/>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3D075173-6954-D4B5-366B-68F9E047F817}"/>
                </a:ext>
              </a:extLst>
            </p:cNvPr>
            <p:cNvSpPr txBox="1"/>
            <p:nvPr/>
          </p:nvSpPr>
          <p:spPr>
            <a:xfrm>
              <a:off x="2107889" y="2057134"/>
              <a:ext cx="377026" cy="369332"/>
            </a:xfrm>
            <a:prstGeom prst="rect">
              <a:avLst/>
            </a:prstGeom>
            <a:noFill/>
          </p:spPr>
          <p:txBody>
            <a:bodyPr wrap="none" rtlCol="0">
              <a:spAutoFit/>
            </a:bodyPr>
            <a:lstStyle/>
            <a:p>
              <a:r>
                <a:rPr lang="en-US" dirty="0" err="1"/>
                <a:t>fp</a:t>
              </a:r>
              <a:endParaRPr lang="en-US" dirty="0"/>
            </a:p>
          </p:txBody>
        </p:sp>
      </p:grpSp>
      <p:grpSp>
        <p:nvGrpSpPr>
          <p:cNvPr id="85" name="Group 84">
            <a:extLst>
              <a:ext uri="{FF2B5EF4-FFF2-40B4-BE49-F238E27FC236}">
                <a16:creationId xmlns:a16="http://schemas.microsoft.com/office/drawing/2014/main" id="{E2446E0B-0772-682A-1AA8-584AAF425702}"/>
              </a:ext>
            </a:extLst>
          </p:cNvPr>
          <p:cNvGrpSpPr/>
          <p:nvPr/>
        </p:nvGrpSpPr>
        <p:grpSpPr>
          <a:xfrm>
            <a:off x="4890630" y="1091868"/>
            <a:ext cx="830953" cy="369332"/>
            <a:chOff x="1653962" y="2057134"/>
            <a:chExt cx="830953" cy="369332"/>
          </a:xfrm>
        </p:grpSpPr>
        <p:sp>
          <p:nvSpPr>
            <p:cNvPr id="86" name="Left Arrow 85">
              <a:extLst>
                <a:ext uri="{FF2B5EF4-FFF2-40B4-BE49-F238E27FC236}">
                  <a16:creationId xmlns:a16="http://schemas.microsoft.com/office/drawing/2014/main" id="{F3C2F5E5-E3C4-AE78-85A8-227F11AD5D36}"/>
                </a:ext>
              </a:extLst>
            </p:cNvPr>
            <p:cNvSpPr/>
            <p:nvPr/>
          </p:nvSpPr>
          <p:spPr>
            <a:xfrm>
              <a:off x="1653962" y="2283319"/>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86897C67-E13B-E9DE-5567-6BD50DF6609C}"/>
                </a:ext>
              </a:extLst>
            </p:cNvPr>
            <p:cNvSpPr txBox="1"/>
            <p:nvPr/>
          </p:nvSpPr>
          <p:spPr>
            <a:xfrm>
              <a:off x="2107889" y="2057134"/>
              <a:ext cx="377026" cy="369332"/>
            </a:xfrm>
            <a:prstGeom prst="rect">
              <a:avLst/>
            </a:prstGeom>
            <a:noFill/>
          </p:spPr>
          <p:txBody>
            <a:bodyPr wrap="none" rtlCol="0">
              <a:spAutoFit/>
            </a:bodyPr>
            <a:lstStyle/>
            <a:p>
              <a:r>
                <a:rPr lang="en-US" dirty="0" err="1"/>
                <a:t>fp</a:t>
              </a:r>
              <a:endParaRPr lang="en-US" dirty="0"/>
            </a:p>
          </p:txBody>
        </p:sp>
      </p:grpSp>
      <p:sp>
        <p:nvSpPr>
          <p:cNvPr id="32" name="TextBox 31">
            <a:extLst>
              <a:ext uri="{FF2B5EF4-FFF2-40B4-BE49-F238E27FC236}">
                <a16:creationId xmlns:a16="http://schemas.microsoft.com/office/drawing/2014/main" id="{67B961F4-85F7-BCAD-523C-2F6811CA678E}"/>
              </a:ext>
            </a:extLst>
          </p:cNvPr>
          <p:cNvSpPr txBox="1"/>
          <p:nvPr/>
        </p:nvSpPr>
        <p:spPr>
          <a:xfrm>
            <a:off x="402343" y="4366031"/>
            <a:ext cx="2284409" cy="1754326"/>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t>Function was just called this how the stack looks</a:t>
            </a:r>
          </a:p>
          <a:p>
            <a:r>
              <a:rPr lang="en-US" dirty="0">
                <a:solidFill>
                  <a:srgbClr val="F3753F"/>
                </a:solidFill>
              </a:rPr>
              <a:t>The orange blocks </a:t>
            </a:r>
            <a:r>
              <a:rPr lang="en-US" dirty="0"/>
              <a:t>are part of the caller's stack frame</a:t>
            </a:r>
          </a:p>
        </p:txBody>
      </p:sp>
      <p:sp>
        <p:nvSpPr>
          <p:cNvPr id="88" name="TextBox 87">
            <a:extLst>
              <a:ext uri="{FF2B5EF4-FFF2-40B4-BE49-F238E27FC236}">
                <a16:creationId xmlns:a16="http://schemas.microsoft.com/office/drawing/2014/main" id="{017FB12F-2E2F-A827-2474-4BAE427A2850}"/>
              </a:ext>
            </a:extLst>
          </p:cNvPr>
          <p:cNvSpPr txBox="1"/>
          <p:nvPr/>
        </p:nvSpPr>
        <p:spPr>
          <a:xfrm>
            <a:off x="3056100" y="4155982"/>
            <a:ext cx="2572209" cy="1754326"/>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t>Function </a:t>
            </a:r>
            <a:r>
              <a:rPr lang="en-US" dirty="0">
                <a:solidFill>
                  <a:srgbClr val="2C895B"/>
                </a:solidFill>
              </a:rPr>
              <a:t>saves </a:t>
            </a:r>
            <a:r>
              <a:rPr lang="en-US" dirty="0" err="1">
                <a:solidFill>
                  <a:srgbClr val="2C895B"/>
                </a:solidFill>
              </a:rPr>
              <a:t>lr</a:t>
            </a:r>
            <a:r>
              <a:rPr lang="en-US" dirty="0">
                <a:solidFill>
                  <a:srgbClr val="2C895B"/>
                </a:solidFill>
              </a:rPr>
              <a:t>, </a:t>
            </a:r>
            <a:r>
              <a:rPr lang="en-US" dirty="0" err="1">
                <a:solidFill>
                  <a:srgbClr val="2C895B"/>
                </a:solidFill>
              </a:rPr>
              <a:t>fp</a:t>
            </a:r>
            <a:r>
              <a:rPr lang="en-US" dirty="0">
                <a:solidFill>
                  <a:srgbClr val="2C895B"/>
                </a:solidFill>
              </a:rPr>
              <a:t> using a </a:t>
            </a:r>
            <a:r>
              <a:rPr lang="en-US" dirty="0">
                <a:solidFill>
                  <a:srgbClr val="C00000"/>
                </a:solidFill>
                <a:latin typeface="Consolas" panose="020B0609020204030204" pitchFamily="49" charset="0"/>
                <a:cs typeface="Consolas" panose="020B0609020204030204" pitchFamily="49" charset="0"/>
              </a:rPr>
              <a:t>push</a:t>
            </a:r>
            <a:r>
              <a:rPr lang="en-US" dirty="0">
                <a:solidFill>
                  <a:srgbClr val="2C895B"/>
                </a:solidFill>
              </a:rPr>
              <a:t> </a:t>
            </a:r>
            <a:r>
              <a:rPr lang="en-US" dirty="0"/>
              <a:t>and </a:t>
            </a:r>
            <a:r>
              <a:rPr lang="en-US" dirty="0">
                <a:solidFill>
                  <a:srgbClr val="0070C0"/>
                </a:solidFill>
              </a:rPr>
              <a:t>only those preserved  registers it wants to use</a:t>
            </a:r>
            <a:r>
              <a:rPr lang="en-US" dirty="0"/>
              <a:t> </a:t>
            </a:r>
            <a:r>
              <a:rPr lang="en-US" dirty="0">
                <a:solidFill>
                  <a:srgbClr val="7030A0"/>
                </a:solidFill>
              </a:rPr>
              <a:t>on the stack</a:t>
            </a:r>
          </a:p>
          <a:p>
            <a:r>
              <a:rPr lang="en-US" dirty="0">
                <a:solidFill>
                  <a:srgbClr val="7030A0"/>
                </a:solidFill>
              </a:rPr>
              <a:t>Do not push r12 or r13</a:t>
            </a:r>
          </a:p>
        </p:txBody>
      </p:sp>
      <p:sp>
        <p:nvSpPr>
          <p:cNvPr id="89" name="TextBox 88">
            <a:extLst>
              <a:ext uri="{FF2B5EF4-FFF2-40B4-BE49-F238E27FC236}">
                <a16:creationId xmlns:a16="http://schemas.microsoft.com/office/drawing/2014/main" id="{6E3A62BA-3BB9-3264-72B1-E5599C6542D6}"/>
              </a:ext>
            </a:extLst>
          </p:cNvPr>
          <p:cNvSpPr txBox="1"/>
          <p:nvPr/>
        </p:nvSpPr>
        <p:spPr>
          <a:xfrm>
            <a:off x="6201430" y="4409541"/>
            <a:ext cx="2280212" cy="1200329"/>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t>Function </a:t>
            </a:r>
            <a:r>
              <a:rPr lang="en-US" dirty="0">
                <a:solidFill>
                  <a:srgbClr val="2C895B"/>
                </a:solidFill>
              </a:rPr>
              <a:t>moves the </a:t>
            </a:r>
            <a:r>
              <a:rPr lang="en-US" dirty="0" err="1">
                <a:solidFill>
                  <a:srgbClr val="2C895B"/>
                </a:solidFill>
              </a:rPr>
              <a:t>fp</a:t>
            </a:r>
            <a:r>
              <a:rPr lang="en-US" dirty="0">
                <a:solidFill>
                  <a:srgbClr val="2C895B"/>
                </a:solidFill>
              </a:rPr>
              <a:t> </a:t>
            </a:r>
            <a:r>
              <a:rPr lang="en-US" dirty="0">
                <a:solidFill>
                  <a:schemeClr val="tx2"/>
                </a:solidFill>
              </a:rPr>
              <a:t>to </a:t>
            </a:r>
            <a:r>
              <a:rPr lang="en-US" dirty="0">
                <a:solidFill>
                  <a:srgbClr val="0070C0"/>
                </a:solidFill>
              </a:rPr>
              <a:t>point at the saved </a:t>
            </a:r>
            <a:r>
              <a:rPr lang="en-US" dirty="0" err="1">
                <a:solidFill>
                  <a:srgbClr val="0070C0"/>
                </a:solidFill>
              </a:rPr>
              <a:t>lr</a:t>
            </a:r>
            <a:r>
              <a:rPr lang="en-US" dirty="0">
                <a:solidFill>
                  <a:srgbClr val="0070C0"/>
                </a:solidFill>
              </a:rPr>
              <a:t> </a:t>
            </a:r>
            <a:r>
              <a:rPr lang="en-US" dirty="0">
                <a:solidFill>
                  <a:schemeClr val="tx2"/>
                </a:solidFill>
              </a:rPr>
              <a:t>as </a:t>
            </a:r>
            <a:r>
              <a:rPr lang="en-US" dirty="0">
                <a:solidFill>
                  <a:srgbClr val="C00000"/>
                </a:solidFill>
              </a:rPr>
              <a:t>required by the Aarch32 spec</a:t>
            </a:r>
          </a:p>
        </p:txBody>
      </p:sp>
      <p:sp>
        <p:nvSpPr>
          <p:cNvPr id="90" name="TextBox 89">
            <a:extLst>
              <a:ext uri="{FF2B5EF4-FFF2-40B4-BE49-F238E27FC236}">
                <a16:creationId xmlns:a16="http://schemas.microsoft.com/office/drawing/2014/main" id="{38CFE86A-6332-269C-24FA-7D718B2D0A50}"/>
              </a:ext>
            </a:extLst>
          </p:cNvPr>
          <p:cNvSpPr txBox="1"/>
          <p:nvPr/>
        </p:nvSpPr>
        <p:spPr>
          <a:xfrm>
            <a:off x="9119595" y="4421843"/>
            <a:ext cx="2603403" cy="646331"/>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solidFill>
                  <a:schemeClr val="tx2"/>
                </a:solidFill>
              </a:rPr>
              <a:t>Allocate Space for Local Variables</a:t>
            </a:r>
          </a:p>
        </p:txBody>
      </p:sp>
      <p:grpSp>
        <p:nvGrpSpPr>
          <p:cNvPr id="91" name="Group 90">
            <a:extLst>
              <a:ext uri="{FF2B5EF4-FFF2-40B4-BE49-F238E27FC236}">
                <a16:creationId xmlns:a16="http://schemas.microsoft.com/office/drawing/2014/main" id="{C20407EE-E623-E3AE-1ABE-0310031151CD}"/>
              </a:ext>
            </a:extLst>
          </p:cNvPr>
          <p:cNvGrpSpPr/>
          <p:nvPr/>
        </p:nvGrpSpPr>
        <p:grpSpPr>
          <a:xfrm>
            <a:off x="10676683" y="1781950"/>
            <a:ext cx="830953" cy="369332"/>
            <a:chOff x="1653962" y="2057134"/>
            <a:chExt cx="830953" cy="369332"/>
          </a:xfrm>
        </p:grpSpPr>
        <p:sp>
          <p:nvSpPr>
            <p:cNvPr id="92" name="Left Arrow 91">
              <a:extLst>
                <a:ext uri="{FF2B5EF4-FFF2-40B4-BE49-F238E27FC236}">
                  <a16:creationId xmlns:a16="http://schemas.microsoft.com/office/drawing/2014/main" id="{7181C0CA-13DE-ADE8-D448-4182F6E45394}"/>
                </a:ext>
              </a:extLst>
            </p:cNvPr>
            <p:cNvSpPr/>
            <p:nvPr/>
          </p:nvSpPr>
          <p:spPr>
            <a:xfrm>
              <a:off x="1653962" y="2283319"/>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62D44D3A-B193-8CE6-16CE-E9FC0D95453B}"/>
                </a:ext>
              </a:extLst>
            </p:cNvPr>
            <p:cNvSpPr txBox="1"/>
            <p:nvPr/>
          </p:nvSpPr>
          <p:spPr>
            <a:xfrm>
              <a:off x="2107889" y="2057134"/>
              <a:ext cx="377026" cy="369332"/>
            </a:xfrm>
            <a:prstGeom prst="rect">
              <a:avLst/>
            </a:prstGeom>
            <a:noFill/>
          </p:spPr>
          <p:txBody>
            <a:bodyPr wrap="none" rtlCol="0">
              <a:spAutoFit/>
            </a:bodyPr>
            <a:lstStyle/>
            <a:p>
              <a:r>
                <a:rPr lang="en-US" dirty="0" err="1"/>
                <a:t>fp</a:t>
              </a:r>
              <a:endParaRPr lang="en-US" dirty="0"/>
            </a:p>
          </p:txBody>
        </p:sp>
      </p:grpSp>
      <p:grpSp>
        <p:nvGrpSpPr>
          <p:cNvPr id="5" name="Group 4">
            <a:extLst>
              <a:ext uri="{FF2B5EF4-FFF2-40B4-BE49-F238E27FC236}">
                <a16:creationId xmlns:a16="http://schemas.microsoft.com/office/drawing/2014/main" id="{1410DEEF-23FE-C032-86F5-F2B49614AC9F}"/>
              </a:ext>
            </a:extLst>
          </p:cNvPr>
          <p:cNvGrpSpPr/>
          <p:nvPr/>
        </p:nvGrpSpPr>
        <p:grpSpPr>
          <a:xfrm>
            <a:off x="3102307" y="6002323"/>
            <a:ext cx="8946673" cy="874797"/>
            <a:chOff x="3102307" y="6002323"/>
            <a:chExt cx="8946673" cy="874797"/>
          </a:xfrm>
        </p:grpSpPr>
        <p:sp>
          <p:nvSpPr>
            <p:cNvPr id="3" name="TextBox 2">
              <a:extLst>
                <a:ext uri="{FF2B5EF4-FFF2-40B4-BE49-F238E27FC236}">
                  <a16:creationId xmlns:a16="http://schemas.microsoft.com/office/drawing/2014/main" id="{2140F810-59E9-F0BF-6F0E-A2D9BD5755C5}"/>
                </a:ext>
              </a:extLst>
            </p:cNvPr>
            <p:cNvSpPr txBox="1"/>
            <p:nvPr/>
          </p:nvSpPr>
          <p:spPr>
            <a:xfrm>
              <a:off x="6288092" y="6507788"/>
              <a:ext cx="2698175" cy="369332"/>
            </a:xfrm>
            <a:prstGeom prst="rect">
              <a:avLst/>
            </a:prstGeom>
            <a:noFill/>
          </p:spPr>
          <p:txBody>
            <a:bodyPr wrap="none" rtlCol="0">
              <a:spAutoFit/>
            </a:bodyPr>
            <a:lstStyle/>
            <a:p>
              <a:r>
                <a:rPr lang="en-US" dirty="0">
                  <a:solidFill>
                    <a:srgbClr val="0070C0"/>
                  </a:solidFill>
                </a:rPr>
                <a:t>Part of function prologue</a:t>
              </a:r>
            </a:p>
          </p:txBody>
        </p:sp>
        <p:sp>
          <p:nvSpPr>
            <p:cNvPr id="4" name="Left Brace 3">
              <a:extLst>
                <a:ext uri="{FF2B5EF4-FFF2-40B4-BE49-F238E27FC236}">
                  <a16:creationId xmlns:a16="http://schemas.microsoft.com/office/drawing/2014/main" id="{12A24A3F-8F20-D33D-B5B9-7636763A707B}"/>
                </a:ext>
              </a:extLst>
            </p:cNvPr>
            <p:cNvSpPr/>
            <p:nvPr/>
          </p:nvSpPr>
          <p:spPr>
            <a:xfrm rot="16200000">
              <a:off x="7295723" y="1808907"/>
              <a:ext cx="559841" cy="894667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2F12111B-C1A3-3568-2764-B04678281EA6}"/>
              </a:ext>
            </a:extLst>
          </p:cNvPr>
          <p:cNvGrpSpPr/>
          <p:nvPr/>
        </p:nvGrpSpPr>
        <p:grpSpPr>
          <a:xfrm>
            <a:off x="2549139" y="1799527"/>
            <a:ext cx="945427" cy="1258438"/>
            <a:chOff x="2549139" y="1799527"/>
            <a:chExt cx="945427" cy="1258438"/>
          </a:xfrm>
        </p:grpSpPr>
        <p:sp>
          <p:nvSpPr>
            <p:cNvPr id="7" name="TextBox 6">
              <a:extLst>
                <a:ext uri="{FF2B5EF4-FFF2-40B4-BE49-F238E27FC236}">
                  <a16:creationId xmlns:a16="http://schemas.microsoft.com/office/drawing/2014/main" id="{A8335660-1BD0-62F2-6975-91ADC2FF4B40}"/>
                </a:ext>
              </a:extLst>
            </p:cNvPr>
            <p:cNvSpPr txBox="1"/>
            <p:nvPr/>
          </p:nvSpPr>
          <p:spPr>
            <a:xfrm>
              <a:off x="2549139" y="2167136"/>
              <a:ext cx="739647" cy="738664"/>
            </a:xfrm>
            <a:prstGeom prst="rect">
              <a:avLst/>
            </a:prstGeom>
            <a:solidFill>
              <a:schemeClr val="bg1"/>
            </a:solidFill>
            <a:ln w="25400">
              <a:solidFill>
                <a:schemeClr val="accent1"/>
              </a:solidFill>
            </a:ln>
          </p:spPr>
          <p:txBody>
            <a:bodyPr wrap="square" rtlCol="0">
              <a:spAutoFit/>
            </a:bodyPr>
            <a:lstStyle/>
            <a:p>
              <a:r>
                <a:rPr lang="en-US" sz="1400" dirty="0"/>
                <a:t>New Stack Frame</a:t>
              </a:r>
            </a:p>
          </p:txBody>
        </p:sp>
        <p:sp>
          <p:nvSpPr>
            <p:cNvPr id="8" name="Right Brace 7">
              <a:extLst>
                <a:ext uri="{FF2B5EF4-FFF2-40B4-BE49-F238E27FC236}">
                  <a16:creationId xmlns:a16="http://schemas.microsoft.com/office/drawing/2014/main" id="{8A1675D3-D892-C248-7279-9394DBD5F4BC}"/>
                </a:ext>
              </a:extLst>
            </p:cNvPr>
            <p:cNvSpPr/>
            <p:nvPr/>
          </p:nvSpPr>
          <p:spPr>
            <a:xfrm rot="10800000">
              <a:off x="3267182" y="1799527"/>
              <a:ext cx="227384" cy="1258438"/>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7" name="Right Brace 36">
            <a:extLst>
              <a:ext uri="{FF2B5EF4-FFF2-40B4-BE49-F238E27FC236}">
                <a16:creationId xmlns:a16="http://schemas.microsoft.com/office/drawing/2014/main" id="{82A453CB-0E0D-0475-7B7E-A71403E4284A}"/>
              </a:ext>
            </a:extLst>
          </p:cNvPr>
          <p:cNvSpPr/>
          <p:nvPr/>
        </p:nvSpPr>
        <p:spPr>
          <a:xfrm>
            <a:off x="10636511" y="2121943"/>
            <a:ext cx="410836" cy="958729"/>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3EAA52F7-64D8-2B3F-991C-88E5DEFBDC91}"/>
              </a:ext>
            </a:extLst>
          </p:cNvPr>
          <p:cNvSpPr txBox="1"/>
          <p:nvPr/>
        </p:nvSpPr>
        <p:spPr>
          <a:xfrm>
            <a:off x="10950556" y="2373185"/>
            <a:ext cx="909576" cy="276999"/>
          </a:xfrm>
          <a:prstGeom prst="rect">
            <a:avLst/>
          </a:prstGeom>
          <a:noFill/>
        </p:spPr>
        <p:txBody>
          <a:bodyPr wrap="square" rtlCol="0">
            <a:spAutoFit/>
          </a:bodyPr>
          <a:lstStyle/>
          <a:p>
            <a:r>
              <a:rPr lang="en-US" sz="1200" dirty="0"/>
              <a:t>FP_OFF</a:t>
            </a:r>
          </a:p>
        </p:txBody>
      </p:sp>
      <p:sp>
        <p:nvSpPr>
          <p:cNvPr id="39" name="Right Brace 38">
            <a:extLst>
              <a:ext uri="{FF2B5EF4-FFF2-40B4-BE49-F238E27FC236}">
                <a16:creationId xmlns:a16="http://schemas.microsoft.com/office/drawing/2014/main" id="{BFB3DD9D-43BA-A774-E9AD-3043DEAB8594}"/>
              </a:ext>
            </a:extLst>
          </p:cNvPr>
          <p:cNvSpPr/>
          <p:nvPr/>
        </p:nvSpPr>
        <p:spPr>
          <a:xfrm>
            <a:off x="7808262" y="2055415"/>
            <a:ext cx="410836" cy="958729"/>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956E8D73-9251-AF2D-5BC4-72B5614C5245}"/>
              </a:ext>
            </a:extLst>
          </p:cNvPr>
          <p:cNvSpPr txBox="1"/>
          <p:nvPr/>
        </p:nvSpPr>
        <p:spPr>
          <a:xfrm>
            <a:off x="8122307" y="2306657"/>
            <a:ext cx="909576" cy="276999"/>
          </a:xfrm>
          <a:prstGeom prst="rect">
            <a:avLst/>
          </a:prstGeom>
          <a:noFill/>
        </p:spPr>
        <p:txBody>
          <a:bodyPr wrap="square" rtlCol="0">
            <a:spAutoFit/>
          </a:bodyPr>
          <a:lstStyle/>
          <a:p>
            <a:r>
              <a:rPr lang="en-US" sz="1200" dirty="0"/>
              <a:t>FP_OFF</a:t>
            </a:r>
          </a:p>
        </p:txBody>
      </p:sp>
    </p:spTree>
    <p:extLst>
      <p:ext uri="{BB962C8B-B14F-4D97-AF65-F5344CB8AC3E}">
        <p14:creationId xmlns:p14="http://schemas.microsoft.com/office/powerpoint/2010/main" val="99957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1" grpId="0" animBg="1"/>
      <p:bldP spid="71" grpId="0" animBg="1"/>
      <p:bldP spid="6" grpId="0" animBg="1"/>
      <p:bldP spid="67" grpId="0"/>
      <p:bldP spid="32" grpId="0" animBg="1"/>
      <p:bldP spid="88" grpId="0" animBg="1"/>
      <p:bldP spid="89" grpId="0" animBg="1"/>
      <p:bldP spid="9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AA2D2F57-F59F-7248-AF29-E4AF03B13CF6}"/>
              </a:ext>
            </a:extLst>
          </p:cNvPr>
          <p:cNvSpPr/>
          <p:nvPr/>
        </p:nvSpPr>
        <p:spPr>
          <a:xfrm>
            <a:off x="7858757" y="587906"/>
            <a:ext cx="3000668" cy="4077159"/>
          </a:xfrm>
          <a:prstGeom prst="rect">
            <a:avLst/>
          </a:prstGeom>
          <a:solidFill>
            <a:schemeClr val="accent4">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53CA8A-812E-8B45-8BAE-0A516715F381}"/>
              </a:ext>
            </a:extLst>
          </p:cNvPr>
          <p:cNvSpPr>
            <a:spLocks noGrp="1"/>
          </p:cNvSpPr>
          <p:nvPr>
            <p:ph type="title"/>
          </p:nvPr>
        </p:nvSpPr>
        <p:spPr>
          <a:xfrm>
            <a:off x="21693" y="146838"/>
            <a:ext cx="11701305" cy="419865"/>
          </a:xfrm>
        </p:spPr>
        <p:txBody>
          <a:bodyPr/>
          <a:lstStyle/>
          <a:p>
            <a:r>
              <a:rPr lang="en-US" sz="2800" dirty="0"/>
              <a:t>Function Epilogue: Deallocating the Stack Frame</a:t>
            </a:r>
          </a:p>
        </p:txBody>
      </p:sp>
      <p:grpSp>
        <p:nvGrpSpPr>
          <p:cNvPr id="19" name="Group 18">
            <a:extLst>
              <a:ext uri="{FF2B5EF4-FFF2-40B4-BE49-F238E27FC236}">
                <a16:creationId xmlns:a16="http://schemas.microsoft.com/office/drawing/2014/main" id="{F602D8FD-0EE9-FB42-ADDD-481D371AFD00}"/>
              </a:ext>
            </a:extLst>
          </p:cNvPr>
          <p:cNvGrpSpPr/>
          <p:nvPr/>
        </p:nvGrpSpPr>
        <p:grpSpPr>
          <a:xfrm>
            <a:off x="7954244" y="566703"/>
            <a:ext cx="2922819" cy="4048626"/>
            <a:chOff x="9072186" y="3091342"/>
            <a:chExt cx="2922819" cy="4048626"/>
          </a:xfrm>
        </p:grpSpPr>
        <p:sp>
          <p:nvSpPr>
            <p:cNvPr id="62" name="Rectangle 61">
              <a:extLst>
                <a:ext uri="{FF2B5EF4-FFF2-40B4-BE49-F238E27FC236}">
                  <a16:creationId xmlns:a16="http://schemas.microsoft.com/office/drawing/2014/main" id="{CAD9EAF7-AA97-0D4F-B156-60FAA4607272}"/>
                </a:ext>
              </a:extLst>
            </p:cNvPr>
            <p:cNvSpPr/>
            <p:nvPr/>
          </p:nvSpPr>
          <p:spPr>
            <a:xfrm>
              <a:off x="9321738" y="4202961"/>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63" name="TextBox 62">
              <a:extLst>
                <a:ext uri="{FF2B5EF4-FFF2-40B4-BE49-F238E27FC236}">
                  <a16:creationId xmlns:a16="http://schemas.microsoft.com/office/drawing/2014/main" id="{F9D15A65-58F2-0047-8D81-A5B36BB26ECB}"/>
                </a:ext>
              </a:extLst>
            </p:cNvPr>
            <p:cNvSpPr txBox="1"/>
            <p:nvPr/>
          </p:nvSpPr>
          <p:spPr>
            <a:xfrm>
              <a:off x="9248497" y="6770636"/>
              <a:ext cx="1428596" cy="369332"/>
            </a:xfrm>
            <a:prstGeom prst="rect">
              <a:avLst/>
            </a:prstGeom>
            <a:noFill/>
          </p:spPr>
          <p:txBody>
            <a:bodyPr wrap="none" rtlCol="0">
              <a:spAutoFit/>
            </a:bodyPr>
            <a:lstStyle/>
            <a:p>
              <a:r>
                <a:rPr lang="en-US" dirty="0"/>
                <a:t>low memory</a:t>
              </a:r>
            </a:p>
          </p:txBody>
        </p:sp>
        <p:sp>
          <p:nvSpPr>
            <p:cNvPr id="68" name="Rectangle 67">
              <a:extLst>
                <a:ext uri="{FF2B5EF4-FFF2-40B4-BE49-F238E27FC236}">
                  <a16:creationId xmlns:a16="http://schemas.microsoft.com/office/drawing/2014/main" id="{46EACBC8-8FD3-A843-B872-DD9DF127CA70}"/>
                </a:ext>
              </a:extLst>
            </p:cNvPr>
            <p:cNvSpPr/>
            <p:nvPr/>
          </p:nvSpPr>
          <p:spPr>
            <a:xfrm>
              <a:off x="9319761" y="3884219"/>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69" name="Left Arrow 68">
              <a:extLst>
                <a:ext uri="{FF2B5EF4-FFF2-40B4-BE49-F238E27FC236}">
                  <a16:creationId xmlns:a16="http://schemas.microsoft.com/office/drawing/2014/main" id="{F6449024-97A7-154C-9E45-9FC9F2A209BB}"/>
                </a:ext>
              </a:extLst>
            </p:cNvPr>
            <p:cNvSpPr/>
            <p:nvPr/>
          </p:nvSpPr>
          <p:spPr>
            <a:xfrm>
              <a:off x="10695720" y="4376849"/>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854769E5-47A8-7C40-854C-A070552DDB25}"/>
                </a:ext>
              </a:extLst>
            </p:cNvPr>
            <p:cNvSpPr txBox="1"/>
            <p:nvPr/>
          </p:nvSpPr>
          <p:spPr>
            <a:xfrm>
              <a:off x="11149647" y="4150664"/>
              <a:ext cx="428322" cy="369332"/>
            </a:xfrm>
            <a:prstGeom prst="rect">
              <a:avLst/>
            </a:prstGeom>
            <a:noFill/>
          </p:spPr>
          <p:txBody>
            <a:bodyPr wrap="none" rtlCol="0">
              <a:spAutoFit/>
            </a:bodyPr>
            <a:lstStyle/>
            <a:p>
              <a:r>
                <a:rPr lang="en-US" dirty="0" err="1"/>
                <a:t>sp</a:t>
              </a:r>
              <a:endParaRPr lang="en-US" dirty="0"/>
            </a:p>
          </p:txBody>
        </p:sp>
        <p:sp>
          <p:nvSpPr>
            <p:cNvPr id="72" name="Rectangle 71">
              <a:extLst>
                <a:ext uri="{FF2B5EF4-FFF2-40B4-BE49-F238E27FC236}">
                  <a16:creationId xmlns:a16="http://schemas.microsoft.com/office/drawing/2014/main" id="{27C883B0-5FC4-F14E-A441-382BDC04B3E9}"/>
                </a:ext>
              </a:extLst>
            </p:cNvPr>
            <p:cNvSpPr/>
            <p:nvPr/>
          </p:nvSpPr>
          <p:spPr>
            <a:xfrm>
              <a:off x="9318773" y="5765781"/>
              <a:ext cx="1375959" cy="1064839"/>
            </a:xfrm>
            <a:prstGeom prst="rect">
              <a:avLst/>
            </a:prstGeom>
            <a:solidFill>
              <a:schemeClr val="accent4">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Variables</a:t>
              </a:r>
            </a:p>
          </p:txBody>
        </p:sp>
        <p:sp>
          <p:nvSpPr>
            <p:cNvPr id="74" name="Rectangle 73">
              <a:extLst>
                <a:ext uri="{FF2B5EF4-FFF2-40B4-BE49-F238E27FC236}">
                  <a16:creationId xmlns:a16="http://schemas.microsoft.com/office/drawing/2014/main" id="{1CC7DEC7-915A-1B4B-932C-D329BE90AE3A}"/>
                </a:ext>
              </a:extLst>
            </p:cNvPr>
            <p:cNvSpPr/>
            <p:nvPr/>
          </p:nvSpPr>
          <p:spPr>
            <a:xfrm>
              <a:off x="9072186" y="3091342"/>
              <a:ext cx="2653290" cy="584775"/>
            </a:xfrm>
            <a:prstGeom prst="rect">
              <a:avLst/>
            </a:prstGeom>
          </p:spPr>
          <p:txBody>
            <a:bodyPr wrap="none">
              <a:spAutoFit/>
            </a:bodyPr>
            <a:lstStyle/>
            <a:p>
              <a:pPr algn="ctr"/>
              <a:r>
                <a:rPr lang="en-US" sz="1600" dirty="0">
                  <a:solidFill>
                    <a:schemeClr val="accent6"/>
                  </a:solidFill>
                  <a:latin typeface="Consolas" panose="020B0609020204030204" pitchFamily="49" charset="0"/>
                  <a:cs typeface="Consolas" panose="020B0609020204030204" pitchFamily="49" charset="0"/>
                </a:rPr>
                <a:t>At function exit after</a:t>
              </a:r>
            </a:p>
            <a:p>
              <a:pPr algn="ctr"/>
              <a:r>
                <a:rPr lang="en-US" sz="1600" dirty="0">
                  <a:solidFill>
                    <a:schemeClr val="accent6"/>
                  </a:solidFill>
                  <a:latin typeface="Consolas" panose="020B0609020204030204" pitchFamily="49" charset="0"/>
                  <a:cs typeface="Consolas" panose="020B0609020204030204" pitchFamily="49" charset="0"/>
                </a:rPr>
                <a:t>pop {r4,r5,fp,lr}</a:t>
              </a:r>
            </a:p>
          </p:txBody>
        </p:sp>
        <p:sp>
          <p:nvSpPr>
            <p:cNvPr id="75" name="Rectangle 74">
              <a:extLst>
                <a:ext uri="{FF2B5EF4-FFF2-40B4-BE49-F238E27FC236}">
                  <a16:creationId xmlns:a16="http://schemas.microsoft.com/office/drawing/2014/main" id="{6A47B5DD-1D87-FF47-896D-500EE4525C1E}"/>
                </a:ext>
              </a:extLst>
            </p:cNvPr>
            <p:cNvSpPr/>
            <p:nvPr/>
          </p:nvSpPr>
          <p:spPr>
            <a:xfrm>
              <a:off x="9318774" y="4509127"/>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76" name="Rectangle 75">
              <a:extLst>
                <a:ext uri="{FF2B5EF4-FFF2-40B4-BE49-F238E27FC236}">
                  <a16:creationId xmlns:a16="http://schemas.microsoft.com/office/drawing/2014/main" id="{E36F1238-EFD9-DD4A-AD0E-15A5624CA102}"/>
                </a:ext>
              </a:extLst>
            </p:cNvPr>
            <p:cNvSpPr/>
            <p:nvPr/>
          </p:nvSpPr>
          <p:spPr>
            <a:xfrm>
              <a:off x="9320611" y="4837424"/>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77" name="Rectangle 76">
              <a:extLst>
                <a:ext uri="{FF2B5EF4-FFF2-40B4-BE49-F238E27FC236}">
                  <a16:creationId xmlns:a16="http://schemas.microsoft.com/office/drawing/2014/main" id="{1D307D4F-6A84-764D-A925-E185F39C3F43}"/>
                </a:ext>
              </a:extLst>
            </p:cNvPr>
            <p:cNvSpPr/>
            <p:nvPr/>
          </p:nvSpPr>
          <p:spPr>
            <a:xfrm>
              <a:off x="9318773" y="5139885"/>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r5</a:t>
              </a:r>
            </a:p>
          </p:txBody>
        </p:sp>
        <p:sp>
          <p:nvSpPr>
            <p:cNvPr id="78" name="Rectangle 77">
              <a:extLst>
                <a:ext uri="{FF2B5EF4-FFF2-40B4-BE49-F238E27FC236}">
                  <a16:creationId xmlns:a16="http://schemas.microsoft.com/office/drawing/2014/main" id="{B83099D8-D11B-3C42-8525-20604481CB33}"/>
                </a:ext>
              </a:extLst>
            </p:cNvPr>
            <p:cNvSpPr/>
            <p:nvPr/>
          </p:nvSpPr>
          <p:spPr>
            <a:xfrm>
              <a:off x="9320610" y="5468182"/>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r4</a:t>
              </a:r>
            </a:p>
          </p:txBody>
        </p:sp>
        <p:sp>
          <p:nvSpPr>
            <p:cNvPr id="79" name="Right Brace 78">
              <a:extLst>
                <a:ext uri="{FF2B5EF4-FFF2-40B4-BE49-F238E27FC236}">
                  <a16:creationId xmlns:a16="http://schemas.microsoft.com/office/drawing/2014/main" id="{0E26A5FF-450B-3943-BD72-D12E59911A76}"/>
                </a:ext>
              </a:extLst>
            </p:cNvPr>
            <p:cNvSpPr/>
            <p:nvPr/>
          </p:nvSpPr>
          <p:spPr>
            <a:xfrm>
              <a:off x="10694732" y="4526212"/>
              <a:ext cx="410836" cy="2284903"/>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TextBox 79">
              <a:extLst>
                <a:ext uri="{FF2B5EF4-FFF2-40B4-BE49-F238E27FC236}">
                  <a16:creationId xmlns:a16="http://schemas.microsoft.com/office/drawing/2014/main" id="{66196B34-12FF-754F-BD25-B9B3200E3E7B}"/>
                </a:ext>
              </a:extLst>
            </p:cNvPr>
            <p:cNvSpPr txBox="1"/>
            <p:nvPr/>
          </p:nvSpPr>
          <p:spPr>
            <a:xfrm>
              <a:off x="11031112" y="5027502"/>
              <a:ext cx="963893" cy="1754326"/>
            </a:xfrm>
            <a:prstGeom prst="rect">
              <a:avLst/>
            </a:prstGeom>
            <a:noFill/>
          </p:spPr>
          <p:txBody>
            <a:bodyPr wrap="square" rtlCol="0">
              <a:spAutoFit/>
            </a:bodyPr>
            <a:lstStyle/>
            <a:p>
              <a:r>
                <a:rPr lang="en-US" dirty="0">
                  <a:solidFill>
                    <a:srgbClr val="F3753F"/>
                  </a:solidFill>
                </a:rPr>
                <a:t>Eligible for reuse </a:t>
              </a:r>
            </a:p>
            <a:p>
              <a:endParaRPr lang="en-US" dirty="0"/>
            </a:p>
            <a:p>
              <a:r>
                <a:rPr lang="en-US" dirty="0">
                  <a:solidFill>
                    <a:schemeClr val="accent3"/>
                  </a:solidFill>
                </a:rPr>
                <a:t>out of scope</a:t>
              </a:r>
            </a:p>
          </p:txBody>
        </p:sp>
      </p:grpSp>
      <p:sp>
        <p:nvSpPr>
          <p:cNvPr id="67" name="TextBox 66">
            <a:extLst>
              <a:ext uri="{FF2B5EF4-FFF2-40B4-BE49-F238E27FC236}">
                <a16:creationId xmlns:a16="http://schemas.microsoft.com/office/drawing/2014/main" id="{9CC18DCB-109C-D846-95C0-F0B5D5E8D41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90" name="TextBox 89">
            <a:extLst>
              <a:ext uri="{FF2B5EF4-FFF2-40B4-BE49-F238E27FC236}">
                <a16:creationId xmlns:a16="http://schemas.microsoft.com/office/drawing/2014/main" id="{38CFE86A-6332-269C-24FA-7D718B2D0A50}"/>
              </a:ext>
            </a:extLst>
          </p:cNvPr>
          <p:cNvSpPr txBox="1"/>
          <p:nvPr/>
        </p:nvSpPr>
        <p:spPr>
          <a:xfrm>
            <a:off x="7723531" y="4829530"/>
            <a:ext cx="3952356" cy="1200329"/>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solidFill>
                  <a:schemeClr val="tx2"/>
                </a:solidFill>
              </a:rPr>
              <a:t>At function exit (in the function epilogue) the function uses </a:t>
            </a:r>
            <a:r>
              <a:rPr lang="en-US" dirty="0">
                <a:solidFill>
                  <a:srgbClr val="F3753F"/>
                </a:solidFill>
                <a:latin typeface="Consolas" panose="020B0609020204030204" pitchFamily="49" charset="0"/>
                <a:cs typeface="Consolas" panose="020B0609020204030204" pitchFamily="49" charset="0"/>
              </a:rPr>
              <a:t>pop</a:t>
            </a:r>
            <a:r>
              <a:rPr lang="en-US" dirty="0">
                <a:solidFill>
                  <a:schemeClr val="tx2"/>
                </a:solidFill>
              </a:rPr>
              <a:t> to restore the registers to the values they had at function entry</a:t>
            </a:r>
          </a:p>
        </p:txBody>
      </p:sp>
      <p:grpSp>
        <p:nvGrpSpPr>
          <p:cNvPr id="91" name="Group 90">
            <a:extLst>
              <a:ext uri="{FF2B5EF4-FFF2-40B4-BE49-F238E27FC236}">
                <a16:creationId xmlns:a16="http://schemas.microsoft.com/office/drawing/2014/main" id="{C20407EE-E623-E3AE-1ABE-0310031151CD}"/>
              </a:ext>
            </a:extLst>
          </p:cNvPr>
          <p:cNvGrpSpPr/>
          <p:nvPr/>
        </p:nvGrpSpPr>
        <p:grpSpPr>
          <a:xfrm>
            <a:off x="9614251" y="1273826"/>
            <a:ext cx="830953" cy="369332"/>
            <a:chOff x="1653962" y="2057134"/>
            <a:chExt cx="830953" cy="369332"/>
          </a:xfrm>
        </p:grpSpPr>
        <p:sp>
          <p:nvSpPr>
            <p:cNvPr id="92" name="Left Arrow 91">
              <a:extLst>
                <a:ext uri="{FF2B5EF4-FFF2-40B4-BE49-F238E27FC236}">
                  <a16:creationId xmlns:a16="http://schemas.microsoft.com/office/drawing/2014/main" id="{7181C0CA-13DE-ADE8-D448-4182F6E45394}"/>
                </a:ext>
              </a:extLst>
            </p:cNvPr>
            <p:cNvSpPr/>
            <p:nvPr/>
          </p:nvSpPr>
          <p:spPr>
            <a:xfrm>
              <a:off x="1653962" y="2283319"/>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62D44D3A-B193-8CE6-16CE-E9FC0D95453B}"/>
                </a:ext>
              </a:extLst>
            </p:cNvPr>
            <p:cNvSpPr txBox="1"/>
            <p:nvPr/>
          </p:nvSpPr>
          <p:spPr>
            <a:xfrm>
              <a:off x="2107889" y="2057134"/>
              <a:ext cx="377026" cy="369332"/>
            </a:xfrm>
            <a:prstGeom prst="rect">
              <a:avLst/>
            </a:prstGeom>
            <a:noFill/>
          </p:spPr>
          <p:txBody>
            <a:bodyPr wrap="none" rtlCol="0">
              <a:spAutoFit/>
            </a:bodyPr>
            <a:lstStyle/>
            <a:p>
              <a:r>
                <a:rPr lang="en-US" dirty="0" err="1"/>
                <a:t>fp</a:t>
              </a:r>
              <a:endParaRPr lang="en-US" dirty="0"/>
            </a:p>
          </p:txBody>
        </p:sp>
      </p:grpSp>
      <p:grpSp>
        <p:nvGrpSpPr>
          <p:cNvPr id="5" name="Group 4">
            <a:extLst>
              <a:ext uri="{FF2B5EF4-FFF2-40B4-BE49-F238E27FC236}">
                <a16:creationId xmlns:a16="http://schemas.microsoft.com/office/drawing/2014/main" id="{1410DEEF-23FE-C032-86F5-F2B49614AC9F}"/>
              </a:ext>
            </a:extLst>
          </p:cNvPr>
          <p:cNvGrpSpPr/>
          <p:nvPr/>
        </p:nvGrpSpPr>
        <p:grpSpPr>
          <a:xfrm>
            <a:off x="3878143" y="6002323"/>
            <a:ext cx="7924653" cy="855677"/>
            <a:chOff x="3878143" y="6002323"/>
            <a:chExt cx="7924653" cy="855677"/>
          </a:xfrm>
        </p:grpSpPr>
        <p:sp>
          <p:nvSpPr>
            <p:cNvPr id="3" name="TextBox 2">
              <a:extLst>
                <a:ext uri="{FF2B5EF4-FFF2-40B4-BE49-F238E27FC236}">
                  <a16:creationId xmlns:a16="http://schemas.microsoft.com/office/drawing/2014/main" id="{2140F810-59E9-F0BF-6F0E-A2D9BD5755C5}"/>
                </a:ext>
              </a:extLst>
            </p:cNvPr>
            <p:cNvSpPr txBox="1"/>
            <p:nvPr/>
          </p:nvSpPr>
          <p:spPr>
            <a:xfrm>
              <a:off x="6324182" y="6488668"/>
              <a:ext cx="2672526" cy="369332"/>
            </a:xfrm>
            <a:prstGeom prst="rect">
              <a:avLst/>
            </a:prstGeom>
            <a:noFill/>
          </p:spPr>
          <p:txBody>
            <a:bodyPr wrap="none" rtlCol="0">
              <a:spAutoFit/>
            </a:bodyPr>
            <a:lstStyle/>
            <a:p>
              <a:r>
                <a:rPr lang="en-US" dirty="0">
                  <a:solidFill>
                    <a:srgbClr val="0070C0"/>
                  </a:solidFill>
                </a:rPr>
                <a:t>Part of function epilogue</a:t>
              </a:r>
            </a:p>
          </p:txBody>
        </p:sp>
        <p:sp>
          <p:nvSpPr>
            <p:cNvPr id="4" name="Left Brace 3">
              <a:extLst>
                <a:ext uri="{FF2B5EF4-FFF2-40B4-BE49-F238E27FC236}">
                  <a16:creationId xmlns:a16="http://schemas.microsoft.com/office/drawing/2014/main" id="{12A24A3F-8F20-D33D-B5B9-7636763A707B}"/>
                </a:ext>
              </a:extLst>
            </p:cNvPr>
            <p:cNvSpPr/>
            <p:nvPr/>
          </p:nvSpPr>
          <p:spPr>
            <a:xfrm rot="16200000">
              <a:off x="7560549" y="2319917"/>
              <a:ext cx="559841" cy="792465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7" name="Rectangle 6">
            <a:extLst>
              <a:ext uri="{FF2B5EF4-FFF2-40B4-BE49-F238E27FC236}">
                <a16:creationId xmlns:a16="http://schemas.microsoft.com/office/drawing/2014/main" id="{70DDCCCD-F221-6374-C451-F4DF07FF8E46}"/>
              </a:ext>
            </a:extLst>
          </p:cNvPr>
          <p:cNvSpPr/>
          <p:nvPr/>
        </p:nvSpPr>
        <p:spPr>
          <a:xfrm>
            <a:off x="101639" y="616096"/>
            <a:ext cx="3000668" cy="3953082"/>
          </a:xfrm>
          <a:prstGeom prst="rect">
            <a:avLst/>
          </a:prstGeom>
          <a:solidFill>
            <a:schemeClr val="accent4">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587776A8-FD8D-D918-75F9-229F83C5EC4E}"/>
              </a:ext>
            </a:extLst>
          </p:cNvPr>
          <p:cNvGrpSpPr/>
          <p:nvPr/>
        </p:nvGrpSpPr>
        <p:grpSpPr>
          <a:xfrm>
            <a:off x="21693" y="719629"/>
            <a:ext cx="3173193" cy="3918379"/>
            <a:chOff x="8890605" y="3046432"/>
            <a:chExt cx="3173193" cy="3918379"/>
          </a:xfrm>
        </p:grpSpPr>
        <p:sp>
          <p:nvSpPr>
            <p:cNvPr id="29" name="Rectangle 28">
              <a:extLst>
                <a:ext uri="{FF2B5EF4-FFF2-40B4-BE49-F238E27FC236}">
                  <a16:creationId xmlns:a16="http://schemas.microsoft.com/office/drawing/2014/main" id="{413BF166-6558-FA16-D191-265AC632B69A}"/>
                </a:ext>
              </a:extLst>
            </p:cNvPr>
            <p:cNvSpPr/>
            <p:nvPr/>
          </p:nvSpPr>
          <p:spPr>
            <a:xfrm>
              <a:off x="9321738" y="4202961"/>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30" name="TextBox 29">
              <a:extLst>
                <a:ext uri="{FF2B5EF4-FFF2-40B4-BE49-F238E27FC236}">
                  <a16:creationId xmlns:a16="http://schemas.microsoft.com/office/drawing/2014/main" id="{51C5F2F8-EDCD-C5C2-DCDD-10C5B0102497}"/>
                </a:ext>
              </a:extLst>
            </p:cNvPr>
            <p:cNvSpPr txBox="1"/>
            <p:nvPr/>
          </p:nvSpPr>
          <p:spPr>
            <a:xfrm>
              <a:off x="9266136" y="6595479"/>
              <a:ext cx="1428596" cy="369332"/>
            </a:xfrm>
            <a:prstGeom prst="rect">
              <a:avLst/>
            </a:prstGeom>
            <a:noFill/>
          </p:spPr>
          <p:txBody>
            <a:bodyPr wrap="none" rtlCol="0">
              <a:spAutoFit/>
            </a:bodyPr>
            <a:lstStyle/>
            <a:p>
              <a:r>
                <a:rPr lang="en-US" dirty="0"/>
                <a:t>low memory</a:t>
              </a:r>
            </a:p>
          </p:txBody>
        </p:sp>
        <p:sp>
          <p:nvSpPr>
            <p:cNvPr id="33" name="Rectangle 32">
              <a:extLst>
                <a:ext uri="{FF2B5EF4-FFF2-40B4-BE49-F238E27FC236}">
                  <a16:creationId xmlns:a16="http://schemas.microsoft.com/office/drawing/2014/main" id="{852F090D-EA8B-B703-AF9E-71E2F9A86A73}"/>
                </a:ext>
              </a:extLst>
            </p:cNvPr>
            <p:cNvSpPr/>
            <p:nvPr/>
          </p:nvSpPr>
          <p:spPr>
            <a:xfrm>
              <a:off x="9319761" y="3884219"/>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34" name="Left Arrow 33">
              <a:extLst>
                <a:ext uri="{FF2B5EF4-FFF2-40B4-BE49-F238E27FC236}">
                  <a16:creationId xmlns:a16="http://schemas.microsoft.com/office/drawing/2014/main" id="{E22C4129-A095-CFC8-C864-AA2CD8D4FBD6}"/>
                </a:ext>
              </a:extLst>
            </p:cNvPr>
            <p:cNvSpPr/>
            <p:nvPr/>
          </p:nvSpPr>
          <p:spPr>
            <a:xfrm>
              <a:off x="10833815" y="6527375"/>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D127457-CB67-E70B-1C23-A6838F19AE54}"/>
                </a:ext>
              </a:extLst>
            </p:cNvPr>
            <p:cNvSpPr txBox="1"/>
            <p:nvPr/>
          </p:nvSpPr>
          <p:spPr>
            <a:xfrm>
              <a:off x="11287742" y="6301190"/>
              <a:ext cx="428322" cy="369332"/>
            </a:xfrm>
            <a:prstGeom prst="rect">
              <a:avLst/>
            </a:prstGeom>
            <a:noFill/>
          </p:spPr>
          <p:txBody>
            <a:bodyPr wrap="none" rtlCol="0">
              <a:spAutoFit/>
            </a:bodyPr>
            <a:lstStyle/>
            <a:p>
              <a:r>
                <a:rPr lang="en-US" dirty="0" err="1"/>
                <a:t>sp</a:t>
              </a:r>
              <a:endParaRPr lang="en-US" dirty="0"/>
            </a:p>
          </p:txBody>
        </p:sp>
        <p:sp>
          <p:nvSpPr>
            <p:cNvPr id="37" name="Rectangle 36">
              <a:extLst>
                <a:ext uri="{FF2B5EF4-FFF2-40B4-BE49-F238E27FC236}">
                  <a16:creationId xmlns:a16="http://schemas.microsoft.com/office/drawing/2014/main" id="{6F2473EF-521A-FFDA-1ADA-3AAC556DCFA1}"/>
                </a:ext>
              </a:extLst>
            </p:cNvPr>
            <p:cNvSpPr/>
            <p:nvPr/>
          </p:nvSpPr>
          <p:spPr>
            <a:xfrm>
              <a:off x="9318773" y="5765781"/>
              <a:ext cx="1375959" cy="847498"/>
            </a:xfrm>
            <a:prstGeom prst="rect">
              <a:avLst/>
            </a:prstGeom>
            <a:solidFill>
              <a:schemeClr val="accent4">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Variables</a:t>
              </a:r>
            </a:p>
          </p:txBody>
        </p:sp>
        <p:sp>
          <p:nvSpPr>
            <p:cNvPr id="38" name="Rectangle 37">
              <a:extLst>
                <a:ext uri="{FF2B5EF4-FFF2-40B4-BE49-F238E27FC236}">
                  <a16:creationId xmlns:a16="http://schemas.microsoft.com/office/drawing/2014/main" id="{1AAD21A7-6E8E-67E9-3653-4DA8D1664049}"/>
                </a:ext>
              </a:extLst>
            </p:cNvPr>
            <p:cNvSpPr/>
            <p:nvPr/>
          </p:nvSpPr>
          <p:spPr>
            <a:xfrm>
              <a:off x="8890605" y="3046432"/>
              <a:ext cx="3173193" cy="584775"/>
            </a:xfrm>
            <a:prstGeom prst="rect">
              <a:avLst/>
            </a:prstGeom>
          </p:spPr>
          <p:txBody>
            <a:bodyPr wrap="square">
              <a:spAutoFit/>
            </a:bodyPr>
            <a:lstStyle/>
            <a:p>
              <a:pPr algn="ctr"/>
              <a:r>
                <a:rPr lang="en-US" sz="1600" dirty="0">
                  <a:solidFill>
                    <a:schemeClr val="accent6"/>
                  </a:solidFill>
                  <a:latin typeface="Consolas" panose="020B0609020204030204" pitchFamily="49" charset="0"/>
                  <a:cs typeface="Consolas" panose="020B0609020204030204" pitchFamily="49" charset="0"/>
                </a:rPr>
                <a:t>Stack frame while during function body execution</a:t>
              </a:r>
            </a:p>
          </p:txBody>
        </p:sp>
        <p:sp>
          <p:nvSpPr>
            <p:cNvPr id="39" name="Rectangle 38">
              <a:extLst>
                <a:ext uri="{FF2B5EF4-FFF2-40B4-BE49-F238E27FC236}">
                  <a16:creationId xmlns:a16="http://schemas.microsoft.com/office/drawing/2014/main" id="{F2BB3AEA-879D-D624-A21B-BF8689484A1A}"/>
                </a:ext>
              </a:extLst>
            </p:cNvPr>
            <p:cNvSpPr/>
            <p:nvPr/>
          </p:nvSpPr>
          <p:spPr>
            <a:xfrm>
              <a:off x="9318774" y="4509127"/>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40" name="Rectangle 39">
              <a:extLst>
                <a:ext uri="{FF2B5EF4-FFF2-40B4-BE49-F238E27FC236}">
                  <a16:creationId xmlns:a16="http://schemas.microsoft.com/office/drawing/2014/main" id="{91BEF3E5-AC03-D910-D563-ED6B028A4AC0}"/>
                </a:ext>
              </a:extLst>
            </p:cNvPr>
            <p:cNvSpPr/>
            <p:nvPr/>
          </p:nvSpPr>
          <p:spPr>
            <a:xfrm>
              <a:off x="9320611" y="4837424"/>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43" name="Rectangle 42">
              <a:extLst>
                <a:ext uri="{FF2B5EF4-FFF2-40B4-BE49-F238E27FC236}">
                  <a16:creationId xmlns:a16="http://schemas.microsoft.com/office/drawing/2014/main" id="{2434F352-9FE2-D53C-9CB0-F920E828B3A9}"/>
                </a:ext>
              </a:extLst>
            </p:cNvPr>
            <p:cNvSpPr/>
            <p:nvPr/>
          </p:nvSpPr>
          <p:spPr>
            <a:xfrm>
              <a:off x="9318773" y="5139885"/>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r5</a:t>
              </a:r>
            </a:p>
          </p:txBody>
        </p:sp>
        <p:sp>
          <p:nvSpPr>
            <p:cNvPr id="46" name="Rectangle 45">
              <a:extLst>
                <a:ext uri="{FF2B5EF4-FFF2-40B4-BE49-F238E27FC236}">
                  <a16:creationId xmlns:a16="http://schemas.microsoft.com/office/drawing/2014/main" id="{4EB4F05A-D32B-E112-DD36-6327EB10F5F8}"/>
                </a:ext>
              </a:extLst>
            </p:cNvPr>
            <p:cNvSpPr/>
            <p:nvPr/>
          </p:nvSpPr>
          <p:spPr>
            <a:xfrm>
              <a:off x="9320610" y="5468182"/>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r4</a:t>
              </a:r>
            </a:p>
          </p:txBody>
        </p:sp>
        <p:sp>
          <p:nvSpPr>
            <p:cNvPr id="61" name="Right Brace 60">
              <a:extLst>
                <a:ext uri="{FF2B5EF4-FFF2-40B4-BE49-F238E27FC236}">
                  <a16:creationId xmlns:a16="http://schemas.microsoft.com/office/drawing/2014/main" id="{80F4A592-D041-2E73-4B34-8826054D11F0}"/>
                </a:ext>
              </a:extLst>
            </p:cNvPr>
            <p:cNvSpPr/>
            <p:nvPr/>
          </p:nvSpPr>
          <p:spPr>
            <a:xfrm>
              <a:off x="10670176" y="5815994"/>
              <a:ext cx="410836" cy="779485"/>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TextBox 63">
              <a:extLst>
                <a:ext uri="{FF2B5EF4-FFF2-40B4-BE49-F238E27FC236}">
                  <a16:creationId xmlns:a16="http://schemas.microsoft.com/office/drawing/2014/main" id="{FB6CB8FF-D843-B6DB-3A54-6DE18DFF4356}"/>
                </a:ext>
              </a:extLst>
            </p:cNvPr>
            <p:cNvSpPr txBox="1"/>
            <p:nvPr/>
          </p:nvSpPr>
          <p:spPr>
            <a:xfrm>
              <a:off x="10984221" y="6067236"/>
              <a:ext cx="909576" cy="276999"/>
            </a:xfrm>
            <a:prstGeom prst="rect">
              <a:avLst/>
            </a:prstGeom>
            <a:noFill/>
          </p:spPr>
          <p:txBody>
            <a:bodyPr wrap="square" rtlCol="0">
              <a:spAutoFit/>
            </a:bodyPr>
            <a:lstStyle/>
            <a:p>
              <a:r>
                <a:rPr lang="en-US" sz="1200" dirty="0"/>
                <a:t>FRMADD</a:t>
              </a:r>
            </a:p>
          </p:txBody>
        </p:sp>
      </p:grpSp>
      <p:grpSp>
        <p:nvGrpSpPr>
          <p:cNvPr id="66" name="Group 65">
            <a:extLst>
              <a:ext uri="{FF2B5EF4-FFF2-40B4-BE49-F238E27FC236}">
                <a16:creationId xmlns:a16="http://schemas.microsoft.com/office/drawing/2014/main" id="{409459CC-F666-841C-EA21-F0CCF6DA48F7}"/>
              </a:ext>
            </a:extLst>
          </p:cNvPr>
          <p:cNvGrpSpPr/>
          <p:nvPr/>
        </p:nvGrpSpPr>
        <p:grpSpPr>
          <a:xfrm>
            <a:off x="1857360" y="2154744"/>
            <a:ext cx="830953" cy="369332"/>
            <a:chOff x="1653962" y="2057134"/>
            <a:chExt cx="830953" cy="369332"/>
          </a:xfrm>
        </p:grpSpPr>
        <p:sp>
          <p:nvSpPr>
            <p:cNvPr id="73" name="Left Arrow 72">
              <a:extLst>
                <a:ext uri="{FF2B5EF4-FFF2-40B4-BE49-F238E27FC236}">
                  <a16:creationId xmlns:a16="http://schemas.microsoft.com/office/drawing/2014/main" id="{B512BA5A-04A4-7CDB-494B-5D74AF798872}"/>
                </a:ext>
              </a:extLst>
            </p:cNvPr>
            <p:cNvSpPr/>
            <p:nvPr/>
          </p:nvSpPr>
          <p:spPr>
            <a:xfrm>
              <a:off x="1653962" y="2283319"/>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9F046E9B-AF1E-1682-DCD2-041C45D0ABD1}"/>
                </a:ext>
              </a:extLst>
            </p:cNvPr>
            <p:cNvSpPr txBox="1"/>
            <p:nvPr/>
          </p:nvSpPr>
          <p:spPr>
            <a:xfrm>
              <a:off x="2107889" y="2057134"/>
              <a:ext cx="377026" cy="369332"/>
            </a:xfrm>
            <a:prstGeom prst="rect">
              <a:avLst/>
            </a:prstGeom>
            <a:noFill/>
          </p:spPr>
          <p:txBody>
            <a:bodyPr wrap="none" rtlCol="0">
              <a:spAutoFit/>
            </a:bodyPr>
            <a:lstStyle/>
            <a:p>
              <a:r>
                <a:rPr lang="en-US" dirty="0" err="1"/>
                <a:t>fp</a:t>
              </a:r>
              <a:endParaRPr lang="en-US" dirty="0"/>
            </a:p>
          </p:txBody>
        </p:sp>
      </p:grpSp>
      <p:sp>
        <p:nvSpPr>
          <p:cNvPr id="96" name="Right Brace 95">
            <a:extLst>
              <a:ext uri="{FF2B5EF4-FFF2-40B4-BE49-F238E27FC236}">
                <a16:creationId xmlns:a16="http://schemas.microsoft.com/office/drawing/2014/main" id="{6140688F-11AF-C467-F3EA-2923A7B52E95}"/>
              </a:ext>
            </a:extLst>
          </p:cNvPr>
          <p:cNvSpPr/>
          <p:nvPr/>
        </p:nvSpPr>
        <p:spPr>
          <a:xfrm>
            <a:off x="1817188" y="2494737"/>
            <a:ext cx="410836" cy="958729"/>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TextBox 96">
            <a:extLst>
              <a:ext uri="{FF2B5EF4-FFF2-40B4-BE49-F238E27FC236}">
                <a16:creationId xmlns:a16="http://schemas.microsoft.com/office/drawing/2014/main" id="{72A03E63-CD39-C105-751F-4E6AB5256EFA}"/>
              </a:ext>
            </a:extLst>
          </p:cNvPr>
          <p:cNvSpPr txBox="1"/>
          <p:nvPr/>
        </p:nvSpPr>
        <p:spPr>
          <a:xfrm>
            <a:off x="2131233" y="2745979"/>
            <a:ext cx="909576" cy="276999"/>
          </a:xfrm>
          <a:prstGeom prst="rect">
            <a:avLst/>
          </a:prstGeom>
          <a:noFill/>
        </p:spPr>
        <p:txBody>
          <a:bodyPr wrap="square" rtlCol="0">
            <a:spAutoFit/>
          </a:bodyPr>
          <a:lstStyle/>
          <a:p>
            <a:r>
              <a:rPr lang="en-US" sz="1200" dirty="0"/>
              <a:t>FP_OFF</a:t>
            </a:r>
          </a:p>
        </p:txBody>
      </p:sp>
      <p:sp>
        <p:nvSpPr>
          <p:cNvPr id="98" name="Rectangle 97">
            <a:extLst>
              <a:ext uri="{FF2B5EF4-FFF2-40B4-BE49-F238E27FC236}">
                <a16:creationId xmlns:a16="http://schemas.microsoft.com/office/drawing/2014/main" id="{E32B1F04-A524-3552-3D59-4874AF9F2783}"/>
              </a:ext>
            </a:extLst>
          </p:cNvPr>
          <p:cNvSpPr/>
          <p:nvPr/>
        </p:nvSpPr>
        <p:spPr>
          <a:xfrm>
            <a:off x="3943573" y="670593"/>
            <a:ext cx="3345716" cy="3953082"/>
          </a:xfrm>
          <a:prstGeom prst="rect">
            <a:avLst/>
          </a:prstGeom>
          <a:solidFill>
            <a:schemeClr val="accent4">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EF60BAE7-F2A8-17DA-8F34-1CB411EFF4A5}"/>
              </a:ext>
            </a:extLst>
          </p:cNvPr>
          <p:cNvGrpSpPr/>
          <p:nvPr/>
        </p:nvGrpSpPr>
        <p:grpSpPr>
          <a:xfrm>
            <a:off x="3878142" y="650816"/>
            <a:ext cx="3214341" cy="4014250"/>
            <a:chOff x="8909479" y="2950561"/>
            <a:chExt cx="3214341" cy="4014250"/>
          </a:xfrm>
        </p:grpSpPr>
        <p:sp>
          <p:nvSpPr>
            <p:cNvPr id="100" name="Rectangle 99">
              <a:extLst>
                <a:ext uri="{FF2B5EF4-FFF2-40B4-BE49-F238E27FC236}">
                  <a16:creationId xmlns:a16="http://schemas.microsoft.com/office/drawing/2014/main" id="{B394E1EF-71B6-D633-9609-C38E6978957C}"/>
                </a:ext>
              </a:extLst>
            </p:cNvPr>
            <p:cNvSpPr/>
            <p:nvPr/>
          </p:nvSpPr>
          <p:spPr>
            <a:xfrm>
              <a:off x="9321738" y="4202961"/>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101" name="TextBox 100">
              <a:extLst>
                <a:ext uri="{FF2B5EF4-FFF2-40B4-BE49-F238E27FC236}">
                  <a16:creationId xmlns:a16="http://schemas.microsoft.com/office/drawing/2014/main" id="{F6CA3F48-197E-C3F9-E407-BB16225AD343}"/>
                </a:ext>
              </a:extLst>
            </p:cNvPr>
            <p:cNvSpPr txBox="1"/>
            <p:nvPr/>
          </p:nvSpPr>
          <p:spPr>
            <a:xfrm>
              <a:off x="9266136" y="6595479"/>
              <a:ext cx="1428596" cy="369332"/>
            </a:xfrm>
            <a:prstGeom prst="rect">
              <a:avLst/>
            </a:prstGeom>
            <a:noFill/>
          </p:spPr>
          <p:txBody>
            <a:bodyPr wrap="none" rtlCol="0">
              <a:spAutoFit/>
            </a:bodyPr>
            <a:lstStyle/>
            <a:p>
              <a:r>
                <a:rPr lang="en-US" dirty="0"/>
                <a:t>low memory</a:t>
              </a:r>
            </a:p>
          </p:txBody>
        </p:sp>
        <p:sp>
          <p:nvSpPr>
            <p:cNvPr id="102" name="Rectangle 101">
              <a:extLst>
                <a:ext uri="{FF2B5EF4-FFF2-40B4-BE49-F238E27FC236}">
                  <a16:creationId xmlns:a16="http://schemas.microsoft.com/office/drawing/2014/main" id="{9BFB56BF-3F33-3F4B-6A36-15E93723F96F}"/>
                </a:ext>
              </a:extLst>
            </p:cNvPr>
            <p:cNvSpPr/>
            <p:nvPr/>
          </p:nvSpPr>
          <p:spPr>
            <a:xfrm>
              <a:off x="9319761" y="3884219"/>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103" name="Left Arrow 102">
              <a:extLst>
                <a:ext uri="{FF2B5EF4-FFF2-40B4-BE49-F238E27FC236}">
                  <a16:creationId xmlns:a16="http://schemas.microsoft.com/office/drawing/2014/main" id="{BEBCC322-562A-8E07-59B2-38F55AB6F645}"/>
                </a:ext>
              </a:extLst>
            </p:cNvPr>
            <p:cNvSpPr/>
            <p:nvPr/>
          </p:nvSpPr>
          <p:spPr>
            <a:xfrm>
              <a:off x="10705682" y="5739241"/>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2BA78956-B70F-02B0-AF95-2149B5A0013C}"/>
                </a:ext>
              </a:extLst>
            </p:cNvPr>
            <p:cNvSpPr txBox="1"/>
            <p:nvPr/>
          </p:nvSpPr>
          <p:spPr>
            <a:xfrm>
              <a:off x="11159609" y="5513056"/>
              <a:ext cx="428322" cy="369332"/>
            </a:xfrm>
            <a:prstGeom prst="rect">
              <a:avLst/>
            </a:prstGeom>
            <a:noFill/>
          </p:spPr>
          <p:txBody>
            <a:bodyPr wrap="none" rtlCol="0">
              <a:spAutoFit/>
            </a:bodyPr>
            <a:lstStyle/>
            <a:p>
              <a:r>
                <a:rPr lang="en-US" dirty="0" err="1"/>
                <a:t>sp</a:t>
              </a:r>
              <a:endParaRPr lang="en-US" dirty="0"/>
            </a:p>
          </p:txBody>
        </p:sp>
        <p:sp>
          <p:nvSpPr>
            <p:cNvPr id="105" name="Rectangle 104">
              <a:extLst>
                <a:ext uri="{FF2B5EF4-FFF2-40B4-BE49-F238E27FC236}">
                  <a16:creationId xmlns:a16="http://schemas.microsoft.com/office/drawing/2014/main" id="{D30EA47C-F783-0DD6-D34A-A0C57B90195B}"/>
                </a:ext>
              </a:extLst>
            </p:cNvPr>
            <p:cNvSpPr/>
            <p:nvPr/>
          </p:nvSpPr>
          <p:spPr>
            <a:xfrm>
              <a:off x="9318773" y="5765781"/>
              <a:ext cx="1375959" cy="847498"/>
            </a:xfrm>
            <a:prstGeom prst="rect">
              <a:avLst/>
            </a:prstGeom>
            <a:solidFill>
              <a:schemeClr val="accent4">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Variables</a:t>
              </a:r>
            </a:p>
          </p:txBody>
        </p:sp>
        <p:sp>
          <p:nvSpPr>
            <p:cNvPr id="106" name="Rectangle 105">
              <a:extLst>
                <a:ext uri="{FF2B5EF4-FFF2-40B4-BE49-F238E27FC236}">
                  <a16:creationId xmlns:a16="http://schemas.microsoft.com/office/drawing/2014/main" id="{04C97CFD-DD76-7370-8DD8-B0FFCE980936}"/>
                </a:ext>
              </a:extLst>
            </p:cNvPr>
            <p:cNvSpPr/>
            <p:nvPr/>
          </p:nvSpPr>
          <p:spPr>
            <a:xfrm>
              <a:off x="8909479" y="2950561"/>
              <a:ext cx="3214341" cy="830997"/>
            </a:xfrm>
            <a:prstGeom prst="rect">
              <a:avLst/>
            </a:prstGeom>
          </p:spPr>
          <p:txBody>
            <a:bodyPr wrap="none">
              <a:spAutoFit/>
            </a:bodyPr>
            <a:lstStyle/>
            <a:p>
              <a:pPr algn="ctr"/>
              <a:r>
                <a:rPr lang="en-US" sz="1600" dirty="0">
                  <a:solidFill>
                    <a:schemeClr val="accent6"/>
                  </a:solidFill>
                  <a:latin typeface="Consolas" panose="020B0609020204030204" pitchFamily="49" charset="0"/>
                  <a:cs typeface="Consolas" panose="020B0609020204030204" pitchFamily="49" charset="0"/>
                </a:rPr>
                <a:t>Deallocate Space for locals</a:t>
              </a:r>
            </a:p>
            <a:p>
              <a:pPr algn="ctr"/>
              <a:r>
                <a:rPr lang="en-US" sz="1600" dirty="0">
                  <a:solidFill>
                    <a:schemeClr val="accent6"/>
                  </a:solidFill>
                  <a:latin typeface="Consolas" panose="020B0609020204030204" pitchFamily="49" charset="0"/>
                  <a:cs typeface="Consolas" panose="020B0609020204030204" pitchFamily="49" charset="0"/>
                </a:rPr>
                <a:t>Put SP back so pop works</a:t>
              </a:r>
            </a:p>
            <a:p>
              <a:pPr algn="ctr"/>
              <a:r>
                <a:rPr lang="en-US" sz="1600" dirty="0">
                  <a:solidFill>
                    <a:schemeClr val="accent6"/>
                  </a:solidFill>
                  <a:latin typeface="Consolas" panose="020B0609020204030204" pitchFamily="49" charset="0"/>
                  <a:cs typeface="Consolas" panose="020B0609020204030204" pitchFamily="49" charset="0"/>
                </a:rPr>
                <a:t>sub </a:t>
              </a:r>
              <a:r>
                <a:rPr lang="en-US" sz="1600" dirty="0" err="1">
                  <a:solidFill>
                    <a:schemeClr val="accent6"/>
                  </a:solidFill>
                  <a:latin typeface="Consolas" panose="020B0609020204030204" pitchFamily="49" charset="0"/>
                  <a:cs typeface="Consolas" panose="020B0609020204030204" pitchFamily="49" charset="0"/>
                </a:rPr>
                <a:t>sp</a:t>
              </a:r>
              <a:r>
                <a:rPr lang="en-US" sz="1600" dirty="0">
                  <a:solidFill>
                    <a:schemeClr val="accent6"/>
                  </a:solidFill>
                  <a:latin typeface="Consolas" panose="020B0609020204030204" pitchFamily="49" charset="0"/>
                  <a:cs typeface="Consolas" panose="020B0609020204030204" pitchFamily="49" charset="0"/>
                </a:rPr>
                <a:t>, </a:t>
              </a:r>
              <a:r>
                <a:rPr lang="en-US" sz="1600" dirty="0" err="1">
                  <a:solidFill>
                    <a:schemeClr val="accent6"/>
                  </a:solidFill>
                  <a:latin typeface="Consolas" panose="020B0609020204030204" pitchFamily="49" charset="0"/>
                  <a:cs typeface="Consolas" panose="020B0609020204030204" pitchFamily="49" charset="0"/>
                </a:rPr>
                <a:t>fp</a:t>
              </a:r>
              <a:r>
                <a:rPr lang="en-US" sz="1600" dirty="0">
                  <a:solidFill>
                    <a:schemeClr val="accent6"/>
                  </a:solidFill>
                  <a:latin typeface="Consolas" panose="020B0609020204030204" pitchFamily="49" charset="0"/>
                  <a:cs typeface="Consolas" panose="020B0609020204030204" pitchFamily="49" charset="0"/>
                </a:rPr>
                <a:t>, FP_OFF</a:t>
              </a:r>
            </a:p>
          </p:txBody>
        </p:sp>
        <p:sp>
          <p:nvSpPr>
            <p:cNvPr id="107" name="Rectangle 106">
              <a:extLst>
                <a:ext uri="{FF2B5EF4-FFF2-40B4-BE49-F238E27FC236}">
                  <a16:creationId xmlns:a16="http://schemas.microsoft.com/office/drawing/2014/main" id="{6945C084-7BFC-BFC7-E830-084F1BD49608}"/>
                </a:ext>
              </a:extLst>
            </p:cNvPr>
            <p:cNvSpPr/>
            <p:nvPr/>
          </p:nvSpPr>
          <p:spPr>
            <a:xfrm>
              <a:off x="9318774" y="4509127"/>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108" name="Rectangle 107">
              <a:extLst>
                <a:ext uri="{FF2B5EF4-FFF2-40B4-BE49-F238E27FC236}">
                  <a16:creationId xmlns:a16="http://schemas.microsoft.com/office/drawing/2014/main" id="{6BEAB4BB-F696-5C01-E1A9-AF73D3B7F8F6}"/>
                </a:ext>
              </a:extLst>
            </p:cNvPr>
            <p:cNvSpPr/>
            <p:nvPr/>
          </p:nvSpPr>
          <p:spPr>
            <a:xfrm>
              <a:off x="9320611" y="4837424"/>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109" name="Rectangle 108">
              <a:extLst>
                <a:ext uri="{FF2B5EF4-FFF2-40B4-BE49-F238E27FC236}">
                  <a16:creationId xmlns:a16="http://schemas.microsoft.com/office/drawing/2014/main" id="{9CC8022B-EAA9-C73F-8377-BFA57EA0E64C}"/>
                </a:ext>
              </a:extLst>
            </p:cNvPr>
            <p:cNvSpPr/>
            <p:nvPr/>
          </p:nvSpPr>
          <p:spPr>
            <a:xfrm>
              <a:off x="9318773" y="5139885"/>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r5</a:t>
              </a:r>
            </a:p>
          </p:txBody>
        </p:sp>
        <p:sp>
          <p:nvSpPr>
            <p:cNvPr id="110" name="Rectangle 109">
              <a:extLst>
                <a:ext uri="{FF2B5EF4-FFF2-40B4-BE49-F238E27FC236}">
                  <a16:creationId xmlns:a16="http://schemas.microsoft.com/office/drawing/2014/main" id="{22307124-F777-19D6-0562-5257969B408D}"/>
                </a:ext>
              </a:extLst>
            </p:cNvPr>
            <p:cNvSpPr/>
            <p:nvPr/>
          </p:nvSpPr>
          <p:spPr>
            <a:xfrm>
              <a:off x="9320610" y="5468182"/>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r4</a:t>
              </a:r>
            </a:p>
          </p:txBody>
        </p:sp>
        <p:sp>
          <p:nvSpPr>
            <p:cNvPr id="111" name="Right Brace 110">
              <a:extLst>
                <a:ext uri="{FF2B5EF4-FFF2-40B4-BE49-F238E27FC236}">
                  <a16:creationId xmlns:a16="http://schemas.microsoft.com/office/drawing/2014/main" id="{304DD1CB-188D-9D95-066A-F8CEE7349C6C}"/>
                </a:ext>
              </a:extLst>
            </p:cNvPr>
            <p:cNvSpPr/>
            <p:nvPr/>
          </p:nvSpPr>
          <p:spPr>
            <a:xfrm>
              <a:off x="10670176" y="5815994"/>
              <a:ext cx="410836" cy="779485"/>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TextBox 111">
              <a:extLst>
                <a:ext uri="{FF2B5EF4-FFF2-40B4-BE49-F238E27FC236}">
                  <a16:creationId xmlns:a16="http://schemas.microsoft.com/office/drawing/2014/main" id="{463A43AB-CBA8-813B-098E-22517040F54B}"/>
                </a:ext>
              </a:extLst>
            </p:cNvPr>
            <p:cNvSpPr txBox="1"/>
            <p:nvPr/>
          </p:nvSpPr>
          <p:spPr>
            <a:xfrm>
              <a:off x="10984220" y="6067236"/>
              <a:ext cx="1039635" cy="276999"/>
            </a:xfrm>
            <a:prstGeom prst="rect">
              <a:avLst/>
            </a:prstGeom>
            <a:noFill/>
          </p:spPr>
          <p:txBody>
            <a:bodyPr wrap="square" rtlCol="0">
              <a:spAutoFit/>
            </a:bodyPr>
            <a:lstStyle/>
            <a:p>
              <a:r>
                <a:rPr lang="en-US" sz="1200" dirty="0"/>
                <a:t>Deallocated</a:t>
              </a:r>
            </a:p>
          </p:txBody>
        </p:sp>
      </p:grpSp>
      <p:sp>
        <p:nvSpPr>
          <p:cNvPr id="113" name="TextBox 112">
            <a:extLst>
              <a:ext uri="{FF2B5EF4-FFF2-40B4-BE49-F238E27FC236}">
                <a16:creationId xmlns:a16="http://schemas.microsoft.com/office/drawing/2014/main" id="{DDF675F7-A0AB-1359-77E9-7A7A0280D292}"/>
              </a:ext>
            </a:extLst>
          </p:cNvPr>
          <p:cNvSpPr txBox="1"/>
          <p:nvPr/>
        </p:nvSpPr>
        <p:spPr>
          <a:xfrm>
            <a:off x="3828238" y="4714570"/>
            <a:ext cx="3653050" cy="1200329"/>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solidFill>
                  <a:schemeClr val="tx2"/>
                </a:solidFill>
              </a:rPr>
              <a:t>Move SP back to where it was after the push in the prologue. So, the pop works properly (this also deallocates the local variables)</a:t>
            </a:r>
          </a:p>
        </p:txBody>
      </p:sp>
      <p:grpSp>
        <p:nvGrpSpPr>
          <p:cNvPr id="114" name="Group 113">
            <a:extLst>
              <a:ext uri="{FF2B5EF4-FFF2-40B4-BE49-F238E27FC236}">
                <a16:creationId xmlns:a16="http://schemas.microsoft.com/office/drawing/2014/main" id="{0DA402BD-EF8A-DD37-6950-70A1268AA057}"/>
              </a:ext>
            </a:extLst>
          </p:cNvPr>
          <p:cNvGrpSpPr/>
          <p:nvPr/>
        </p:nvGrpSpPr>
        <p:grpSpPr>
          <a:xfrm>
            <a:off x="5694935" y="2181802"/>
            <a:ext cx="830953" cy="369332"/>
            <a:chOff x="1653962" y="2057134"/>
            <a:chExt cx="830953" cy="369332"/>
          </a:xfrm>
        </p:grpSpPr>
        <p:sp>
          <p:nvSpPr>
            <p:cNvPr id="115" name="Left Arrow 114">
              <a:extLst>
                <a:ext uri="{FF2B5EF4-FFF2-40B4-BE49-F238E27FC236}">
                  <a16:creationId xmlns:a16="http://schemas.microsoft.com/office/drawing/2014/main" id="{3DE79FF5-723D-D928-4AD2-1E1DFD7A48EF}"/>
                </a:ext>
              </a:extLst>
            </p:cNvPr>
            <p:cNvSpPr/>
            <p:nvPr/>
          </p:nvSpPr>
          <p:spPr>
            <a:xfrm>
              <a:off x="1653962" y="2283319"/>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A98A3431-3477-8D41-1B7D-FAB125DDD28D}"/>
                </a:ext>
              </a:extLst>
            </p:cNvPr>
            <p:cNvSpPr txBox="1"/>
            <p:nvPr/>
          </p:nvSpPr>
          <p:spPr>
            <a:xfrm>
              <a:off x="2107889" y="2057134"/>
              <a:ext cx="377026" cy="369332"/>
            </a:xfrm>
            <a:prstGeom prst="rect">
              <a:avLst/>
            </a:prstGeom>
            <a:noFill/>
          </p:spPr>
          <p:txBody>
            <a:bodyPr wrap="none" rtlCol="0">
              <a:spAutoFit/>
            </a:bodyPr>
            <a:lstStyle/>
            <a:p>
              <a:r>
                <a:rPr lang="en-US" dirty="0" err="1"/>
                <a:t>fp</a:t>
              </a:r>
              <a:endParaRPr lang="en-US" dirty="0"/>
            </a:p>
          </p:txBody>
        </p:sp>
      </p:grpSp>
      <p:sp>
        <p:nvSpPr>
          <p:cNvPr id="117" name="Right Brace 116">
            <a:extLst>
              <a:ext uri="{FF2B5EF4-FFF2-40B4-BE49-F238E27FC236}">
                <a16:creationId xmlns:a16="http://schemas.microsoft.com/office/drawing/2014/main" id="{B0D31642-ECB3-637C-B392-ABDF90E3E8C2}"/>
              </a:ext>
            </a:extLst>
          </p:cNvPr>
          <p:cNvSpPr/>
          <p:nvPr/>
        </p:nvSpPr>
        <p:spPr>
          <a:xfrm>
            <a:off x="5654763" y="2521795"/>
            <a:ext cx="410836" cy="958729"/>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TextBox 117">
            <a:extLst>
              <a:ext uri="{FF2B5EF4-FFF2-40B4-BE49-F238E27FC236}">
                <a16:creationId xmlns:a16="http://schemas.microsoft.com/office/drawing/2014/main" id="{08039521-AECC-2AD3-2AC1-B7A57BF44EB0}"/>
              </a:ext>
            </a:extLst>
          </p:cNvPr>
          <p:cNvSpPr txBox="1"/>
          <p:nvPr/>
        </p:nvSpPr>
        <p:spPr>
          <a:xfrm>
            <a:off x="5968808" y="2773037"/>
            <a:ext cx="909576" cy="276999"/>
          </a:xfrm>
          <a:prstGeom prst="rect">
            <a:avLst/>
          </a:prstGeom>
          <a:noFill/>
        </p:spPr>
        <p:txBody>
          <a:bodyPr wrap="square" rtlCol="0">
            <a:spAutoFit/>
          </a:bodyPr>
          <a:lstStyle/>
          <a:p>
            <a:r>
              <a:rPr lang="en-US" sz="1200" dirty="0"/>
              <a:t>FP_OFF</a:t>
            </a:r>
          </a:p>
        </p:txBody>
      </p:sp>
      <p:sp>
        <p:nvSpPr>
          <p:cNvPr id="121" name="TextBox 120">
            <a:extLst>
              <a:ext uri="{FF2B5EF4-FFF2-40B4-BE49-F238E27FC236}">
                <a16:creationId xmlns:a16="http://schemas.microsoft.com/office/drawing/2014/main" id="{AF4AA8D9-4BAF-0982-9576-AC0FC2A887AB}"/>
              </a:ext>
            </a:extLst>
          </p:cNvPr>
          <p:cNvSpPr txBox="1"/>
          <p:nvPr/>
        </p:nvSpPr>
        <p:spPr>
          <a:xfrm>
            <a:off x="101639" y="4789585"/>
            <a:ext cx="3173192" cy="646331"/>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solidFill>
                  <a:schemeClr val="tx2"/>
                </a:solidFill>
              </a:rPr>
              <a:t>Use </a:t>
            </a:r>
            <a:r>
              <a:rPr lang="en-US" dirty="0" err="1">
                <a:solidFill>
                  <a:schemeClr val="tx2"/>
                </a:solidFill>
              </a:rPr>
              <a:t>fp</a:t>
            </a:r>
            <a:r>
              <a:rPr lang="en-US" dirty="0">
                <a:solidFill>
                  <a:schemeClr val="tx2"/>
                </a:solidFill>
              </a:rPr>
              <a:t> as a pointer to find local variables on the stack</a:t>
            </a:r>
          </a:p>
        </p:txBody>
      </p:sp>
    </p:spTree>
    <p:extLst>
      <p:ext uri="{BB962C8B-B14F-4D97-AF65-F5344CB8AC3E}">
        <p14:creationId xmlns:p14="http://schemas.microsoft.com/office/powerpoint/2010/main" val="204757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67" grpId="0"/>
      <p:bldP spid="90" grpId="0" animBg="1"/>
      <p:bldP spid="7" grpId="0" animBg="1"/>
      <p:bldP spid="98" grpId="0" animBg="1"/>
      <p:bldP spid="113" grpId="0" animBg="1"/>
      <p:bldP spid="12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23E958-50C2-9943-ABBE-411C7F991B1F}"/>
              </a:ext>
            </a:extLst>
          </p:cNvPr>
          <p:cNvSpPr>
            <a:spLocks noGrp="1"/>
          </p:cNvSpPr>
          <p:nvPr>
            <p:ph sz="quarter" idx="15"/>
          </p:nvPr>
        </p:nvSpPr>
        <p:spPr>
          <a:xfrm>
            <a:off x="268314" y="2739143"/>
            <a:ext cx="11923686" cy="3974637"/>
          </a:xfrm>
          <a:solidFill>
            <a:schemeClr val="accent4">
              <a:lumMod val="20000"/>
              <a:lumOff val="80000"/>
            </a:schemeClr>
          </a:solidFill>
          <a:ln>
            <a:solidFill>
              <a:schemeClr val="accent1"/>
            </a:solidFill>
          </a:ln>
        </p:spPr>
        <p:txBody>
          <a:bodyPr/>
          <a:lstStyle/>
          <a:p>
            <a:pPr>
              <a:lnSpc>
                <a:spcPct val="100000"/>
              </a:lnSpc>
            </a:pPr>
            <a:r>
              <a:rPr lang="en-US" sz="1800" dirty="0"/>
              <a:t>Where </a:t>
            </a:r>
            <a:r>
              <a:rPr lang="en-US" sz="1800" b="1" dirty="0">
                <a:solidFill>
                  <a:schemeClr val="accent5"/>
                </a:solidFill>
                <a:latin typeface="Courier New" panose="02070309020205020404" pitchFamily="49" charset="0"/>
                <a:cs typeface="Courier New" panose="02070309020205020404" pitchFamily="49" charset="0"/>
              </a:rPr>
              <a:t>r0, r1, r2, r3 </a:t>
            </a:r>
            <a:r>
              <a:rPr lang="en-US" sz="1800" dirty="0"/>
              <a:t>are arm registers, the function declaration is (first four arguments):</a:t>
            </a:r>
          </a:p>
          <a:p>
            <a:pPr marL="0" indent="0">
              <a:lnSpc>
                <a:spcPct val="100000"/>
              </a:lnSpc>
              <a:buNone/>
            </a:pPr>
            <a:r>
              <a:rPr lang="en-US" sz="1800" b="1" kern="0" dirty="0">
                <a:solidFill>
                  <a:srgbClr val="FF0000"/>
                </a:solidFill>
                <a:latin typeface="Courier New" panose="02070309020205020404" pitchFamily="49" charset="0"/>
                <a:ea typeface="ＭＳ Ｐゴシック" charset="0"/>
                <a:cs typeface="Courier New" panose="02070309020205020404" pitchFamily="49" charset="0"/>
              </a:rPr>
              <a:t>	</a:t>
            </a:r>
            <a:r>
              <a:rPr lang="en-US" sz="1800" b="1" kern="0" dirty="0">
                <a:solidFill>
                  <a:schemeClr val="accent5"/>
                </a:solidFill>
                <a:latin typeface="Courier New" panose="02070309020205020404" pitchFamily="49" charset="0"/>
                <a:ea typeface="ＭＳ Ｐゴシック" charset="0"/>
                <a:cs typeface="Courier New" panose="02070309020205020404" pitchFamily="49" charset="0"/>
              </a:rPr>
              <a:t>r0 = function(r0, r1, r2, r3)       </a:t>
            </a:r>
            <a:r>
              <a:rPr lang="en-US" sz="1800" b="1" kern="0" dirty="0">
                <a:solidFill>
                  <a:srgbClr val="00B050"/>
                </a:solidFill>
                <a:latin typeface="Courier New" panose="02070309020205020404" pitchFamily="49" charset="0"/>
                <a:ea typeface="ＭＳ Ｐゴシック" charset="0"/>
                <a:cs typeface="Courier New" panose="02070309020205020404" pitchFamily="49" charset="0"/>
              </a:rPr>
              <a:t>// 32-bit return</a:t>
            </a:r>
          </a:p>
          <a:p>
            <a:pPr marL="0" indent="0">
              <a:lnSpc>
                <a:spcPct val="100000"/>
              </a:lnSpc>
              <a:buNone/>
            </a:pPr>
            <a:r>
              <a:rPr lang="en-US" sz="1800" b="1" kern="0" dirty="0">
                <a:solidFill>
                  <a:schemeClr val="accent5"/>
                </a:solidFill>
                <a:latin typeface="Courier New" panose="02070309020205020404" pitchFamily="49" charset="0"/>
                <a:ea typeface="ＭＳ Ｐゴシック" charset="0"/>
                <a:cs typeface="Courier New" panose="02070309020205020404" pitchFamily="49" charset="0"/>
              </a:rPr>
              <a:t>	r0, r1 = function(r0, r1, r2, r3)   </a:t>
            </a:r>
            <a:r>
              <a:rPr lang="en-US" sz="1800" b="1" kern="0" dirty="0">
                <a:solidFill>
                  <a:srgbClr val="00B050"/>
                </a:solidFill>
                <a:latin typeface="Courier New" panose="02070309020205020404" pitchFamily="49" charset="0"/>
                <a:ea typeface="ＭＳ Ｐゴシック" charset="0"/>
                <a:cs typeface="Courier New" panose="02070309020205020404" pitchFamily="49" charset="0"/>
              </a:rPr>
              <a:t>// 64-bit return – long long</a:t>
            </a:r>
            <a:endParaRPr lang="en-US" sz="1800" kern="0" dirty="0">
              <a:solidFill>
                <a:srgbClr val="00B050"/>
              </a:solidFill>
              <a:ea typeface="ＭＳ Ｐゴシック" charset="0"/>
              <a:cs typeface="Courier New" panose="02070309020205020404" pitchFamily="49" charset="0"/>
            </a:endParaRPr>
          </a:p>
          <a:p>
            <a:pPr>
              <a:lnSpc>
                <a:spcPct val="100000"/>
              </a:lnSpc>
            </a:pPr>
            <a:r>
              <a:rPr lang="en-US" sz="1800" kern="0" dirty="0">
                <a:ea typeface="ＭＳ Ｐゴシック" charset="0"/>
                <a:cs typeface="Courier New" panose="02070309020205020404" pitchFamily="49" charset="0"/>
              </a:rPr>
              <a:t>Each </a:t>
            </a:r>
            <a:r>
              <a:rPr lang="en-US" sz="1800" b="1" kern="0" dirty="0">
                <a:ea typeface="ＭＳ Ｐゴシック" charset="0"/>
                <a:cs typeface="Courier New" panose="02070309020205020404" pitchFamily="49" charset="0"/>
              </a:rPr>
              <a:t>parameter and return value is limited to data that </a:t>
            </a:r>
            <a:r>
              <a:rPr lang="en-US" sz="1800" b="1" kern="0" dirty="0">
                <a:solidFill>
                  <a:srgbClr val="0070C0"/>
                </a:solidFill>
                <a:ea typeface="ＭＳ Ｐゴシック" charset="0"/>
                <a:cs typeface="Courier New" panose="02070309020205020404" pitchFamily="49" charset="0"/>
              </a:rPr>
              <a:t>can fit in 4 bytes or less</a:t>
            </a:r>
          </a:p>
          <a:p>
            <a:pPr>
              <a:lnSpc>
                <a:spcPct val="100000"/>
              </a:lnSpc>
            </a:pPr>
            <a:r>
              <a:rPr lang="en-US" sz="1800" kern="0" dirty="0">
                <a:ea typeface="ＭＳ Ｐゴシック" charset="0"/>
                <a:cs typeface="Courier New" panose="02070309020205020404" pitchFamily="49" charset="0"/>
              </a:rPr>
              <a:t>You receive </a:t>
            </a:r>
            <a:r>
              <a:rPr lang="en-US" sz="1800" kern="0" dirty="0">
                <a:solidFill>
                  <a:srgbClr val="0070C0"/>
                </a:solidFill>
                <a:ea typeface="ＭＳ Ｐゴシック" charset="0"/>
                <a:cs typeface="Courier New" panose="02070309020205020404" pitchFamily="49" charset="0"/>
              </a:rPr>
              <a:t>up to the first four parameters in these four registers</a:t>
            </a:r>
          </a:p>
          <a:p>
            <a:pPr>
              <a:lnSpc>
                <a:spcPct val="100000"/>
              </a:lnSpc>
            </a:pPr>
            <a:r>
              <a:rPr lang="en-US" sz="1800" kern="0" dirty="0">
                <a:ea typeface="ＭＳ Ｐゴシック" charset="0"/>
                <a:cs typeface="Courier New" panose="02070309020205020404" pitchFamily="49" charset="0"/>
              </a:rPr>
              <a:t>You copy up to the first four parameters into these four registers before calling a function</a:t>
            </a:r>
          </a:p>
          <a:p>
            <a:pPr>
              <a:lnSpc>
                <a:spcPct val="100000"/>
              </a:lnSpc>
            </a:pPr>
            <a:r>
              <a:rPr lang="en-US" sz="1800" kern="0" dirty="0">
                <a:ea typeface="ＭＳ Ｐゴシック" charset="0"/>
                <a:cs typeface="Courier New" panose="02070309020205020404" pitchFamily="49" charset="0"/>
              </a:rPr>
              <a:t>For parameter values using more than 4 bytes, a pointer to the parameter is passed (we will cover this later)</a:t>
            </a:r>
            <a:endParaRPr lang="en-US" sz="1800" b="1" kern="0" dirty="0">
              <a:solidFill>
                <a:srgbClr val="FF0000"/>
              </a:solidFill>
              <a:ea typeface="ＭＳ Ｐゴシック" charset="0"/>
              <a:cs typeface="Courier New" panose="02070309020205020404" pitchFamily="49" charset="0"/>
            </a:endParaRPr>
          </a:p>
          <a:p>
            <a:pPr>
              <a:lnSpc>
                <a:spcPct val="100000"/>
              </a:lnSpc>
            </a:pPr>
            <a:r>
              <a:rPr lang="en-US" sz="1800" b="1" u="sng" kern="0" dirty="0">
                <a:solidFill>
                  <a:schemeClr val="accent1"/>
                </a:solidFill>
                <a:ea typeface="ＭＳ Ｐゴシック" charset="0"/>
                <a:cs typeface="Courier New" panose="02070309020205020404" pitchFamily="49" charset="0"/>
              </a:rPr>
              <a:t>You MUST ALWAYS assume</a:t>
            </a:r>
            <a:r>
              <a:rPr lang="en-US" sz="1800" b="1" kern="0" dirty="0">
                <a:solidFill>
                  <a:schemeClr val="accent1"/>
                </a:solidFill>
                <a:ea typeface="ＭＳ Ｐゴシック" charset="0"/>
                <a:cs typeface="Courier New" panose="02070309020205020404" pitchFamily="49" charset="0"/>
              </a:rPr>
              <a:t> </a:t>
            </a:r>
            <a:r>
              <a:rPr lang="en-US" sz="1800" kern="0" dirty="0">
                <a:ea typeface="ＭＳ Ｐゴシック" charset="0"/>
                <a:cs typeface="Courier New" panose="02070309020205020404" pitchFamily="49" charset="0"/>
              </a:rPr>
              <a:t>that the called function will </a:t>
            </a:r>
            <a:r>
              <a:rPr lang="en-US" sz="1800" b="1" kern="0" dirty="0">
                <a:solidFill>
                  <a:schemeClr val="accent1"/>
                </a:solidFill>
                <a:ea typeface="ＭＳ Ｐゴシック" charset="0"/>
                <a:cs typeface="Courier New" panose="02070309020205020404" pitchFamily="49" charset="0"/>
              </a:rPr>
              <a:t>alter the contents of all four registers: r0-r3 </a:t>
            </a:r>
          </a:p>
          <a:p>
            <a:r>
              <a:rPr lang="en-US" sz="2000" b="1" kern="0" dirty="0">
                <a:solidFill>
                  <a:srgbClr val="C00000"/>
                </a:solidFill>
                <a:ea typeface="ＭＳ Ｐゴシック" charset="0"/>
                <a:cs typeface="Courier New" panose="02070309020205020404" pitchFamily="49" charset="0"/>
              </a:rPr>
              <a:t>Observation: </a:t>
            </a:r>
            <a:r>
              <a:rPr lang="en-US" sz="2000" b="1" kern="0" dirty="0">
                <a:ea typeface="ＭＳ Ｐゴシック" charset="0"/>
                <a:cs typeface="Courier New" panose="02070309020205020404" pitchFamily="49" charset="0"/>
              </a:rPr>
              <a:t>When a function calls another function, </a:t>
            </a:r>
            <a:r>
              <a:rPr lang="en-US" sz="2000" b="1" kern="0" dirty="0">
                <a:solidFill>
                  <a:srgbClr val="C00000"/>
                </a:solidFill>
                <a:ea typeface="ＭＳ Ｐゴシック" charset="0"/>
                <a:cs typeface="Courier New" panose="02070309020205020404" pitchFamily="49" charset="0"/>
              </a:rPr>
              <a:t>the called function has the right to overwrite the first 4 parameters that were passed to it by the calling function</a:t>
            </a:r>
          </a:p>
        </p:txBody>
      </p:sp>
      <p:sp>
        <p:nvSpPr>
          <p:cNvPr id="15362" name="Title 1"/>
          <p:cNvSpPr>
            <a:spLocks noGrp="1"/>
          </p:cNvSpPr>
          <p:nvPr>
            <p:ph type="title"/>
            <p:custDataLst>
              <p:tags r:id="rId1"/>
            </p:custDataLst>
          </p:nvPr>
        </p:nvSpPr>
        <p:spPr>
          <a:xfrm>
            <a:off x="325425" y="350514"/>
            <a:ext cx="11866575" cy="391196"/>
          </a:xfrm>
        </p:spPr>
        <p:txBody>
          <a:bodyPr/>
          <a:lstStyle/>
          <a:p>
            <a:r>
              <a:rPr lang="en-US" altLang="en-US" dirty="0">
                <a:solidFill>
                  <a:srgbClr val="2C895B"/>
                </a:solidFill>
              </a:rPr>
              <a:t>Review</a:t>
            </a:r>
            <a:r>
              <a:rPr lang="en-US" altLang="en-US" dirty="0"/>
              <a:t> Return Value and Passing Parameters to Functions</a:t>
            </a:r>
            <a:br>
              <a:rPr lang="en-US" altLang="en-US" dirty="0"/>
            </a:br>
            <a:r>
              <a:rPr lang="en-US" altLang="en-US" sz="1800" dirty="0">
                <a:solidFill>
                  <a:srgbClr val="FF0000"/>
                </a:solidFill>
              </a:rPr>
              <a:t>(Four parameters or less)</a:t>
            </a:r>
            <a:endParaRPr lang="en-US" altLang="en-US" dirty="0">
              <a:solidFill>
                <a:srgbClr val="FF0000"/>
              </a:solidFill>
            </a:endParaRPr>
          </a:p>
        </p:txBody>
      </p:sp>
      <p:graphicFrame>
        <p:nvGraphicFramePr>
          <p:cNvPr id="15" name="Table 14">
            <a:extLst>
              <a:ext uri="{FF2B5EF4-FFF2-40B4-BE49-F238E27FC236}">
                <a16:creationId xmlns:a16="http://schemas.microsoft.com/office/drawing/2014/main" id="{76FB3996-5233-3F43-A972-95E16B7B537F}"/>
              </a:ext>
            </a:extLst>
          </p:cNvPr>
          <p:cNvGraphicFramePr>
            <a:graphicFrameLocks noGrp="1"/>
          </p:cNvGraphicFramePr>
          <p:nvPr/>
        </p:nvGraphicFramePr>
        <p:xfrm>
          <a:off x="268314" y="741710"/>
          <a:ext cx="5296464" cy="1882727"/>
        </p:xfrm>
        <a:graphic>
          <a:graphicData uri="http://schemas.openxmlformats.org/drawingml/2006/table">
            <a:tbl>
              <a:tblPr firstRow="1" firstCol="1" bandRow="1"/>
              <a:tblGrid>
                <a:gridCol w="1404086">
                  <a:extLst>
                    <a:ext uri="{9D8B030D-6E8A-4147-A177-3AD203B41FA5}">
                      <a16:colId xmlns:a16="http://schemas.microsoft.com/office/drawing/2014/main" val="20000"/>
                    </a:ext>
                  </a:extLst>
                </a:gridCol>
                <a:gridCol w="3892378">
                  <a:extLst>
                    <a:ext uri="{9D8B030D-6E8A-4147-A177-3AD203B41FA5}">
                      <a16:colId xmlns:a16="http://schemas.microsoft.com/office/drawing/2014/main" val="20002"/>
                    </a:ext>
                  </a:extLst>
                </a:gridCol>
              </a:tblGrid>
              <a:tr h="265489">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Register</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  Function Call Use</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r0</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1</a:t>
                      </a:r>
                      <a:r>
                        <a:rPr lang="en-US" sz="2000" baseline="30000" dirty="0">
                          <a:solidFill>
                            <a:srgbClr val="000000"/>
                          </a:solidFill>
                          <a:effectLst/>
                          <a:latin typeface="+mj-lt"/>
                          <a:ea typeface="Calibri"/>
                          <a:cs typeface="Calibri"/>
                        </a:rPr>
                        <a:t>st</a:t>
                      </a:r>
                      <a:r>
                        <a:rPr lang="en-US" sz="2000" dirty="0">
                          <a:solidFill>
                            <a:srgbClr val="000000"/>
                          </a:solidFill>
                          <a:effectLst/>
                          <a:latin typeface="+mj-lt"/>
                          <a:ea typeface="Calibri"/>
                          <a:cs typeface="Calibri"/>
                        </a:rPr>
                        <a:t> parameter </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r1</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2</a:t>
                      </a:r>
                      <a:r>
                        <a:rPr lang="en-US" sz="2000" baseline="30000" dirty="0">
                          <a:solidFill>
                            <a:srgbClr val="000000"/>
                          </a:solidFill>
                          <a:effectLst/>
                          <a:latin typeface="+mj-lt"/>
                          <a:ea typeface="Calibri"/>
                          <a:cs typeface="Calibri"/>
                        </a:rPr>
                        <a:t>nd</a:t>
                      </a:r>
                      <a:r>
                        <a:rPr lang="en-US" sz="2000" dirty="0">
                          <a:solidFill>
                            <a:srgbClr val="000000"/>
                          </a:solidFill>
                          <a:effectLst/>
                          <a:latin typeface="+mj-lt"/>
                          <a:ea typeface="Calibri"/>
                          <a:cs typeface="Calibri"/>
                        </a:rPr>
                        <a:t> parameter</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r2</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Arial"/>
                          <a:cs typeface="Calibri"/>
                        </a:rPr>
                        <a:t>3</a:t>
                      </a:r>
                      <a:r>
                        <a:rPr lang="en-US" sz="2000" baseline="30000" dirty="0">
                          <a:solidFill>
                            <a:srgbClr val="000000"/>
                          </a:solidFill>
                          <a:effectLst/>
                          <a:latin typeface="+mj-lt"/>
                          <a:ea typeface="Arial"/>
                          <a:cs typeface="Calibri"/>
                        </a:rPr>
                        <a:t>rd</a:t>
                      </a:r>
                      <a:r>
                        <a:rPr lang="en-US" sz="2000" dirty="0">
                          <a:solidFill>
                            <a:srgbClr val="000000"/>
                          </a:solidFill>
                          <a:effectLst/>
                          <a:latin typeface="+mj-lt"/>
                          <a:ea typeface="Arial"/>
                          <a:cs typeface="Calibri"/>
                        </a:rPr>
                        <a:t> parameter</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r3</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Arial"/>
                          <a:cs typeface="Calibri"/>
                        </a:rPr>
                        <a:t>4</a:t>
                      </a:r>
                      <a:r>
                        <a:rPr lang="en-US" sz="2000" baseline="30000" dirty="0">
                          <a:solidFill>
                            <a:srgbClr val="000000"/>
                          </a:solidFill>
                          <a:effectLst/>
                          <a:latin typeface="+mj-lt"/>
                          <a:ea typeface="Arial"/>
                          <a:cs typeface="Calibri"/>
                        </a:rPr>
                        <a:t>th</a:t>
                      </a:r>
                      <a:r>
                        <a:rPr lang="en-US" sz="2000" dirty="0">
                          <a:solidFill>
                            <a:srgbClr val="000000"/>
                          </a:solidFill>
                          <a:effectLst/>
                          <a:latin typeface="+mj-lt"/>
                          <a:ea typeface="Arial"/>
                          <a:cs typeface="Calibri"/>
                        </a:rPr>
                        <a:t> parameter</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16" name="Table 15">
            <a:extLst>
              <a:ext uri="{FF2B5EF4-FFF2-40B4-BE49-F238E27FC236}">
                <a16:creationId xmlns:a16="http://schemas.microsoft.com/office/drawing/2014/main" id="{25CC7837-209A-EA47-8CF0-F1AF4098BFA1}"/>
              </a:ext>
            </a:extLst>
          </p:cNvPr>
          <p:cNvGraphicFramePr>
            <a:graphicFrameLocks noGrp="1"/>
          </p:cNvGraphicFramePr>
          <p:nvPr/>
        </p:nvGraphicFramePr>
        <p:xfrm>
          <a:off x="5681776" y="741710"/>
          <a:ext cx="6107658" cy="1884689"/>
        </p:xfrm>
        <a:graphic>
          <a:graphicData uri="http://schemas.openxmlformats.org/drawingml/2006/table">
            <a:tbl>
              <a:tblPr firstRow="1" firstCol="1" bandRow="1"/>
              <a:tblGrid>
                <a:gridCol w="1623817">
                  <a:extLst>
                    <a:ext uri="{9D8B030D-6E8A-4147-A177-3AD203B41FA5}">
                      <a16:colId xmlns:a16="http://schemas.microsoft.com/office/drawing/2014/main" val="20000"/>
                    </a:ext>
                  </a:extLst>
                </a:gridCol>
                <a:gridCol w="4483841">
                  <a:extLst>
                    <a:ext uri="{9D8B030D-6E8A-4147-A177-3AD203B41FA5}">
                      <a16:colId xmlns:a16="http://schemas.microsoft.com/office/drawing/2014/main" val="20002"/>
                    </a:ext>
                  </a:extLst>
                </a:gridCol>
              </a:tblGrid>
              <a:tr h="318713">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Register</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 Function Return Value Use</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1045651">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r0</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8, 16 or 32-bit result,</a:t>
                      </a:r>
                      <a:r>
                        <a:rPr lang="en-US" sz="2000" baseline="0" dirty="0">
                          <a:solidFill>
                            <a:srgbClr val="000000"/>
                          </a:solidFill>
                          <a:effectLst/>
                          <a:latin typeface="+mj-lt"/>
                          <a:ea typeface="Calibri"/>
                          <a:cs typeface="Calibri"/>
                        </a:rPr>
                        <a:t> 32-bit address or least-significant half of a 64-bit result</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18299">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r1</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most-significant half of a 64-bit result</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5">
            <a:extLst>
              <a:ext uri="{FF2B5EF4-FFF2-40B4-BE49-F238E27FC236}">
                <a16:creationId xmlns:a16="http://schemas.microsoft.com/office/drawing/2014/main" id="{0BBD7113-99E7-6D4A-9D7D-81C16F7797BB}"/>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08189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CDD3EA-79DB-1344-A0CC-B0D21722CBE7}"/>
              </a:ext>
            </a:extLst>
          </p:cNvPr>
          <p:cNvSpPr>
            <a:spLocks noGrp="1"/>
          </p:cNvSpPr>
          <p:nvPr>
            <p:ph sz="quarter" idx="15"/>
          </p:nvPr>
        </p:nvSpPr>
        <p:spPr>
          <a:xfrm>
            <a:off x="1367967" y="723636"/>
            <a:ext cx="9735008" cy="5465498"/>
          </a:xfrm>
          <a:solidFill>
            <a:schemeClr val="accent4">
              <a:lumMod val="20000"/>
              <a:lumOff val="80000"/>
            </a:schemeClr>
          </a:solidFill>
          <a:ln>
            <a:solidFill>
              <a:schemeClr val="accent1"/>
            </a:solidFill>
          </a:ln>
        </p:spPr>
        <p:txBody>
          <a:bodyPr/>
          <a:lstStyle/>
          <a:p>
            <a:pPr marL="0" indent="0">
              <a:buNone/>
            </a:pPr>
            <a:endParaRPr lang="en-US" sz="1100" dirty="0">
              <a:solidFill>
                <a:srgbClr val="0070C0"/>
              </a:solidFill>
            </a:endParaRPr>
          </a:p>
          <a:p>
            <a:pPr marL="0" indent="0">
              <a:buNone/>
            </a:pPr>
            <a:r>
              <a:rPr lang="en-US" sz="2800" dirty="0">
                <a:solidFill>
                  <a:srgbClr val="0070C0"/>
                </a:solidFill>
              </a:rPr>
              <a:t>What is   </a:t>
            </a:r>
            <a:r>
              <a:rPr lang="en-US" sz="2800" b="1" dirty="0">
                <a:solidFill>
                  <a:srgbClr val="7030A0"/>
                </a:solidFill>
                <a:latin typeface="Courier New" panose="02070309020205020404" pitchFamily="49" charset="0"/>
                <a:cs typeface="Courier New" panose="02070309020205020404" pitchFamily="49" charset="0"/>
              </a:rPr>
              <a:t>0</a:t>
            </a:r>
            <a:r>
              <a:rPr lang="en-US" sz="2800" b="1" dirty="0">
                <a:solidFill>
                  <a:srgbClr val="00B050"/>
                </a:solidFill>
                <a:latin typeface="Courier New" panose="02070309020205020404" pitchFamily="49" charset="0"/>
                <a:cs typeface="Courier New" panose="02070309020205020404" pitchFamily="49" charset="0"/>
              </a:rPr>
              <a:t> </a:t>
            </a:r>
            <a:r>
              <a:rPr lang="en-US" sz="2800" b="1" dirty="0">
                <a:solidFill>
                  <a:schemeClr val="accent4">
                    <a:lumMod val="75000"/>
                  </a:schemeClr>
                </a:solidFill>
                <a:latin typeface="Courier New" panose="02070309020205020404" pitchFamily="49" charset="0"/>
                <a:cs typeface="Courier New" panose="02070309020205020404" pitchFamily="49" charset="0"/>
              </a:rPr>
              <a:t>1</a:t>
            </a:r>
            <a:r>
              <a:rPr lang="en-US" sz="2800" b="1" dirty="0">
                <a:solidFill>
                  <a:srgbClr val="00B050"/>
                </a:solidFill>
                <a:latin typeface="Courier New" panose="02070309020205020404" pitchFamily="49" charset="0"/>
                <a:cs typeface="Courier New" panose="02070309020205020404" pitchFamily="49" charset="0"/>
              </a:rPr>
              <a:t> 1 </a:t>
            </a:r>
            <a:r>
              <a:rPr lang="en-US" sz="2800" b="1" dirty="0">
                <a:solidFill>
                  <a:srgbClr val="C00000"/>
                </a:solidFill>
                <a:latin typeface="Courier New" panose="02070309020205020404" pitchFamily="49" charset="0"/>
                <a:cs typeface="Courier New" panose="02070309020205020404" pitchFamily="49" charset="0"/>
              </a:rPr>
              <a:t>0</a:t>
            </a:r>
            <a:r>
              <a:rPr lang="en-US" sz="2800" b="1" dirty="0">
                <a:solidFill>
                  <a:srgbClr val="00B050"/>
                </a:solidFill>
                <a:latin typeface="Courier New" panose="02070309020205020404" pitchFamily="49" charset="0"/>
                <a:cs typeface="Courier New" panose="02070309020205020404" pitchFamily="49" charset="0"/>
              </a:rPr>
              <a:t> </a:t>
            </a:r>
            <a:r>
              <a:rPr lang="en-US" sz="2800" b="1" dirty="0">
                <a:solidFill>
                  <a:schemeClr val="accent1"/>
                </a:solidFill>
                <a:latin typeface="Courier New" panose="02070309020205020404" pitchFamily="49" charset="0"/>
                <a:cs typeface="Courier New" panose="02070309020205020404" pitchFamily="49" charset="0"/>
              </a:rPr>
              <a:t>0</a:t>
            </a:r>
            <a:r>
              <a:rPr lang="en-US" sz="2800" b="1" dirty="0">
                <a:solidFill>
                  <a:srgbClr val="00B050"/>
                </a:solidFill>
                <a:latin typeface="Courier New" panose="02070309020205020404" pitchFamily="49" charset="0"/>
                <a:cs typeface="Courier New" panose="02070309020205020404" pitchFamily="49" charset="0"/>
              </a:rPr>
              <a:t> </a:t>
            </a:r>
            <a:r>
              <a:rPr lang="en-US" sz="2800" b="1" dirty="0">
                <a:solidFill>
                  <a:srgbClr val="92D050"/>
                </a:solidFill>
                <a:latin typeface="Courier New" panose="02070309020205020404" pitchFamily="49" charset="0"/>
                <a:cs typeface="Courier New" panose="02070309020205020404" pitchFamily="49" charset="0"/>
              </a:rPr>
              <a:t>1</a:t>
            </a:r>
            <a:r>
              <a:rPr lang="en-US" sz="2800" b="1" dirty="0">
                <a:solidFill>
                  <a:srgbClr val="00B050"/>
                </a:solidFill>
                <a:latin typeface="Courier New" panose="02070309020205020404" pitchFamily="49" charset="0"/>
                <a:cs typeface="Courier New" panose="02070309020205020404" pitchFamily="49" charset="0"/>
              </a:rPr>
              <a:t> </a:t>
            </a:r>
            <a:r>
              <a:rPr lang="en-US" sz="2800" b="1" dirty="0">
                <a:solidFill>
                  <a:schemeClr val="accent1">
                    <a:lumMod val="60000"/>
                    <a:lumOff val="40000"/>
                  </a:schemeClr>
                </a:solidFill>
                <a:latin typeface="Courier New" panose="02070309020205020404" pitchFamily="49" charset="0"/>
                <a:cs typeface="Courier New" panose="02070309020205020404" pitchFamily="49" charset="0"/>
              </a:rPr>
              <a:t>0</a:t>
            </a:r>
            <a:r>
              <a:rPr lang="en-US" sz="2800" b="1" dirty="0">
                <a:solidFill>
                  <a:srgbClr val="00B050"/>
                </a:solidFill>
                <a:latin typeface="Courier New" panose="02070309020205020404" pitchFamily="49" charset="0"/>
                <a:cs typeface="Courier New" panose="02070309020205020404" pitchFamily="49" charset="0"/>
              </a:rPr>
              <a:t> </a:t>
            </a:r>
            <a:r>
              <a:rPr lang="en-US" sz="2800" b="1" dirty="0">
                <a:latin typeface="Courier New" panose="02070309020205020404" pitchFamily="49" charset="0"/>
                <a:cs typeface="Courier New" panose="02070309020205020404" pitchFamily="49" charset="0"/>
              </a:rPr>
              <a:t>1</a:t>
            </a:r>
            <a:r>
              <a:rPr lang="en-US" sz="1600" dirty="0">
                <a:solidFill>
                  <a:srgbClr val="0070C0"/>
                </a:solidFill>
              </a:rPr>
              <a:t>(base 2)   </a:t>
            </a:r>
            <a:r>
              <a:rPr lang="en-US" sz="2800" dirty="0">
                <a:solidFill>
                  <a:srgbClr val="0070C0"/>
                </a:solidFill>
              </a:rPr>
              <a:t>in decimal (N)?</a:t>
            </a:r>
          </a:p>
          <a:p>
            <a:pPr marL="0" indent="0">
              <a:buNone/>
            </a:pPr>
            <a:endParaRPr lang="en-US" sz="2800" dirty="0">
              <a:solidFill>
                <a:srgbClr val="0070C0"/>
              </a:solidFill>
            </a:endParaRPr>
          </a:p>
          <a:p>
            <a:pPr marL="0" indent="0">
              <a:buNone/>
            </a:pPr>
            <a:endParaRPr lang="en-US" sz="2800" dirty="0">
              <a:solidFill>
                <a:srgbClr val="0070C0"/>
              </a:solidFill>
            </a:endParaRPr>
          </a:p>
          <a:p>
            <a:pPr marL="0" indent="0">
              <a:buNone/>
            </a:pPr>
            <a:endParaRPr lang="en-US" sz="2800" dirty="0">
              <a:solidFill>
                <a:srgbClr val="0070C0"/>
              </a:solidFill>
            </a:endParaRPr>
          </a:p>
          <a:p>
            <a:pPr marL="0" indent="0">
              <a:buNone/>
            </a:pPr>
            <a:endParaRPr lang="en-US" sz="2800" dirty="0">
              <a:solidFill>
                <a:srgbClr val="0070C0"/>
              </a:solidFill>
            </a:endParaRPr>
          </a:p>
          <a:p>
            <a:pPr marL="0" indent="0">
              <a:buNone/>
            </a:pPr>
            <a:endParaRPr lang="en-US" sz="2800" dirty="0">
              <a:solidFill>
                <a:srgbClr val="0070C0"/>
              </a:solidFill>
            </a:endParaRPr>
          </a:p>
          <a:p>
            <a:pPr marL="0" indent="0">
              <a:buNone/>
            </a:pPr>
            <a:endParaRPr lang="en-US" sz="2800" dirty="0">
              <a:solidFill>
                <a:srgbClr val="0070C0"/>
              </a:solidFill>
            </a:endParaRPr>
          </a:p>
          <a:p>
            <a:pPr marL="0" indent="0">
              <a:buNone/>
            </a:pPr>
            <a:r>
              <a:rPr lang="en-US" sz="2400" b="1" dirty="0">
                <a:solidFill>
                  <a:srgbClr val="0070C0"/>
                </a:solidFill>
              </a:rPr>
              <a:t>101</a:t>
            </a:r>
            <a:r>
              <a:rPr lang="en-US" sz="1400" b="1" dirty="0">
                <a:solidFill>
                  <a:srgbClr val="0070C0"/>
                </a:solidFill>
              </a:rPr>
              <a:t>(base 10) </a:t>
            </a:r>
            <a:r>
              <a:rPr lang="en-US" sz="2000" b="1" dirty="0">
                <a:solidFill>
                  <a:srgbClr val="0070C0"/>
                </a:solidFill>
              </a:rPr>
              <a:t>= (</a:t>
            </a:r>
            <a:r>
              <a:rPr lang="en-US" sz="2000" b="1" dirty="0">
                <a:solidFill>
                  <a:srgbClr val="FF0000"/>
                </a:solidFill>
              </a:rPr>
              <a:t>1</a:t>
            </a:r>
            <a:r>
              <a:rPr lang="en-US" sz="2000" b="1" dirty="0">
                <a:solidFill>
                  <a:srgbClr val="0070C0"/>
                </a:solidFill>
              </a:rPr>
              <a:t>x64) + (</a:t>
            </a:r>
            <a:r>
              <a:rPr lang="en-US" sz="2000" b="1" dirty="0">
                <a:solidFill>
                  <a:srgbClr val="7030A0"/>
                </a:solidFill>
              </a:rPr>
              <a:t>1</a:t>
            </a:r>
            <a:r>
              <a:rPr lang="en-US" sz="2000" b="1" dirty="0">
                <a:solidFill>
                  <a:srgbClr val="0070C0"/>
                </a:solidFill>
              </a:rPr>
              <a:t>x32) + (</a:t>
            </a:r>
            <a:r>
              <a:rPr lang="en-US" sz="2000" b="1" dirty="0">
                <a:solidFill>
                  <a:schemeClr val="accent1"/>
                </a:solidFill>
              </a:rPr>
              <a:t>1</a:t>
            </a:r>
            <a:r>
              <a:rPr lang="en-US" sz="2000" b="1" dirty="0">
                <a:solidFill>
                  <a:srgbClr val="0070C0"/>
                </a:solidFill>
              </a:rPr>
              <a:t>x4) + </a:t>
            </a:r>
            <a:r>
              <a:rPr lang="en-US" sz="2000" b="1" dirty="0">
                <a:solidFill>
                  <a:srgbClr val="00B050"/>
                </a:solidFill>
              </a:rPr>
              <a:t>1</a:t>
            </a:r>
            <a:r>
              <a:rPr lang="en-US" sz="2000" b="1" dirty="0">
                <a:solidFill>
                  <a:srgbClr val="0070C0"/>
                </a:solidFill>
              </a:rPr>
              <a:t> </a:t>
            </a:r>
            <a:r>
              <a:rPr lang="en-US" sz="2000" b="1" dirty="0">
                <a:solidFill>
                  <a:srgbClr val="FF0000"/>
                </a:solidFill>
              </a:rPr>
              <a:t>(checking the conversion)</a:t>
            </a:r>
          </a:p>
        </p:txBody>
      </p:sp>
      <p:sp>
        <p:nvSpPr>
          <p:cNvPr id="3" name="Title 2">
            <a:extLst>
              <a:ext uri="{FF2B5EF4-FFF2-40B4-BE49-F238E27FC236}">
                <a16:creationId xmlns:a16="http://schemas.microsoft.com/office/drawing/2014/main" id="{A7C9117E-93C0-F54D-86FD-19EB4153E161}"/>
              </a:ext>
            </a:extLst>
          </p:cNvPr>
          <p:cNvSpPr>
            <a:spLocks noGrp="1"/>
          </p:cNvSpPr>
          <p:nvPr>
            <p:ph type="title"/>
          </p:nvPr>
        </p:nvSpPr>
        <p:spPr>
          <a:xfrm>
            <a:off x="587375" y="171842"/>
            <a:ext cx="10515600" cy="493787"/>
          </a:xfrm>
        </p:spPr>
        <p:txBody>
          <a:bodyPr/>
          <a:lstStyle/>
          <a:p>
            <a:r>
              <a:rPr lang="en-US" dirty="0"/>
              <a:t>Unsigned Binary to Unsigned Decimal Conversion</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F21B3D-6767-E445-BC2F-4DB8411F291A}"/>
                  </a:ext>
                </a:extLst>
              </p:cNvPr>
              <p:cNvSpPr txBox="1"/>
              <p:nvPr/>
            </p:nvSpPr>
            <p:spPr>
              <a:xfrm>
                <a:off x="2771169" y="886142"/>
                <a:ext cx="356180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7030A0"/>
                              </a:solidFill>
                              <a:latin typeface="Cambria Math" panose="02040503050406030204" pitchFamily="18" charset="0"/>
                              <a:sym typeface="Helvetica Light"/>
                            </a:rPr>
                          </m:ctrlPr>
                        </m:sSubPr>
                        <m:e>
                          <m:r>
                            <a:rPr lang="en-US" sz="2000" i="1">
                              <a:solidFill>
                                <a:srgbClr val="7030A0"/>
                              </a:solidFill>
                              <a:latin typeface="Cambria Math" panose="02040503050406030204" pitchFamily="18" charset="0"/>
                              <a:sym typeface="Helvetica Light"/>
                            </a:rPr>
                            <m:t> </m:t>
                          </m:r>
                          <m:r>
                            <a:rPr lang="en-US" sz="2000" i="1">
                              <a:solidFill>
                                <a:srgbClr val="7030A0"/>
                              </a:solidFill>
                              <a:latin typeface="Cambria Math" panose="02040503050406030204" pitchFamily="18" charset="0"/>
                              <a:sym typeface="Helvetica Light"/>
                            </a:rPr>
                            <m:t>𝑏</m:t>
                          </m:r>
                        </m:e>
                        <m:sub>
                          <m:r>
                            <a:rPr lang="en-US" sz="2000" i="1">
                              <a:solidFill>
                                <a:srgbClr val="7030A0"/>
                              </a:solidFill>
                              <a:latin typeface="Cambria Math" panose="02040503050406030204" pitchFamily="18" charset="0"/>
                              <a:sym typeface="Helvetica Light"/>
                            </a:rPr>
                            <m:t>7</m:t>
                          </m:r>
                        </m:sub>
                      </m:sSub>
                      <m:sSub>
                        <m:sSubPr>
                          <m:ctrlPr>
                            <a:rPr lang="en-US" sz="2000" i="1" smtClean="0">
                              <a:solidFill>
                                <a:schemeClr val="accent4">
                                  <a:lumMod val="75000"/>
                                </a:schemeClr>
                              </a:solidFill>
                              <a:latin typeface="Cambria Math" panose="02040503050406030204" pitchFamily="18" charset="0"/>
                              <a:sym typeface="Helvetica Light"/>
                            </a:rPr>
                          </m:ctrlPr>
                        </m:sSubPr>
                        <m:e>
                          <m:r>
                            <a:rPr lang="en-US" sz="2000" i="1">
                              <a:solidFill>
                                <a:schemeClr val="accent4">
                                  <a:lumMod val="75000"/>
                                </a:schemeClr>
                              </a:solidFill>
                              <a:latin typeface="Cambria Math" panose="02040503050406030204" pitchFamily="18" charset="0"/>
                              <a:sym typeface="Helvetica Light"/>
                            </a:rPr>
                            <m:t> </m:t>
                          </m:r>
                          <m:r>
                            <a:rPr lang="en-US" sz="2000" b="0" i="1" smtClean="0">
                              <a:solidFill>
                                <a:schemeClr val="accent4">
                                  <a:lumMod val="75000"/>
                                </a:schemeClr>
                              </a:solidFill>
                              <a:latin typeface="Cambria Math" panose="02040503050406030204" pitchFamily="18" charset="0"/>
                              <a:sym typeface="Helvetica Light"/>
                            </a:rPr>
                            <m:t>  </m:t>
                          </m:r>
                          <m:r>
                            <a:rPr lang="en-US" sz="2000" i="1">
                              <a:solidFill>
                                <a:schemeClr val="accent4">
                                  <a:lumMod val="75000"/>
                                </a:schemeClr>
                              </a:solidFill>
                              <a:latin typeface="Cambria Math" panose="02040503050406030204" pitchFamily="18" charset="0"/>
                              <a:sym typeface="Helvetica Light"/>
                            </a:rPr>
                            <m:t>𝑏</m:t>
                          </m:r>
                        </m:e>
                        <m:sub>
                          <m:r>
                            <a:rPr lang="en-US" sz="2000" i="1">
                              <a:solidFill>
                                <a:schemeClr val="accent4">
                                  <a:lumMod val="75000"/>
                                </a:schemeClr>
                              </a:solidFill>
                              <a:latin typeface="Cambria Math" panose="02040503050406030204" pitchFamily="18" charset="0"/>
                              <a:sym typeface="Helvetica Light"/>
                            </a:rPr>
                            <m:t>6</m:t>
                          </m:r>
                        </m:sub>
                      </m:sSub>
                      <m:sSub>
                        <m:sSubPr>
                          <m:ctrlPr>
                            <a:rPr lang="en-US" sz="2000" i="1">
                              <a:solidFill>
                                <a:srgbClr val="00B050"/>
                              </a:solidFill>
                              <a:latin typeface="Cambria Math" panose="02040503050406030204" pitchFamily="18" charset="0"/>
                              <a:sym typeface="Helvetica Light"/>
                            </a:rPr>
                          </m:ctrlPr>
                        </m:sSubPr>
                        <m:e>
                          <m:r>
                            <a:rPr lang="en-US" sz="2000" i="1">
                              <a:solidFill>
                                <a:srgbClr val="00B050"/>
                              </a:solidFill>
                              <a:latin typeface="Cambria Math" panose="02040503050406030204" pitchFamily="18" charset="0"/>
                              <a:sym typeface="Helvetica Light"/>
                            </a:rPr>
                            <m:t> </m:t>
                          </m:r>
                          <m:r>
                            <a:rPr lang="en-US" sz="2000" b="0" i="1" smtClean="0">
                              <a:solidFill>
                                <a:srgbClr val="00B050"/>
                              </a:solidFill>
                              <a:latin typeface="Cambria Math" panose="02040503050406030204" pitchFamily="18" charset="0"/>
                              <a:sym typeface="Helvetica Light"/>
                            </a:rPr>
                            <m:t>  </m:t>
                          </m:r>
                          <m:r>
                            <a:rPr lang="en-US" sz="2000" i="1">
                              <a:solidFill>
                                <a:srgbClr val="00B050"/>
                              </a:solidFill>
                              <a:latin typeface="Cambria Math" panose="02040503050406030204" pitchFamily="18" charset="0"/>
                              <a:sym typeface="Helvetica Light"/>
                            </a:rPr>
                            <m:t>𝑏</m:t>
                          </m:r>
                        </m:e>
                        <m:sub>
                          <m:r>
                            <a:rPr lang="en-US" sz="2000" i="1">
                              <a:solidFill>
                                <a:srgbClr val="00B050"/>
                              </a:solidFill>
                              <a:latin typeface="Cambria Math" panose="02040503050406030204" pitchFamily="18" charset="0"/>
                              <a:sym typeface="Helvetica Light"/>
                            </a:rPr>
                            <m:t>5</m:t>
                          </m:r>
                        </m:sub>
                      </m:sSub>
                      <m:sSub>
                        <m:sSubPr>
                          <m:ctrlPr>
                            <a:rPr lang="en-US" sz="2000" i="1" smtClean="0">
                              <a:solidFill>
                                <a:srgbClr val="C00000"/>
                              </a:solidFill>
                              <a:latin typeface="Cambria Math" panose="02040503050406030204" pitchFamily="18" charset="0"/>
                              <a:sym typeface="Helvetica Light"/>
                            </a:rPr>
                          </m:ctrlPr>
                        </m:sSubPr>
                        <m:e>
                          <m:r>
                            <a:rPr lang="en-US" sz="2000" i="1">
                              <a:solidFill>
                                <a:srgbClr val="C00000"/>
                              </a:solidFill>
                              <a:latin typeface="Cambria Math" panose="02040503050406030204" pitchFamily="18" charset="0"/>
                              <a:sym typeface="Helvetica Light"/>
                            </a:rPr>
                            <m:t> </m:t>
                          </m:r>
                          <m:r>
                            <a:rPr lang="en-US" sz="2000" b="0" i="1" smtClean="0">
                              <a:solidFill>
                                <a:srgbClr val="C00000"/>
                              </a:solidFill>
                              <a:latin typeface="Cambria Math" panose="02040503050406030204" pitchFamily="18" charset="0"/>
                              <a:sym typeface="Helvetica Light"/>
                            </a:rPr>
                            <m:t>  </m:t>
                          </m:r>
                          <m:r>
                            <a:rPr lang="en-US" sz="2000" i="1">
                              <a:solidFill>
                                <a:srgbClr val="C00000"/>
                              </a:solidFill>
                              <a:latin typeface="Cambria Math" panose="02040503050406030204" pitchFamily="18" charset="0"/>
                              <a:sym typeface="Helvetica Light"/>
                            </a:rPr>
                            <m:t>𝑏</m:t>
                          </m:r>
                        </m:e>
                        <m:sub>
                          <m:r>
                            <a:rPr lang="en-US" sz="2000" i="1">
                              <a:solidFill>
                                <a:srgbClr val="C00000"/>
                              </a:solidFill>
                              <a:latin typeface="Cambria Math" panose="02040503050406030204" pitchFamily="18" charset="0"/>
                              <a:sym typeface="Helvetica Light"/>
                            </a:rPr>
                            <m:t>4</m:t>
                          </m:r>
                        </m:sub>
                      </m:sSub>
                      <m:sSub>
                        <m:sSubPr>
                          <m:ctrlPr>
                            <a:rPr lang="en-US" sz="2000" i="1" smtClean="0">
                              <a:solidFill>
                                <a:schemeClr val="accent1"/>
                              </a:solidFill>
                              <a:latin typeface="Cambria Math" panose="02040503050406030204" pitchFamily="18" charset="0"/>
                              <a:sym typeface="Helvetica Light"/>
                            </a:rPr>
                          </m:ctrlPr>
                        </m:sSubPr>
                        <m:e>
                          <m:r>
                            <a:rPr lang="en-US" sz="2000" i="1">
                              <a:solidFill>
                                <a:schemeClr val="accent1"/>
                              </a:solidFill>
                              <a:latin typeface="Cambria Math" panose="02040503050406030204" pitchFamily="18" charset="0"/>
                              <a:sym typeface="Helvetica Light"/>
                            </a:rPr>
                            <m:t> </m:t>
                          </m:r>
                          <m:r>
                            <a:rPr lang="en-US" sz="2000" b="0" i="1" smtClean="0">
                              <a:solidFill>
                                <a:schemeClr val="accent1"/>
                              </a:solidFill>
                              <a:latin typeface="Cambria Math" panose="02040503050406030204" pitchFamily="18" charset="0"/>
                              <a:sym typeface="Helvetica Light"/>
                            </a:rPr>
                            <m:t>  </m:t>
                          </m:r>
                          <m:r>
                            <a:rPr lang="en-US" sz="2000" i="1">
                              <a:solidFill>
                                <a:schemeClr val="accent1"/>
                              </a:solidFill>
                              <a:latin typeface="Cambria Math" panose="02040503050406030204" pitchFamily="18" charset="0"/>
                              <a:sym typeface="Helvetica Light"/>
                            </a:rPr>
                            <m:t>𝑏</m:t>
                          </m:r>
                        </m:e>
                        <m:sub>
                          <m:r>
                            <a:rPr lang="en-US" sz="2000" i="1">
                              <a:solidFill>
                                <a:schemeClr val="accent1"/>
                              </a:solidFill>
                              <a:latin typeface="Cambria Math" panose="02040503050406030204" pitchFamily="18" charset="0"/>
                              <a:sym typeface="Helvetica Light"/>
                            </a:rPr>
                            <m:t>3</m:t>
                          </m:r>
                        </m:sub>
                      </m:sSub>
                      <m:sSub>
                        <m:sSubPr>
                          <m:ctrlPr>
                            <a:rPr lang="en-US" sz="2000" i="1" smtClean="0">
                              <a:solidFill>
                                <a:srgbClr val="92D050"/>
                              </a:solidFill>
                              <a:latin typeface="Cambria Math" panose="02040503050406030204" pitchFamily="18" charset="0"/>
                              <a:sym typeface="Helvetica Light"/>
                            </a:rPr>
                          </m:ctrlPr>
                        </m:sSubPr>
                        <m:e>
                          <m:r>
                            <a:rPr lang="en-US" sz="2000" i="1">
                              <a:solidFill>
                                <a:srgbClr val="92D050"/>
                              </a:solidFill>
                              <a:latin typeface="Cambria Math" panose="02040503050406030204" pitchFamily="18" charset="0"/>
                              <a:sym typeface="Helvetica Light"/>
                            </a:rPr>
                            <m:t> </m:t>
                          </m:r>
                          <m:r>
                            <a:rPr lang="en-US" sz="2000" b="0" i="1" smtClean="0">
                              <a:solidFill>
                                <a:srgbClr val="92D050"/>
                              </a:solidFill>
                              <a:latin typeface="Cambria Math" panose="02040503050406030204" pitchFamily="18" charset="0"/>
                              <a:sym typeface="Helvetica Light"/>
                            </a:rPr>
                            <m:t> </m:t>
                          </m:r>
                          <m:r>
                            <a:rPr lang="en-US" sz="2000" i="1" smtClean="0">
                              <a:solidFill>
                                <a:srgbClr val="92D050"/>
                              </a:solidFill>
                              <a:latin typeface="Cambria Math" panose="02040503050406030204" pitchFamily="18" charset="0"/>
                              <a:sym typeface="Helvetica Light"/>
                            </a:rPr>
                            <m:t>𝑏</m:t>
                          </m:r>
                        </m:e>
                        <m:sub>
                          <m:r>
                            <a:rPr lang="en-US" sz="2000" i="1">
                              <a:solidFill>
                                <a:srgbClr val="92D050"/>
                              </a:solidFill>
                              <a:latin typeface="Cambria Math" panose="02040503050406030204" pitchFamily="18" charset="0"/>
                              <a:sym typeface="Helvetica Light"/>
                            </a:rPr>
                            <m:t>2</m:t>
                          </m:r>
                        </m:sub>
                      </m:sSub>
                      <m:sSub>
                        <m:sSubPr>
                          <m:ctrlPr>
                            <a:rPr lang="en-US" sz="2000" i="1" smtClean="0">
                              <a:solidFill>
                                <a:schemeClr val="tx1"/>
                              </a:solidFill>
                              <a:latin typeface="Cambria Math" panose="02040503050406030204" pitchFamily="18" charset="0"/>
                              <a:sym typeface="Helvetica Light"/>
                            </a:rPr>
                          </m:ctrlPr>
                        </m:sSubPr>
                        <m:e>
                          <m:sSub>
                            <m:sSubPr>
                              <m:ctrlPr>
                                <a:rPr lang="en-US" sz="2000" i="1" smtClean="0">
                                  <a:solidFill>
                                    <a:schemeClr val="accent1">
                                      <a:lumMod val="60000"/>
                                      <a:lumOff val="40000"/>
                                    </a:schemeClr>
                                  </a:solidFill>
                                  <a:latin typeface="Cambria Math" panose="02040503050406030204" pitchFamily="18" charset="0"/>
                                  <a:sym typeface="Helvetica Light"/>
                                </a:rPr>
                              </m:ctrlPr>
                            </m:sSubPr>
                            <m:e>
                              <m:r>
                                <a:rPr lang="en-US" sz="2000" i="1">
                                  <a:solidFill>
                                    <a:schemeClr val="accent1">
                                      <a:lumMod val="60000"/>
                                      <a:lumOff val="40000"/>
                                    </a:schemeClr>
                                  </a:solidFill>
                                  <a:latin typeface="Cambria Math" panose="02040503050406030204" pitchFamily="18" charset="0"/>
                                  <a:sym typeface="Helvetica Light"/>
                                </a:rPr>
                                <m:t> </m:t>
                              </m:r>
                              <m:r>
                                <a:rPr lang="en-US" sz="2000" b="0" i="1" smtClean="0">
                                  <a:solidFill>
                                    <a:schemeClr val="accent1">
                                      <a:lumMod val="60000"/>
                                      <a:lumOff val="40000"/>
                                    </a:schemeClr>
                                  </a:solidFill>
                                  <a:latin typeface="Cambria Math" panose="02040503050406030204" pitchFamily="18" charset="0"/>
                                  <a:sym typeface="Helvetica Light"/>
                                </a:rPr>
                                <m:t>  </m:t>
                              </m:r>
                              <m:r>
                                <a:rPr lang="en-US" sz="2000" i="1" smtClean="0">
                                  <a:solidFill>
                                    <a:schemeClr val="accent1">
                                      <a:lumMod val="60000"/>
                                      <a:lumOff val="40000"/>
                                    </a:schemeClr>
                                  </a:solidFill>
                                  <a:latin typeface="Cambria Math" panose="02040503050406030204" pitchFamily="18" charset="0"/>
                                  <a:sym typeface="Helvetica Light"/>
                                </a:rPr>
                                <m:t>𝑏</m:t>
                              </m:r>
                            </m:e>
                            <m:sub>
                              <m:r>
                                <a:rPr lang="en-US" sz="2000" i="1">
                                  <a:solidFill>
                                    <a:schemeClr val="accent1">
                                      <a:lumMod val="60000"/>
                                      <a:lumOff val="40000"/>
                                    </a:schemeClr>
                                  </a:solidFill>
                                  <a:latin typeface="Cambria Math" panose="02040503050406030204" pitchFamily="18" charset="0"/>
                                  <a:sym typeface="Helvetica Light"/>
                                </a:rPr>
                                <m:t>1</m:t>
                              </m:r>
                            </m:sub>
                          </m:sSub>
                          <m:r>
                            <a:rPr lang="en-US" sz="2000" b="0" i="1" smtClean="0">
                              <a:solidFill>
                                <a:schemeClr val="accent1">
                                  <a:lumMod val="60000"/>
                                  <a:lumOff val="40000"/>
                                </a:schemeClr>
                              </a:solidFill>
                              <a:latin typeface="Cambria Math" panose="02040503050406030204" pitchFamily="18" charset="0"/>
                              <a:sym typeface="Helvetica Light"/>
                            </a:rPr>
                            <m:t>    </m:t>
                          </m:r>
                          <m:r>
                            <a:rPr lang="en-US" sz="2000" i="1">
                              <a:solidFill>
                                <a:schemeClr val="tx1"/>
                              </a:solidFill>
                              <a:latin typeface="Cambria Math" panose="02040503050406030204" pitchFamily="18" charset="0"/>
                              <a:sym typeface="Helvetica Light"/>
                            </a:rPr>
                            <m:t>𝑏</m:t>
                          </m:r>
                        </m:e>
                        <m:sub>
                          <m:r>
                            <a:rPr lang="en-US" sz="2000" i="1">
                              <a:solidFill>
                                <a:schemeClr val="tx1"/>
                              </a:solidFill>
                              <a:latin typeface="Cambria Math" panose="02040503050406030204" pitchFamily="18" charset="0"/>
                              <a:sym typeface="Helvetica Light"/>
                            </a:rPr>
                            <m:t>0</m:t>
                          </m:r>
                        </m:sub>
                      </m:sSub>
                    </m:oMath>
                  </m:oMathPara>
                </a14:m>
                <a:endParaRPr lang="en-US" sz="2000" dirty="0">
                  <a:solidFill>
                    <a:srgbClr val="FF0000"/>
                  </a:solidFill>
                  <a:latin typeface="Courier New" panose="02070309020205020404" pitchFamily="49" charset="0"/>
                  <a:cs typeface="Courier New" panose="02070309020205020404" pitchFamily="49" charset="0"/>
                </a:endParaRPr>
              </a:p>
            </p:txBody>
          </p:sp>
        </mc:Choice>
        <mc:Fallback xmlns="">
          <p:sp>
            <p:nvSpPr>
              <p:cNvPr id="16" name="TextBox 15">
                <a:extLst>
                  <a:ext uri="{FF2B5EF4-FFF2-40B4-BE49-F238E27FC236}">
                    <a16:creationId xmlns:a16="http://schemas.microsoft.com/office/drawing/2014/main" id="{49F21B3D-6767-E445-BC2F-4DB8411F291A}"/>
                  </a:ext>
                </a:extLst>
              </p:cNvPr>
              <p:cNvSpPr txBox="1">
                <a:spLocks noRot="1" noChangeAspect="1" noMove="1" noResize="1" noEditPoints="1" noAdjustHandles="1" noChangeArrowheads="1" noChangeShapeType="1" noTextEdit="1"/>
              </p:cNvSpPr>
              <p:nvPr/>
            </p:nvSpPr>
            <p:spPr>
              <a:xfrm>
                <a:off x="2771169" y="886142"/>
                <a:ext cx="3561809" cy="400110"/>
              </a:xfrm>
              <a:prstGeom prst="rect">
                <a:avLst/>
              </a:prstGeom>
              <a:blipFill>
                <a:blip r:embed="rId2"/>
                <a:stretch>
                  <a:fillRect b="-1515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2EEA0CD6-381D-8B49-95B6-0C5CD1E0C34F}"/>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aphicFrame>
        <p:nvGraphicFramePr>
          <p:cNvPr id="10" name="Table 5">
            <a:extLst>
              <a:ext uri="{FF2B5EF4-FFF2-40B4-BE49-F238E27FC236}">
                <a16:creationId xmlns:a16="http://schemas.microsoft.com/office/drawing/2014/main" id="{8A9A563A-BABA-741E-3EB9-EBAF9159FA3D}"/>
              </a:ext>
            </a:extLst>
          </p:cNvPr>
          <p:cNvGraphicFramePr>
            <a:graphicFrameLocks noGrp="1"/>
          </p:cNvGraphicFramePr>
          <p:nvPr/>
        </p:nvGraphicFramePr>
        <p:xfrm>
          <a:off x="1763862" y="1726809"/>
          <a:ext cx="8664276" cy="3832179"/>
        </p:xfrm>
        <a:graphic>
          <a:graphicData uri="http://schemas.openxmlformats.org/drawingml/2006/table">
            <a:tbl>
              <a:tblPr firstRow="1" bandRow="1">
                <a:tableStyleId>{2D5ABB26-0587-4C30-8999-92F81FD0307C}</a:tableStyleId>
              </a:tblPr>
              <a:tblGrid>
                <a:gridCol w="3260314">
                  <a:extLst>
                    <a:ext uri="{9D8B030D-6E8A-4147-A177-3AD203B41FA5}">
                      <a16:colId xmlns:a16="http://schemas.microsoft.com/office/drawing/2014/main" val="1842388646"/>
                    </a:ext>
                  </a:extLst>
                </a:gridCol>
                <a:gridCol w="1280695">
                  <a:extLst>
                    <a:ext uri="{9D8B030D-6E8A-4147-A177-3AD203B41FA5}">
                      <a16:colId xmlns:a16="http://schemas.microsoft.com/office/drawing/2014/main" val="1819150053"/>
                    </a:ext>
                  </a:extLst>
                </a:gridCol>
                <a:gridCol w="2272425">
                  <a:extLst>
                    <a:ext uri="{9D8B030D-6E8A-4147-A177-3AD203B41FA5}">
                      <a16:colId xmlns:a16="http://schemas.microsoft.com/office/drawing/2014/main" val="920210010"/>
                    </a:ext>
                  </a:extLst>
                </a:gridCol>
                <a:gridCol w="1850842">
                  <a:extLst>
                    <a:ext uri="{9D8B030D-6E8A-4147-A177-3AD203B41FA5}">
                      <a16:colId xmlns:a16="http://schemas.microsoft.com/office/drawing/2014/main" val="1653492654"/>
                    </a:ext>
                  </a:extLst>
                </a:gridCol>
              </a:tblGrid>
              <a:tr h="426220">
                <a:tc>
                  <a:txBody>
                    <a:bodyPr/>
                    <a:lstStyle/>
                    <a:p>
                      <a:pPr algn="ctr"/>
                      <a:r>
                        <a:rPr lang="en-US" sz="2000" dirty="0">
                          <a:solidFill>
                            <a:schemeClr val="tx2"/>
                          </a:solidFill>
                          <a:latin typeface="Consolas" panose="020B0609020204030204" pitchFamily="49" charset="0"/>
                          <a:cs typeface="Consolas" panose="020B0609020204030204" pitchFamily="49" charset="0"/>
                        </a:rPr>
                        <a:t>Product Shift Left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Addend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Bit Position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Product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81046187"/>
                  </a:ext>
                </a:extLst>
              </a:tr>
              <a:tr h="426220">
                <a:tc>
                  <a:txBody>
                    <a:bodyPr/>
                    <a:lstStyle/>
                    <a:p>
                      <a:pPr algn="ctr"/>
                      <a:r>
                        <a:rPr lang="en-US" sz="2000" dirty="0">
                          <a:solidFill>
                            <a:schemeClr val="tx2"/>
                          </a:solidFill>
                          <a:latin typeface="Consolas" panose="020B0609020204030204" pitchFamily="49" charset="0"/>
                          <a:cs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2000" b="1" dirty="0">
                          <a:solidFill>
                            <a:srgbClr val="7030A0"/>
                          </a:solidFill>
                          <a:latin typeface="Consolas" panose="020B0609020204030204" pitchFamily="49" charset="0"/>
                          <a:cs typeface="Consolas" panose="020B0609020204030204" pitchFamily="49" charset="0"/>
                        </a:rPr>
                        <a: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dirty="0">
                          <a:solidFill>
                            <a:srgbClr val="FF0000"/>
                          </a:solidFill>
                          <a:latin typeface="Consolas" panose="020B0609020204030204" pitchFamily="49" charset="0"/>
                          <a:cs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9883031"/>
                  </a:ext>
                </a:extLst>
              </a:tr>
              <a:tr h="426220">
                <a:tc>
                  <a:txBody>
                    <a:bodyPr/>
                    <a:lstStyle/>
                    <a:p>
                      <a:pPr algn="ctr"/>
                      <a:r>
                        <a:rPr lang="en-US" sz="2000" dirty="0">
                          <a:solidFill>
                            <a:schemeClr val="tx2"/>
                          </a:solidFill>
                          <a:latin typeface="Consolas" panose="020B0609020204030204" pitchFamily="49" charset="0"/>
                          <a:cs typeface="Consolas" panose="020B0609020204030204" pitchFamily="49"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2000" b="1" dirty="0">
                          <a:solidFill>
                            <a:schemeClr val="accent4">
                              <a:lumMod val="75000"/>
                            </a:schemeClr>
                          </a:solidFill>
                          <a:latin typeface="Consolas" panose="020B0609020204030204" pitchFamily="49" charset="0"/>
                          <a:cs typeface="Consolas" panose="020B0609020204030204" pitchFamily="49" charset="0"/>
                        </a:rPr>
                        <a: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dirty="0">
                          <a:solidFill>
                            <a:srgbClr val="FF0000"/>
                          </a:solidFill>
                          <a:latin typeface="Consolas" panose="020B0609020204030204" pitchFamily="49" charset="0"/>
                          <a:cs typeface="Consolas" panose="020B0609020204030204" pitchFamily="49"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FCA9"/>
                    </a:solidFill>
                  </a:tcPr>
                </a:tc>
                <a:extLst>
                  <a:ext uri="{0D108BD9-81ED-4DB2-BD59-A6C34878D82A}">
                    <a16:rowId xmlns:a16="http://schemas.microsoft.com/office/drawing/2014/main" val="4013113366"/>
                  </a:ext>
                </a:extLst>
              </a:tr>
              <a:tr h="422419">
                <a:tc>
                  <a:txBody>
                    <a:bodyPr/>
                    <a:lstStyle/>
                    <a:p>
                      <a:pPr algn="ctr"/>
                      <a:r>
                        <a:rPr lang="en-US" sz="2000" dirty="0">
                          <a:solidFill>
                            <a:schemeClr val="tx2"/>
                          </a:solidFill>
                          <a:latin typeface="Consolas" panose="020B0609020204030204" pitchFamily="49" charset="0"/>
                          <a:cs typeface="Consolas" panose="020B0609020204030204" pitchFamily="49" charset="0"/>
                        </a:rPr>
                        <a:t>2 x 1 =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FCA9"/>
                    </a:solidFill>
                  </a:tcPr>
                </a:tc>
                <a:tc>
                  <a:txBody>
                    <a:bodyPr/>
                    <a:lstStyle/>
                    <a:p>
                      <a:pPr algn="ctr"/>
                      <a:r>
                        <a:rPr lang="en-US" sz="2000" b="1" dirty="0">
                          <a:solidFill>
                            <a:srgbClr val="2C895B"/>
                          </a:solidFill>
                          <a:latin typeface="Consolas" panose="020B0609020204030204" pitchFamily="49" charset="0"/>
                          <a:cs typeface="Consolas" panose="020B0609020204030204" pitchFamily="49" charset="0"/>
                        </a:rPr>
                        <a: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dirty="0">
                          <a:solidFill>
                            <a:srgbClr val="FF0000"/>
                          </a:solidFill>
                          <a:latin typeface="Consolas" panose="020B0609020204030204" pitchFamily="49" charset="0"/>
                          <a:cs typeface="Consolas" panose="020B0609020204030204" pitchFamily="49"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428295055"/>
                  </a:ext>
                </a:extLst>
              </a:tr>
              <a:tr h="426220">
                <a:tc>
                  <a:txBody>
                    <a:bodyPr/>
                    <a:lstStyle/>
                    <a:p>
                      <a:pPr algn="ctr"/>
                      <a:r>
                        <a:rPr lang="en-US" sz="2000" dirty="0">
                          <a:solidFill>
                            <a:schemeClr val="tx2"/>
                          </a:solidFill>
                          <a:latin typeface="Consolas" panose="020B0609020204030204" pitchFamily="49" charset="0"/>
                          <a:cs typeface="Consolas" panose="020B0609020204030204" pitchFamily="49" charset="0"/>
                        </a:rPr>
                        <a:t>2 x </a:t>
                      </a:r>
                      <a:r>
                        <a:rPr lang="en-US" sz="2000" dirty="0">
                          <a:solidFill>
                            <a:srgbClr val="FF0000"/>
                          </a:solidFill>
                          <a:latin typeface="Consolas" panose="020B0609020204030204" pitchFamily="49" charset="0"/>
                          <a:cs typeface="Consolas" panose="020B0609020204030204" pitchFamily="49" charset="0"/>
                        </a:rPr>
                        <a:t>3</a:t>
                      </a:r>
                      <a:r>
                        <a:rPr lang="en-US" sz="2000" dirty="0">
                          <a:solidFill>
                            <a:schemeClr val="tx2"/>
                          </a:solidFill>
                          <a:latin typeface="Consolas" panose="020B0609020204030204" pitchFamily="49" charset="0"/>
                          <a:cs typeface="Consolas" panose="020B0609020204030204" pitchFamily="49" charset="0"/>
                        </a:rPr>
                        <a:t> = 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US" sz="2000" b="1" dirty="0">
                          <a:solidFill>
                            <a:srgbClr val="C00000"/>
                          </a:solidFill>
                          <a:latin typeface="Consolas" panose="020B0609020204030204" pitchFamily="49" charset="0"/>
                          <a:cs typeface="Consolas" panose="020B0609020204030204" pitchFamily="49" charset="0"/>
                        </a:rPr>
                        <a: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dirty="0">
                          <a:solidFill>
                            <a:srgbClr val="FF0000"/>
                          </a:solidFill>
                          <a:latin typeface="Consolas" panose="020B0609020204030204" pitchFamily="49" charset="0"/>
                          <a:cs typeface="Consolas" panose="020B0609020204030204" pitchFamily="49"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712003407"/>
                  </a:ext>
                </a:extLst>
              </a:tr>
              <a:tr h="426220">
                <a:tc>
                  <a:txBody>
                    <a:bodyPr/>
                    <a:lstStyle/>
                    <a:p>
                      <a:pPr algn="ctr"/>
                      <a:r>
                        <a:rPr lang="en-US" sz="2000" dirty="0">
                          <a:solidFill>
                            <a:schemeClr val="tx2"/>
                          </a:solidFill>
                          <a:latin typeface="Consolas" panose="020B0609020204030204" pitchFamily="49" charset="0"/>
                          <a:cs typeface="Consolas" panose="020B0609020204030204" pitchFamily="49" charset="0"/>
                        </a:rPr>
                        <a:t>2 x </a:t>
                      </a:r>
                      <a:r>
                        <a:rPr lang="en-US" sz="2000" dirty="0">
                          <a:solidFill>
                            <a:srgbClr val="FF0000"/>
                          </a:solidFill>
                          <a:latin typeface="Consolas" panose="020B0609020204030204" pitchFamily="49" charset="0"/>
                          <a:cs typeface="Consolas" panose="020B0609020204030204" pitchFamily="49" charset="0"/>
                        </a:rPr>
                        <a:t>6</a:t>
                      </a:r>
                      <a:r>
                        <a:rPr lang="en-US" sz="2000" dirty="0">
                          <a:solidFill>
                            <a:schemeClr val="tx2"/>
                          </a:solidFill>
                          <a:latin typeface="Consolas" panose="020B0609020204030204" pitchFamily="49" charset="0"/>
                          <a:cs typeface="Consolas" panose="020B0609020204030204" pitchFamily="49" charset="0"/>
                        </a:rPr>
                        <a:t> = 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2000" b="1" dirty="0">
                          <a:solidFill>
                            <a:schemeClr val="accent5"/>
                          </a:solidFill>
                          <a:latin typeface="Consolas" panose="020B0609020204030204" pitchFamily="49" charset="0"/>
                          <a:cs typeface="Consolas" panose="020B0609020204030204" pitchFamily="49" charset="0"/>
                        </a:rPr>
                        <a: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dirty="0">
                          <a:solidFill>
                            <a:srgbClr val="FF0000"/>
                          </a:solidFill>
                          <a:latin typeface="Consolas" panose="020B0609020204030204" pitchFamily="49" charset="0"/>
                          <a:cs typeface="Consolas" panose="020B0609020204030204" pitchFamily="49" charset="0"/>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289206118"/>
                  </a:ext>
                </a:extLst>
              </a:tr>
              <a:tr h="426220">
                <a:tc>
                  <a:txBody>
                    <a:bodyPr/>
                    <a:lstStyle/>
                    <a:p>
                      <a:pPr algn="ctr"/>
                      <a:r>
                        <a:rPr lang="en-US" sz="2000" dirty="0">
                          <a:solidFill>
                            <a:schemeClr val="tx2"/>
                          </a:solidFill>
                          <a:latin typeface="Consolas" panose="020B0609020204030204" pitchFamily="49" charset="0"/>
                          <a:cs typeface="Consolas" panose="020B0609020204030204" pitchFamily="49" charset="0"/>
                        </a:rPr>
                        <a:t>2 x </a:t>
                      </a:r>
                      <a:r>
                        <a:rPr lang="en-US" sz="2000" dirty="0">
                          <a:solidFill>
                            <a:srgbClr val="FF0000"/>
                          </a:solidFill>
                          <a:latin typeface="Consolas" panose="020B0609020204030204" pitchFamily="49" charset="0"/>
                          <a:cs typeface="Consolas" panose="020B0609020204030204" pitchFamily="49" charset="0"/>
                        </a:rPr>
                        <a:t>12</a:t>
                      </a:r>
                      <a:r>
                        <a:rPr lang="en-US" sz="2000" dirty="0">
                          <a:solidFill>
                            <a:schemeClr val="tx2"/>
                          </a:solidFill>
                          <a:latin typeface="Consolas" panose="020B0609020204030204" pitchFamily="49" charset="0"/>
                          <a:cs typeface="Consolas" panose="020B0609020204030204" pitchFamily="49" charset="0"/>
                        </a:rPr>
                        <a:t> = 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2000" b="1" dirty="0">
                          <a:solidFill>
                            <a:srgbClr val="92D050"/>
                          </a:solidFill>
                          <a:latin typeface="Consolas" panose="020B0609020204030204" pitchFamily="49" charset="0"/>
                          <a:cs typeface="Consolas" panose="020B0609020204030204" pitchFamily="49" charset="0"/>
                        </a:rPr>
                        <a: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dirty="0">
                          <a:solidFill>
                            <a:srgbClr val="FF0000"/>
                          </a:solidFill>
                          <a:latin typeface="Consolas" panose="020B0609020204030204" pitchFamily="49" charset="0"/>
                          <a:cs typeface="Consolas" panose="020B0609020204030204" pitchFamily="49" charset="0"/>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663924299"/>
                  </a:ext>
                </a:extLst>
              </a:tr>
              <a:tr h="426220">
                <a:tc>
                  <a:txBody>
                    <a:bodyPr/>
                    <a:lstStyle/>
                    <a:p>
                      <a:pPr algn="ctr"/>
                      <a:r>
                        <a:rPr lang="en-US" sz="2000" dirty="0">
                          <a:solidFill>
                            <a:schemeClr val="tx2"/>
                          </a:solidFill>
                          <a:latin typeface="Consolas" panose="020B0609020204030204" pitchFamily="49" charset="0"/>
                          <a:cs typeface="Consolas" panose="020B0609020204030204" pitchFamily="49" charset="0"/>
                        </a:rPr>
                        <a:t>2 x </a:t>
                      </a:r>
                      <a:r>
                        <a:rPr lang="en-US" sz="2000" dirty="0">
                          <a:solidFill>
                            <a:srgbClr val="FF0000"/>
                          </a:solidFill>
                          <a:latin typeface="Consolas" panose="020B0609020204030204" pitchFamily="49" charset="0"/>
                          <a:cs typeface="Consolas" panose="020B0609020204030204" pitchFamily="49" charset="0"/>
                        </a:rPr>
                        <a:t>25</a:t>
                      </a:r>
                      <a:r>
                        <a:rPr lang="en-US" sz="2000" dirty="0">
                          <a:solidFill>
                            <a:schemeClr val="tx2"/>
                          </a:solidFill>
                          <a:latin typeface="Consolas" panose="020B0609020204030204" pitchFamily="49" charset="0"/>
                          <a:cs typeface="Consolas" panose="020B0609020204030204" pitchFamily="49" charset="0"/>
                        </a:rPr>
                        <a:t> = 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2000" b="1" dirty="0">
                          <a:solidFill>
                            <a:schemeClr val="accent3"/>
                          </a:solidFill>
                          <a:latin typeface="Consolas" panose="020B0609020204030204" pitchFamily="49" charset="0"/>
                          <a:cs typeface="Consolas" panose="020B0609020204030204" pitchFamily="49" charset="0"/>
                        </a:rPr>
                        <a:t>+ 0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dirty="0">
                          <a:solidFill>
                            <a:srgbClr val="FF0000"/>
                          </a:solidFill>
                          <a:latin typeface="Consolas" panose="020B0609020204030204" pitchFamily="49" charset="0"/>
                          <a:cs typeface="Consolas" panose="020B0609020204030204" pitchFamily="49" charset="0"/>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DA9"/>
                    </a:solidFill>
                  </a:tcPr>
                </a:tc>
                <a:extLst>
                  <a:ext uri="{0D108BD9-81ED-4DB2-BD59-A6C34878D82A}">
                    <a16:rowId xmlns:a16="http://schemas.microsoft.com/office/drawing/2014/main" val="1231457644"/>
                  </a:ext>
                </a:extLst>
              </a:tr>
              <a:tr h="426220">
                <a:tc>
                  <a:txBody>
                    <a:bodyPr/>
                    <a:lstStyle/>
                    <a:p>
                      <a:pPr algn="ctr"/>
                      <a:r>
                        <a:rPr lang="en-US" sz="2000" dirty="0">
                          <a:solidFill>
                            <a:schemeClr val="tx2"/>
                          </a:solidFill>
                          <a:latin typeface="Consolas" panose="020B0609020204030204" pitchFamily="49" charset="0"/>
                          <a:cs typeface="Consolas" panose="020B0609020204030204" pitchFamily="49" charset="0"/>
                        </a:rPr>
                        <a:t>2 x </a:t>
                      </a:r>
                      <a:r>
                        <a:rPr lang="en-US" sz="2000" dirty="0">
                          <a:solidFill>
                            <a:srgbClr val="FF0000"/>
                          </a:solidFill>
                          <a:latin typeface="Consolas" panose="020B0609020204030204" pitchFamily="49" charset="0"/>
                          <a:cs typeface="Consolas" panose="020B0609020204030204" pitchFamily="49" charset="0"/>
                        </a:rPr>
                        <a:t>50</a:t>
                      </a:r>
                      <a:r>
                        <a:rPr lang="en-US" sz="2000" dirty="0">
                          <a:solidFill>
                            <a:schemeClr val="tx2"/>
                          </a:solidFill>
                          <a:latin typeface="Consolas" panose="020B0609020204030204" pitchFamily="49" charset="0"/>
                          <a:cs typeface="Consolas" panose="020B0609020204030204" pitchFamily="49" charset="0"/>
                        </a:rPr>
                        <a:t> = 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DA9"/>
                    </a:solidFill>
                  </a:tcPr>
                </a:tc>
                <a:tc>
                  <a:txBody>
                    <a:bodyPr/>
                    <a:lstStyle/>
                    <a:p>
                      <a:pPr algn="ctr"/>
                      <a:r>
                        <a:rPr lang="en-US" sz="2000" b="1" dirty="0">
                          <a:solidFill>
                            <a:schemeClr val="tx2"/>
                          </a:solidFill>
                          <a:latin typeface="Consolas" panose="020B0609020204030204" pitchFamily="49" charset="0"/>
                          <a:cs typeface="Consolas" panose="020B0609020204030204" pitchFamily="49" charset="0"/>
                        </a:rPr>
                        <a: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b0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dirty="0">
                          <a:solidFill>
                            <a:schemeClr val="tx2"/>
                          </a:solidFill>
                          <a:latin typeface="Consolas" panose="020B0609020204030204" pitchFamily="49" charset="0"/>
                          <a:cs typeface="Consolas" panose="020B0609020204030204" pitchFamily="49" charset="0"/>
                        </a:rPr>
                        <a:t>101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378056890"/>
                  </a:ext>
                </a:extLst>
              </a:tr>
            </a:tbl>
          </a:graphicData>
        </a:graphic>
      </p:graphicFrame>
      <p:sp>
        <p:nvSpPr>
          <p:cNvPr id="7" name="Right Arrow 6">
            <a:extLst>
              <a:ext uri="{FF2B5EF4-FFF2-40B4-BE49-F238E27FC236}">
                <a16:creationId xmlns:a16="http://schemas.microsoft.com/office/drawing/2014/main" id="{2A8C7DB1-AADD-0BBB-78DE-2A99C4755834}"/>
              </a:ext>
            </a:extLst>
          </p:cNvPr>
          <p:cNvSpPr/>
          <p:nvPr/>
        </p:nvSpPr>
        <p:spPr>
          <a:xfrm>
            <a:off x="1371977" y="2301073"/>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1548BD52-585A-4083-698B-35E4FA7217CC}"/>
              </a:ext>
            </a:extLst>
          </p:cNvPr>
          <p:cNvSpPr/>
          <p:nvPr/>
        </p:nvSpPr>
        <p:spPr>
          <a:xfrm>
            <a:off x="1367967" y="2741630"/>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F5A5E816-5755-CECB-100F-6730A0E3E454}"/>
              </a:ext>
            </a:extLst>
          </p:cNvPr>
          <p:cNvSpPr/>
          <p:nvPr/>
        </p:nvSpPr>
        <p:spPr>
          <a:xfrm>
            <a:off x="1367966" y="3127321"/>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4A87E1C0-898B-C544-D806-84CB0F9C894D}"/>
              </a:ext>
            </a:extLst>
          </p:cNvPr>
          <p:cNvSpPr/>
          <p:nvPr/>
        </p:nvSpPr>
        <p:spPr>
          <a:xfrm>
            <a:off x="1367965" y="3553981"/>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47F9A85E-B0A1-2ECA-F1B1-D1A3A50A349F}"/>
              </a:ext>
            </a:extLst>
          </p:cNvPr>
          <p:cNvSpPr/>
          <p:nvPr/>
        </p:nvSpPr>
        <p:spPr>
          <a:xfrm>
            <a:off x="1367964" y="3964525"/>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3C9AD21B-F148-1237-3AE6-CFF0535087EB}"/>
              </a:ext>
            </a:extLst>
          </p:cNvPr>
          <p:cNvSpPr/>
          <p:nvPr/>
        </p:nvSpPr>
        <p:spPr>
          <a:xfrm>
            <a:off x="1367963" y="4366332"/>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C3EEB233-E8B9-DD3E-74B8-E17816F5258B}"/>
              </a:ext>
            </a:extLst>
          </p:cNvPr>
          <p:cNvSpPr/>
          <p:nvPr/>
        </p:nvSpPr>
        <p:spPr>
          <a:xfrm>
            <a:off x="1367962" y="4792456"/>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93D5210E-3110-9830-238F-B4291DC519CD}"/>
              </a:ext>
            </a:extLst>
          </p:cNvPr>
          <p:cNvSpPr/>
          <p:nvPr/>
        </p:nvSpPr>
        <p:spPr>
          <a:xfrm>
            <a:off x="1367962" y="5203322"/>
            <a:ext cx="391885"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FAA5997D-8305-D4A3-DDC1-B4043887BDBD}"/>
              </a:ext>
            </a:extLst>
          </p:cNvPr>
          <p:cNvCxnSpPr>
            <a:cxnSpLocks/>
          </p:cNvCxnSpPr>
          <p:nvPr/>
        </p:nvCxnSpPr>
        <p:spPr>
          <a:xfrm flipH="1">
            <a:off x="5024176" y="2301073"/>
            <a:ext cx="3516923" cy="4330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A31A26D-FB72-8CC1-2215-17FAC3024932}"/>
              </a:ext>
            </a:extLst>
          </p:cNvPr>
          <p:cNvCxnSpPr>
            <a:cxnSpLocks/>
          </p:cNvCxnSpPr>
          <p:nvPr/>
        </p:nvCxnSpPr>
        <p:spPr>
          <a:xfrm flipH="1">
            <a:off x="5024176" y="2741630"/>
            <a:ext cx="3516923" cy="3744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76A32C7-A7F4-0AE9-7896-1F13D5BF35AC}"/>
              </a:ext>
            </a:extLst>
          </p:cNvPr>
          <p:cNvCxnSpPr>
            <a:cxnSpLocks/>
          </p:cNvCxnSpPr>
          <p:nvPr/>
        </p:nvCxnSpPr>
        <p:spPr>
          <a:xfrm flipH="1">
            <a:off x="5024176" y="3167141"/>
            <a:ext cx="3516923" cy="3868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EDB8A49-D21B-DC35-0E87-F7B61944C12F}"/>
              </a:ext>
            </a:extLst>
          </p:cNvPr>
          <p:cNvCxnSpPr>
            <a:cxnSpLocks/>
          </p:cNvCxnSpPr>
          <p:nvPr/>
        </p:nvCxnSpPr>
        <p:spPr>
          <a:xfrm flipH="1">
            <a:off x="5024176" y="3607698"/>
            <a:ext cx="3516923" cy="3739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B61FA2F-C6A4-53A7-99EB-79D7D7C770C4}"/>
              </a:ext>
            </a:extLst>
          </p:cNvPr>
          <p:cNvCxnSpPr>
            <a:cxnSpLocks/>
          </p:cNvCxnSpPr>
          <p:nvPr/>
        </p:nvCxnSpPr>
        <p:spPr>
          <a:xfrm flipH="1">
            <a:off x="5024176" y="3995667"/>
            <a:ext cx="3516923" cy="4265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6BC01DA-33B3-B092-5EAB-1920112ABE1D}"/>
              </a:ext>
            </a:extLst>
          </p:cNvPr>
          <p:cNvCxnSpPr>
            <a:cxnSpLocks/>
          </p:cNvCxnSpPr>
          <p:nvPr/>
        </p:nvCxnSpPr>
        <p:spPr>
          <a:xfrm flipH="1">
            <a:off x="5024176" y="4473766"/>
            <a:ext cx="3516923" cy="3417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2FEF4BA-A149-FF0A-98CE-03F64F202268}"/>
              </a:ext>
            </a:extLst>
          </p:cNvPr>
          <p:cNvCxnSpPr>
            <a:cxnSpLocks/>
          </p:cNvCxnSpPr>
          <p:nvPr/>
        </p:nvCxnSpPr>
        <p:spPr>
          <a:xfrm flipH="1">
            <a:off x="5024176" y="4882737"/>
            <a:ext cx="3516922" cy="3733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24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par>
                                <p:cTn id="51" presetID="1"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
                                            <p:txEl>
                                              <p:pRg st="8" end="8"/>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9" grpId="0"/>
      <p:bldP spid="7" grpId="0" animBg="1"/>
      <p:bldP spid="8" grpId="0" animBg="1"/>
      <p:bldP spid="11" grpId="0" animBg="1"/>
      <p:bldP spid="12" grpId="0" animBg="1"/>
      <p:bldP spid="13" grpId="0" animBg="1"/>
      <p:bldP spid="14" grpId="0" animBg="1"/>
      <p:bldP spid="15" grpId="0" animBg="1"/>
      <p:bldP spid="1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6B1C3-4338-0176-9C5C-1D8DD1A40C0B}"/>
              </a:ext>
            </a:extLst>
          </p:cNvPr>
          <p:cNvSpPr>
            <a:spLocks noGrp="1"/>
          </p:cNvSpPr>
          <p:nvPr>
            <p:ph type="title"/>
          </p:nvPr>
        </p:nvSpPr>
        <p:spPr>
          <a:xfrm>
            <a:off x="587482" y="84667"/>
            <a:ext cx="10515600" cy="401389"/>
          </a:xfrm>
        </p:spPr>
        <p:txBody>
          <a:bodyPr/>
          <a:lstStyle/>
          <a:p>
            <a:r>
              <a:rPr lang="en-US" dirty="0"/>
              <a:t>Accessing </a:t>
            </a:r>
            <a:r>
              <a:rPr lang="en-US" dirty="0" err="1"/>
              <a:t>argv</a:t>
            </a:r>
            <a:r>
              <a:rPr lang="en-US" dirty="0"/>
              <a:t> from Assembly (stderr version)</a:t>
            </a:r>
          </a:p>
        </p:txBody>
      </p:sp>
      <p:sp>
        <p:nvSpPr>
          <p:cNvPr id="4" name="TextBox 3">
            <a:extLst>
              <a:ext uri="{FF2B5EF4-FFF2-40B4-BE49-F238E27FC236}">
                <a16:creationId xmlns:a16="http://schemas.microsoft.com/office/drawing/2014/main" id="{CB571FB4-2C22-7549-EF2A-A31E16EF9FE9}"/>
              </a:ext>
            </a:extLst>
          </p:cNvPr>
          <p:cNvSpPr txBox="1"/>
          <p:nvPr/>
        </p:nvSpPr>
        <p:spPr>
          <a:xfrm>
            <a:off x="548020" y="556246"/>
            <a:ext cx="5670142" cy="6217087"/>
          </a:xfrm>
          <a:prstGeom prst="rect">
            <a:avLst/>
          </a:prstGeom>
          <a:solidFill>
            <a:schemeClr val="accent4">
              <a:lumMod val="20000"/>
              <a:lumOff val="80000"/>
            </a:schemeClr>
          </a:solidFill>
          <a:ln>
            <a:solidFill>
              <a:schemeClr val="accent1"/>
            </a:solidFill>
          </a:ln>
        </p:spPr>
        <p:txBody>
          <a:bodyPr wrap="none" rtlCol="0">
            <a:spAutoFit/>
          </a:bodyPr>
          <a:lstStyle/>
          <a:p>
            <a:r>
              <a:rPr lang="en-US" sz="1200" dirty="0">
                <a:solidFill>
                  <a:srgbClr val="000000"/>
                </a:solidFill>
                <a:effectLst/>
                <a:latin typeface="Menlo" panose="020B0609030804020204" pitchFamily="49" charset="0"/>
              </a:rPr>
              <a:t>    .extern </a:t>
            </a:r>
            <a:r>
              <a:rPr lang="en-US" sz="1200" dirty="0" err="1">
                <a:solidFill>
                  <a:srgbClr val="000000"/>
                </a:solidFill>
                <a:effectLst/>
                <a:latin typeface="Menlo" panose="020B0609030804020204" pitchFamily="49" charset="0"/>
              </a:rPr>
              <a:t>printf</a:t>
            </a:r>
            <a:endParaRPr lang="en-US" sz="1200" dirty="0">
              <a:solidFill>
                <a:srgbClr val="000000"/>
              </a:solidFill>
              <a:effectLst/>
              <a:latin typeface="Menlo" panose="020B0609030804020204" pitchFamily="49" charset="0"/>
            </a:endParaRPr>
          </a:p>
          <a:p>
            <a:r>
              <a:rPr lang="en-US" sz="1200" dirty="0">
                <a:solidFill>
                  <a:srgbClr val="000000"/>
                </a:solidFill>
                <a:effectLst/>
                <a:latin typeface="Menlo" panose="020B0609030804020204" pitchFamily="49" charset="0"/>
              </a:rPr>
              <a:t>    .extern stderr</a:t>
            </a:r>
          </a:p>
          <a:p>
            <a:r>
              <a:rPr lang="en-US" sz="1200" dirty="0">
                <a:solidFill>
                  <a:srgbClr val="000000"/>
                </a:solidFill>
                <a:effectLst/>
                <a:latin typeface="Menlo" panose="020B0609030804020204" pitchFamily="49" charset="0"/>
              </a:rPr>
              <a:t>    .section .</a:t>
            </a:r>
            <a:r>
              <a:rPr lang="en-US" sz="1200" dirty="0" err="1">
                <a:solidFill>
                  <a:srgbClr val="000000"/>
                </a:solidFill>
                <a:effectLst/>
                <a:latin typeface="Menlo" panose="020B0609030804020204" pitchFamily="49" charset="0"/>
              </a:rPr>
              <a:t>rodata</a:t>
            </a:r>
            <a:endParaRPr lang="en-US" sz="1200" dirty="0">
              <a:solidFill>
                <a:srgbClr val="000000"/>
              </a:solidFill>
              <a:effectLst/>
              <a:latin typeface="Menlo" panose="020B0609030804020204" pitchFamily="49" charset="0"/>
            </a:endParaRPr>
          </a:p>
          <a:p>
            <a:r>
              <a:rPr lang="en-US" sz="1200" dirty="0">
                <a:solidFill>
                  <a:srgbClr val="000000"/>
                </a:solidFill>
                <a:effectLst/>
                <a:latin typeface="Menlo" panose="020B0609030804020204" pitchFamily="49" charset="0"/>
              </a:rPr>
              <a:t>.</a:t>
            </a:r>
            <a:r>
              <a:rPr lang="en-US" sz="1200" dirty="0" err="1">
                <a:solidFill>
                  <a:srgbClr val="000000"/>
                </a:solidFill>
                <a:effectLst/>
                <a:latin typeface="Menlo" panose="020B0609030804020204" pitchFamily="49" charset="0"/>
              </a:rPr>
              <a:t>Lstr</a:t>
            </a:r>
            <a:r>
              <a:rPr lang="en-US" sz="1200" dirty="0">
                <a:solidFill>
                  <a:srgbClr val="000000"/>
                </a:solidFill>
                <a:effectLst/>
                <a:latin typeface="Menlo" panose="020B0609030804020204" pitchFamily="49" charset="0"/>
              </a:rPr>
              <a:t>:  .string "</a:t>
            </a:r>
            <a:r>
              <a:rPr lang="en-US" sz="1200" dirty="0" err="1">
                <a:solidFill>
                  <a:srgbClr val="000000"/>
                </a:solidFill>
                <a:effectLst/>
                <a:latin typeface="Menlo" panose="020B0609030804020204" pitchFamily="49" charset="0"/>
              </a:rPr>
              <a:t>argv</a:t>
            </a:r>
            <a:r>
              <a:rPr lang="en-US" sz="1200" dirty="0">
                <a:solidFill>
                  <a:srgbClr val="000000"/>
                </a:solidFill>
                <a:effectLst/>
                <a:latin typeface="Menlo" panose="020B0609030804020204" pitchFamily="49" charset="0"/>
              </a:rPr>
              <a:t>[%d] = %s\n"</a:t>
            </a:r>
          </a:p>
          <a:p>
            <a:r>
              <a:rPr lang="en-US" sz="1200" dirty="0">
                <a:solidFill>
                  <a:srgbClr val="000000"/>
                </a:solidFill>
                <a:effectLst/>
                <a:latin typeface="Menlo" panose="020B0609030804020204" pitchFamily="49" charset="0"/>
              </a:rPr>
              <a:t>    .text</a:t>
            </a:r>
          </a:p>
          <a:p>
            <a:r>
              <a:rPr lang="en-US" sz="1200" dirty="0">
                <a:solidFill>
                  <a:srgbClr val="000000"/>
                </a:solidFill>
                <a:effectLst/>
                <a:latin typeface="Menlo" panose="020B0609030804020204" pitchFamily="49" charset="0"/>
              </a:rPr>
              <a:t>    .global main    // main(r0=</a:t>
            </a:r>
            <a:r>
              <a:rPr lang="en-US" sz="1200" dirty="0" err="1">
                <a:solidFill>
                  <a:srgbClr val="000000"/>
                </a:solidFill>
                <a:effectLst/>
                <a:latin typeface="Menlo" panose="020B0609030804020204" pitchFamily="49" charset="0"/>
              </a:rPr>
              <a:t>argc</a:t>
            </a:r>
            <a:r>
              <a:rPr lang="en-US" sz="1200" dirty="0">
                <a:solidFill>
                  <a:srgbClr val="000000"/>
                </a:solidFill>
                <a:effectLst/>
                <a:latin typeface="Menlo" panose="020B0609030804020204" pitchFamily="49" charset="0"/>
              </a:rPr>
              <a:t>, r1=</a:t>
            </a:r>
            <a:r>
              <a:rPr lang="en-US" sz="1200" dirty="0" err="1">
                <a:solidFill>
                  <a:srgbClr val="000000"/>
                </a:solidFill>
                <a:effectLst/>
                <a:latin typeface="Menlo" panose="020B0609030804020204" pitchFamily="49" charset="0"/>
              </a:rPr>
              <a:t>argv</a:t>
            </a:r>
            <a:r>
              <a:rPr lang="en-US" sz="1200" dirty="0">
                <a:solidFill>
                  <a:srgbClr val="000000"/>
                </a:solidFill>
                <a:effectLst/>
                <a:latin typeface="Menlo" panose="020B0609030804020204" pitchFamily="49" charset="0"/>
              </a:rPr>
              <a:t>) </a:t>
            </a:r>
          </a:p>
          <a:p>
            <a:r>
              <a:rPr lang="en-US" sz="1200" dirty="0">
                <a:solidFill>
                  <a:srgbClr val="000000"/>
                </a:solidFill>
                <a:effectLst/>
                <a:latin typeface="Menlo" panose="020B0609030804020204" pitchFamily="49" charset="0"/>
              </a:rPr>
              <a:t>    .type   main, %function</a:t>
            </a:r>
          </a:p>
          <a:p>
            <a:r>
              <a:rPr lang="en-US" sz="1200" dirty="0">
                <a:solidFill>
                  <a:srgbClr val="000000"/>
                </a:solidFill>
                <a:effectLst/>
                <a:latin typeface="Menlo" panose="020B0609030804020204" pitchFamily="49" charset="0"/>
              </a:rPr>
              <a:t>    .</a:t>
            </a:r>
            <a:r>
              <a:rPr lang="en-US" sz="1200" dirty="0" err="1">
                <a:solidFill>
                  <a:srgbClr val="000000"/>
                </a:solidFill>
                <a:effectLst/>
                <a:latin typeface="Menlo" panose="020B0609030804020204" pitchFamily="49" charset="0"/>
              </a:rPr>
              <a:t>equ</a:t>
            </a:r>
            <a:r>
              <a:rPr lang="en-US" sz="1200" dirty="0">
                <a:solidFill>
                  <a:srgbClr val="000000"/>
                </a:solidFill>
                <a:effectLst/>
                <a:latin typeface="Menlo" panose="020B0609030804020204" pitchFamily="49" charset="0"/>
              </a:rPr>
              <a:t>    FP_OFF,     20</a:t>
            </a:r>
          </a:p>
          <a:p>
            <a:r>
              <a:rPr lang="en-US" sz="1200" dirty="0">
                <a:solidFill>
                  <a:srgbClr val="000000"/>
                </a:solidFill>
                <a:effectLst/>
                <a:latin typeface="Menlo" panose="020B0609030804020204" pitchFamily="49" charset="0"/>
              </a:rPr>
              <a:t>main:</a:t>
            </a:r>
          </a:p>
          <a:p>
            <a:r>
              <a:rPr lang="en-US" sz="1200" dirty="0">
                <a:solidFill>
                  <a:srgbClr val="000000"/>
                </a:solidFill>
                <a:effectLst/>
                <a:latin typeface="Menlo" panose="020B0609030804020204" pitchFamily="49" charset="0"/>
              </a:rPr>
              <a:t>    push    {r4-r7, </a:t>
            </a:r>
            <a:r>
              <a:rPr lang="en-US" sz="1200" dirty="0" err="1">
                <a:solidFill>
                  <a:srgbClr val="000000"/>
                </a:solidFill>
                <a:effectLst/>
                <a:latin typeface="Menlo" panose="020B0609030804020204" pitchFamily="49" charset="0"/>
              </a:rPr>
              <a:t>fp</a:t>
            </a:r>
            <a:r>
              <a:rPr lang="en-US" sz="1200" dirty="0">
                <a:solidFill>
                  <a:srgbClr val="000000"/>
                </a:solidFill>
                <a:effectLst/>
                <a:latin typeface="Menlo" panose="020B0609030804020204" pitchFamily="49" charset="0"/>
              </a:rPr>
              <a:t>, </a:t>
            </a:r>
            <a:r>
              <a:rPr lang="en-US" sz="1200" dirty="0" err="1">
                <a:solidFill>
                  <a:srgbClr val="000000"/>
                </a:solidFill>
                <a:effectLst/>
                <a:latin typeface="Menlo" panose="020B0609030804020204" pitchFamily="49" charset="0"/>
              </a:rPr>
              <a:t>lr</a:t>
            </a:r>
            <a:r>
              <a:rPr lang="en-US" sz="1200" dirty="0">
                <a:solidFill>
                  <a:srgbClr val="000000"/>
                </a:solidFill>
                <a:effectLst/>
                <a:latin typeface="Menlo" panose="020B0609030804020204" pitchFamily="49" charset="0"/>
              </a:rPr>
              <a:t>}</a:t>
            </a:r>
          </a:p>
          <a:p>
            <a:r>
              <a:rPr lang="en-US" sz="1200" dirty="0">
                <a:solidFill>
                  <a:srgbClr val="000000"/>
                </a:solidFill>
                <a:effectLst/>
                <a:latin typeface="Menlo" panose="020B0609030804020204" pitchFamily="49" charset="0"/>
              </a:rPr>
              <a:t>    add     </a:t>
            </a:r>
            <a:r>
              <a:rPr lang="en-US" sz="1200" dirty="0" err="1">
                <a:solidFill>
                  <a:srgbClr val="000000"/>
                </a:solidFill>
                <a:effectLst/>
                <a:latin typeface="Menlo" panose="020B0609030804020204" pitchFamily="49" charset="0"/>
              </a:rPr>
              <a:t>fp</a:t>
            </a:r>
            <a:r>
              <a:rPr lang="en-US" sz="1200" dirty="0">
                <a:solidFill>
                  <a:srgbClr val="000000"/>
                </a:solidFill>
                <a:effectLst/>
                <a:latin typeface="Menlo" panose="020B0609030804020204" pitchFamily="49" charset="0"/>
              </a:rPr>
              <a:t>, </a:t>
            </a:r>
            <a:r>
              <a:rPr lang="en-US" sz="1200" dirty="0" err="1">
                <a:solidFill>
                  <a:srgbClr val="000000"/>
                </a:solidFill>
                <a:effectLst/>
                <a:latin typeface="Menlo" panose="020B0609030804020204" pitchFamily="49" charset="0"/>
              </a:rPr>
              <a:t>sp</a:t>
            </a:r>
            <a:r>
              <a:rPr lang="en-US" sz="1200" dirty="0">
                <a:solidFill>
                  <a:srgbClr val="000000"/>
                </a:solidFill>
                <a:effectLst/>
                <a:latin typeface="Menlo" panose="020B0609030804020204" pitchFamily="49" charset="0"/>
              </a:rPr>
              <a:t>, FP_OFF</a:t>
            </a:r>
          </a:p>
          <a:p>
            <a:r>
              <a:rPr lang="en-US" sz="1200" dirty="0">
                <a:solidFill>
                  <a:srgbClr val="000000"/>
                </a:solidFill>
                <a:effectLst/>
                <a:latin typeface="Menlo" panose="020B0609030804020204" pitchFamily="49" charset="0"/>
              </a:rPr>
              <a:t>    </a:t>
            </a:r>
            <a:r>
              <a:rPr lang="en-US" sz="1200" dirty="0" err="1">
                <a:solidFill>
                  <a:srgbClr val="000000"/>
                </a:solidFill>
                <a:effectLst/>
                <a:latin typeface="Menlo" panose="020B0609030804020204" pitchFamily="49" charset="0"/>
              </a:rPr>
              <a:t>ldr</a:t>
            </a:r>
            <a:r>
              <a:rPr lang="en-US" sz="1200" dirty="0">
                <a:solidFill>
                  <a:srgbClr val="000000"/>
                </a:solidFill>
                <a:effectLst/>
                <a:latin typeface="Menlo" panose="020B0609030804020204" pitchFamily="49" charset="0"/>
              </a:rPr>
              <a:t>     r4, =stderr      // get the address of stderr</a:t>
            </a:r>
          </a:p>
          <a:p>
            <a:r>
              <a:rPr lang="en-US" sz="1200" dirty="0">
                <a:solidFill>
                  <a:srgbClr val="000000"/>
                </a:solidFill>
                <a:effectLst/>
                <a:latin typeface="Menlo" panose="020B0609030804020204" pitchFamily="49" charset="0"/>
              </a:rPr>
              <a:t>    </a:t>
            </a:r>
            <a:r>
              <a:rPr lang="en-US" sz="1200" dirty="0" err="1">
                <a:solidFill>
                  <a:srgbClr val="000000"/>
                </a:solidFill>
                <a:effectLst/>
                <a:latin typeface="Menlo" panose="020B0609030804020204" pitchFamily="49" charset="0"/>
              </a:rPr>
              <a:t>ldr</a:t>
            </a:r>
            <a:r>
              <a:rPr lang="en-US" sz="1200" dirty="0">
                <a:solidFill>
                  <a:srgbClr val="000000"/>
                </a:solidFill>
                <a:effectLst/>
                <a:latin typeface="Menlo" panose="020B0609030804020204" pitchFamily="49" charset="0"/>
              </a:rPr>
              <a:t>     r4, [r4]         // get the contents of stderr</a:t>
            </a:r>
          </a:p>
          <a:p>
            <a:r>
              <a:rPr lang="en-US" sz="1200" dirty="0">
                <a:solidFill>
                  <a:srgbClr val="000000"/>
                </a:solidFill>
                <a:effectLst/>
                <a:latin typeface="Menlo" panose="020B0609030804020204" pitchFamily="49" charset="0"/>
              </a:rPr>
              <a:t>    </a:t>
            </a:r>
            <a:r>
              <a:rPr lang="en-US" sz="1200" dirty="0" err="1">
                <a:solidFill>
                  <a:srgbClr val="000000"/>
                </a:solidFill>
                <a:effectLst/>
                <a:latin typeface="Menlo" panose="020B0609030804020204" pitchFamily="49" charset="0"/>
              </a:rPr>
              <a:t>ldr</a:t>
            </a:r>
            <a:r>
              <a:rPr lang="en-US" sz="1200" dirty="0">
                <a:solidFill>
                  <a:srgbClr val="000000"/>
                </a:solidFill>
                <a:effectLst/>
                <a:latin typeface="Menlo" panose="020B0609030804020204" pitchFamily="49" charset="0"/>
              </a:rPr>
              <a:t>     r5, =.</a:t>
            </a:r>
            <a:r>
              <a:rPr lang="en-US" sz="1200" dirty="0" err="1">
                <a:solidFill>
                  <a:srgbClr val="000000"/>
                </a:solidFill>
                <a:effectLst/>
                <a:latin typeface="Menlo" panose="020B0609030804020204" pitchFamily="49" charset="0"/>
              </a:rPr>
              <a:t>Lstr</a:t>
            </a:r>
            <a:r>
              <a:rPr lang="en-US" sz="1200" dirty="0">
                <a:solidFill>
                  <a:srgbClr val="000000"/>
                </a:solidFill>
                <a:effectLst/>
                <a:latin typeface="Menlo" panose="020B0609030804020204" pitchFamily="49" charset="0"/>
              </a:rPr>
              <a:t>       // get the address of .</a:t>
            </a:r>
            <a:r>
              <a:rPr lang="en-US" sz="1200" dirty="0" err="1">
                <a:solidFill>
                  <a:srgbClr val="000000"/>
                </a:solidFill>
                <a:effectLst/>
                <a:latin typeface="Menlo" panose="020B0609030804020204" pitchFamily="49" charset="0"/>
              </a:rPr>
              <a:t>Lstr</a:t>
            </a:r>
            <a:r>
              <a:rPr lang="en-US" sz="1200" dirty="0">
                <a:solidFill>
                  <a:srgbClr val="000000"/>
                </a:solidFill>
                <a:effectLst/>
                <a:latin typeface="Menlo" panose="020B0609030804020204" pitchFamily="49" charset="0"/>
              </a:rPr>
              <a:t>  </a:t>
            </a:r>
          </a:p>
          <a:p>
            <a:r>
              <a:rPr lang="en-US" sz="1200" dirty="0">
                <a:solidFill>
                  <a:srgbClr val="000000"/>
                </a:solidFill>
                <a:effectLst/>
                <a:latin typeface="Menlo" panose="020B0609030804020204" pitchFamily="49" charset="0"/>
              </a:rPr>
              <a:t>    mov     r6, 0            // set </a:t>
            </a:r>
            <a:r>
              <a:rPr lang="en-US" sz="1200" dirty="0" err="1">
                <a:solidFill>
                  <a:srgbClr val="000000"/>
                </a:solidFill>
                <a:effectLst/>
                <a:latin typeface="Menlo" panose="020B0609030804020204" pitchFamily="49" charset="0"/>
              </a:rPr>
              <a:t>indx</a:t>
            </a:r>
            <a:r>
              <a:rPr lang="en-US" sz="1200" dirty="0">
                <a:solidFill>
                  <a:srgbClr val="000000"/>
                </a:solidFill>
                <a:effectLst/>
                <a:latin typeface="Menlo" panose="020B0609030804020204" pitchFamily="49" charset="0"/>
              </a:rPr>
              <a:t> = 0;</a:t>
            </a:r>
          </a:p>
          <a:p>
            <a:r>
              <a:rPr lang="en-US" sz="1200" dirty="0">
                <a:solidFill>
                  <a:srgbClr val="000000"/>
                </a:solidFill>
                <a:effectLst/>
                <a:latin typeface="Menlo" panose="020B0609030804020204" pitchFamily="49" charset="0"/>
              </a:rPr>
              <a:t>    mov     r7, r1           // save </a:t>
            </a:r>
            <a:r>
              <a:rPr lang="en-US" sz="1200" dirty="0" err="1">
                <a:solidFill>
                  <a:srgbClr val="000000"/>
                </a:solidFill>
                <a:effectLst/>
                <a:latin typeface="Menlo" panose="020B0609030804020204" pitchFamily="49" charset="0"/>
              </a:rPr>
              <a:t>argv</a:t>
            </a:r>
            <a:endParaRPr lang="en-US" sz="1200" dirty="0">
              <a:solidFill>
                <a:srgbClr val="000000"/>
              </a:solidFill>
              <a:effectLst/>
              <a:latin typeface="Menlo" panose="020B0609030804020204" pitchFamily="49" charset="0"/>
            </a:endParaRPr>
          </a:p>
          <a:p>
            <a:r>
              <a:rPr lang="en-US" sz="1200" dirty="0">
                <a:solidFill>
                  <a:srgbClr val="000000"/>
                </a:solidFill>
                <a:effectLst/>
                <a:latin typeface="Menlo" panose="020B0609030804020204" pitchFamily="49" charset="0"/>
              </a:rPr>
              <a:t>.</a:t>
            </a:r>
            <a:r>
              <a:rPr lang="en-US" sz="1200" dirty="0" err="1">
                <a:solidFill>
                  <a:srgbClr val="000000"/>
                </a:solidFill>
                <a:effectLst/>
                <a:latin typeface="Menlo" panose="020B0609030804020204" pitchFamily="49" charset="0"/>
              </a:rPr>
              <a:t>Lloop</a:t>
            </a:r>
            <a:r>
              <a:rPr lang="en-US" sz="1200" dirty="0">
                <a:solidFill>
                  <a:srgbClr val="000000"/>
                </a:solidFill>
                <a:effectLst/>
                <a:latin typeface="Menlo" panose="020B0609030804020204" pitchFamily="49" charset="0"/>
              </a:rPr>
              <a:t>:</a:t>
            </a:r>
          </a:p>
          <a:p>
            <a:r>
              <a:rPr lang="en-US" sz="1200" dirty="0">
                <a:solidFill>
                  <a:srgbClr val="000000"/>
                </a:solidFill>
                <a:effectLst/>
                <a:latin typeface="Menlo" panose="020B0609030804020204" pitchFamily="49" charset="0"/>
              </a:rPr>
              <a:t>    // </a:t>
            </a:r>
            <a:r>
              <a:rPr lang="en-US" sz="1200" dirty="0" err="1">
                <a:solidFill>
                  <a:srgbClr val="000000"/>
                </a:solidFill>
                <a:effectLst/>
                <a:latin typeface="Menlo" panose="020B0609030804020204" pitchFamily="49" charset="0"/>
              </a:rPr>
              <a:t>fprintf</a:t>
            </a:r>
            <a:r>
              <a:rPr lang="en-US" sz="1200" dirty="0">
                <a:solidFill>
                  <a:srgbClr val="000000"/>
                </a:solidFill>
                <a:effectLst/>
                <a:latin typeface="Menlo" panose="020B0609030804020204" pitchFamily="49" charset="0"/>
              </a:rPr>
              <a:t>(stderr, "</a:t>
            </a:r>
            <a:r>
              <a:rPr lang="en-US" sz="1200" dirty="0" err="1">
                <a:solidFill>
                  <a:srgbClr val="000000"/>
                </a:solidFill>
                <a:effectLst/>
                <a:latin typeface="Menlo" panose="020B0609030804020204" pitchFamily="49" charset="0"/>
              </a:rPr>
              <a:t>argv</a:t>
            </a:r>
            <a:r>
              <a:rPr lang="en-US" sz="1200" dirty="0">
                <a:solidFill>
                  <a:srgbClr val="000000"/>
                </a:solidFill>
                <a:effectLst/>
                <a:latin typeface="Menlo" panose="020B0609030804020204" pitchFamily="49" charset="0"/>
              </a:rPr>
              <a:t>[%d] = %s\n", </a:t>
            </a:r>
            <a:r>
              <a:rPr lang="en-US" sz="1200" dirty="0" err="1">
                <a:solidFill>
                  <a:srgbClr val="000000"/>
                </a:solidFill>
                <a:effectLst/>
                <a:latin typeface="Menlo" panose="020B0609030804020204" pitchFamily="49" charset="0"/>
              </a:rPr>
              <a:t>indx</a:t>
            </a:r>
            <a:r>
              <a:rPr lang="en-US" sz="1200" dirty="0">
                <a:solidFill>
                  <a:srgbClr val="000000"/>
                </a:solidFill>
                <a:effectLst/>
                <a:latin typeface="Menlo" panose="020B0609030804020204" pitchFamily="49" charset="0"/>
              </a:rPr>
              <a:t>, </a:t>
            </a:r>
            <a:r>
              <a:rPr lang="en-US" sz="1200" dirty="0" err="1">
                <a:solidFill>
                  <a:srgbClr val="000000"/>
                </a:solidFill>
                <a:effectLst/>
                <a:latin typeface="Menlo" panose="020B0609030804020204" pitchFamily="49" charset="0"/>
              </a:rPr>
              <a:t>argv</a:t>
            </a:r>
            <a:r>
              <a:rPr lang="en-US" sz="1200" dirty="0">
                <a:solidFill>
                  <a:srgbClr val="000000"/>
                </a:solidFill>
                <a:effectLst/>
                <a:latin typeface="Menlo" panose="020B0609030804020204" pitchFamily="49" charset="0"/>
              </a:rPr>
              <a:t>[</a:t>
            </a:r>
            <a:r>
              <a:rPr lang="en-US" sz="1200" dirty="0" err="1">
                <a:solidFill>
                  <a:srgbClr val="000000"/>
                </a:solidFill>
                <a:effectLst/>
                <a:latin typeface="Menlo" panose="020B0609030804020204" pitchFamily="49" charset="0"/>
              </a:rPr>
              <a:t>indx</a:t>
            </a:r>
            <a:r>
              <a:rPr lang="en-US" sz="1200" dirty="0">
                <a:solidFill>
                  <a:srgbClr val="000000"/>
                </a:solidFill>
                <a:effectLst/>
                <a:latin typeface="Menlo" panose="020B0609030804020204" pitchFamily="49" charset="0"/>
              </a:rPr>
              <a:t>])</a:t>
            </a:r>
          </a:p>
          <a:p>
            <a:r>
              <a:rPr lang="en-US" sz="1200" dirty="0">
                <a:solidFill>
                  <a:srgbClr val="000000"/>
                </a:solidFill>
                <a:effectLst/>
                <a:latin typeface="Menlo" panose="020B0609030804020204" pitchFamily="49" charset="0"/>
              </a:rPr>
              <a:t>    </a:t>
            </a:r>
            <a:r>
              <a:rPr lang="en-US" sz="1200" dirty="0" err="1">
                <a:solidFill>
                  <a:srgbClr val="000000"/>
                </a:solidFill>
                <a:effectLst/>
                <a:latin typeface="Menlo" panose="020B0609030804020204" pitchFamily="49" charset="0"/>
              </a:rPr>
              <a:t>ldr</a:t>
            </a:r>
            <a:r>
              <a:rPr lang="en-US" sz="1200" dirty="0">
                <a:solidFill>
                  <a:srgbClr val="000000"/>
                </a:solidFill>
                <a:effectLst/>
                <a:latin typeface="Menlo" panose="020B0609030804020204" pitchFamily="49" charset="0"/>
              </a:rPr>
              <a:t>     r3, [r7]        // </a:t>
            </a:r>
            <a:r>
              <a:rPr lang="en-US" sz="1200" dirty="0" err="1">
                <a:solidFill>
                  <a:srgbClr val="000000"/>
                </a:solidFill>
                <a:effectLst/>
                <a:latin typeface="Menlo" panose="020B0609030804020204" pitchFamily="49" charset="0"/>
              </a:rPr>
              <a:t>argv</a:t>
            </a:r>
            <a:r>
              <a:rPr lang="en-US" sz="1200" dirty="0">
                <a:solidFill>
                  <a:srgbClr val="000000"/>
                </a:solidFill>
                <a:effectLst/>
                <a:latin typeface="Menlo" panose="020B0609030804020204" pitchFamily="49" charset="0"/>
              </a:rPr>
              <a:t>[</a:t>
            </a:r>
            <a:r>
              <a:rPr lang="en-US" sz="1200" dirty="0" err="1">
                <a:solidFill>
                  <a:srgbClr val="000000"/>
                </a:solidFill>
                <a:effectLst/>
                <a:latin typeface="Menlo" panose="020B0609030804020204" pitchFamily="49" charset="0"/>
              </a:rPr>
              <a:t>indx</a:t>
            </a:r>
            <a:r>
              <a:rPr lang="en-US" sz="1200" dirty="0">
                <a:solidFill>
                  <a:srgbClr val="000000"/>
                </a:solidFill>
                <a:effectLst/>
                <a:latin typeface="Menlo" panose="020B0609030804020204" pitchFamily="49" charset="0"/>
              </a:rPr>
              <a:t>]</a:t>
            </a:r>
          </a:p>
          <a:p>
            <a:r>
              <a:rPr lang="en-US" sz="1200" dirty="0">
                <a:solidFill>
                  <a:srgbClr val="000000"/>
                </a:solidFill>
                <a:effectLst/>
                <a:latin typeface="Menlo" panose="020B0609030804020204" pitchFamily="49" charset="0"/>
              </a:rPr>
              <a:t>    </a:t>
            </a:r>
            <a:r>
              <a:rPr lang="en-US" sz="1200" dirty="0" err="1">
                <a:solidFill>
                  <a:srgbClr val="000000"/>
                </a:solidFill>
                <a:effectLst/>
                <a:latin typeface="Menlo" panose="020B0609030804020204" pitchFamily="49" charset="0"/>
              </a:rPr>
              <a:t>cmp</a:t>
            </a:r>
            <a:r>
              <a:rPr lang="en-US" sz="1200" dirty="0">
                <a:solidFill>
                  <a:srgbClr val="000000"/>
                </a:solidFill>
                <a:effectLst/>
                <a:latin typeface="Menlo" panose="020B0609030804020204" pitchFamily="49" charset="0"/>
              </a:rPr>
              <a:t>     r3, 0           // check </a:t>
            </a:r>
            <a:r>
              <a:rPr lang="en-US" sz="1200" dirty="0" err="1">
                <a:solidFill>
                  <a:srgbClr val="000000"/>
                </a:solidFill>
                <a:effectLst/>
                <a:latin typeface="Menlo" panose="020B0609030804020204" pitchFamily="49" charset="0"/>
              </a:rPr>
              <a:t>argv</a:t>
            </a:r>
            <a:r>
              <a:rPr lang="en-US" sz="1200" dirty="0">
                <a:solidFill>
                  <a:srgbClr val="000000"/>
                </a:solidFill>
                <a:effectLst/>
                <a:latin typeface="Menlo" panose="020B0609030804020204" pitchFamily="49" charset="0"/>
              </a:rPr>
              <a:t>[</a:t>
            </a:r>
            <a:r>
              <a:rPr lang="en-US" sz="1200" dirty="0" err="1">
                <a:solidFill>
                  <a:srgbClr val="000000"/>
                </a:solidFill>
                <a:effectLst/>
                <a:latin typeface="Menlo" panose="020B0609030804020204" pitchFamily="49" charset="0"/>
              </a:rPr>
              <a:t>indx</a:t>
            </a:r>
            <a:r>
              <a:rPr lang="en-US" sz="1200" dirty="0">
                <a:solidFill>
                  <a:srgbClr val="000000"/>
                </a:solidFill>
                <a:effectLst/>
                <a:latin typeface="Menlo" panose="020B0609030804020204" pitchFamily="49" charset="0"/>
              </a:rPr>
              <a:t>]==NULL</a:t>
            </a:r>
          </a:p>
          <a:p>
            <a:r>
              <a:rPr lang="en-US" sz="1200" dirty="0">
                <a:solidFill>
                  <a:srgbClr val="000000"/>
                </a:solidFill>
                <a:effectLst/>
                <a:latin typeface="Menlo" panose="020B0609030804020204" pitchFamily="49" charset="0"/>
              </a:rPr>
              <a:t>    </a:t>
            </a:r>
            <a:r>
              <a:rPr lang="en-US" sz="1200" dirty="0" err="1">
                <a:solidFill>
                  <a:srgbClr val="000000"/>
                </a:solidFill>
                <a:effectLst/>
                <a:latin typeface="Menlo" panose="020B0609030804020204" pitchFamily="49" charset="0"/>
              </a:rPr>
              <a:t>beq</a:t>
            </a:r>
            <a:r>
              <a:rPr lang="en-US" sz="1200" dirty="0">
                <a:solidFill>
                  <a:srgbClr val="000000"/>
                </a:solidFill>
                <a:effectLst/>
                <a:latin typeface="Menlo" panose="020B0609030804020204" pitchFamily="49" charset="0"/>
              </a:rPr>
              <a:t>     .</a:t>
            </a:r>
            <a:r>
              <a:rPr lang="en-US" sz="1200" dirty="0" err="1">
                <a:solidFill>
                  <a:srgbClr val="000000"/>
                </a:solidFill>
                <a:effectLst/>
                <a:latin typeface="Menlo" panose="020B0609030804020204" pitchFamily="49" charset="0"/>
              </a:rPr>
              <a:t>Ldone</a:t>
            </a:r>
            <a:r>
              <a:rPr lang="en-US" sz="1200" dirty="0">
                <a:solidFill>
                  <a:srgbClr val="000000"/>
                </a:solidFill>
                <a:effectLst/>
                <a:latin typeface="Menlo" panose="020B0609030804020204" pitchFamily="49" charset="0"/>
              </a:rPr>
              <a:t>          // if so done</a:t>
            </a:r>
          </a:p>
          <a:p>
            <a:r>
              <a:rPr lang="en-US" sz="1200" dirty="0">
                <a:solidFill>
                  <a:srgbClr val="000000"/>
                </a:solidFill>
                <a:effectLst/>
                <a:latin typeface="Menlo" panose="020B0609030804020204" pitchFamily="49" charset="0"/>
              </a:rPr>
              <a:t>    mov     r2, r6          // </a:t>
            </a:r>
            <a:r>
              <a:rPr lang="en-US" sz="1200" dirty="0" err="1">
                <a:solidFill>
                  <a:srgbClr val="000000"/>
                </a:solidFill>
                <a:effectLst/>
                <a:latin typeface="Menlo" panose="020B0609030804020204" pitchFamily="49" charset="0"/>
              </a:rPr>
              <a:t>indx</a:t>
            </a:r>
            <a:endParaRPr lang="en-US" sz="1200" dirty="0">
              <a:solidFill>
                <a:srgbClr val="000000"/>
              </a:solidFill>
              <a:effectLst/>
              <a:latin typeface="Menlo" panose="020B0609030804020204" pitchFamily="49" charset="0"/>
            </a:endParaRPr>
          </a:p>
          <a:p>
            <a:r>
              <a:rPr lang="en-US" sz="1200" dirty="0">
                <a:solidFill>
                  <a:srgbClr val="000000"/>
                </a:solidFill>
                <a:effectLst/>
                <a:latin typeface="Menlo" panose="020B0609030804020204" pitchFamily="49" charset="0"/>
              </a:rPr>
              <a:t>    mov     r1, r5          // "</a:t>
            </a:r>
            <a:r>
              <a:rPr lang="en-US" sz="1200" dirty="0" err="1">
                <a:solidFill>
                  <a:srgbClr val="000000"/>
                </a:solidFill>
                <a:effectLst/>
                <a:latin typeface="Menlo" panose="020B0609030804020204" pitchFamily="49" charset="0"/>
              </a:rPr>
              <a:t>argv</a:t>
            </a:r>
            <a:r>
              <a:rPr lang="en-US" sz="1200" dirty="0">
                <a:solidFill>
                  <a:srgbClr val="000000"/>
                </a:solidFill>
                <a:effectLst/>
                <a:latin typeface="Menlo" panose="020B0609030804020204" pitchFamily="49" charset="0"/>
              </a:rPr>
              <a:t>[%d] = %s\n"</a:t>
            </a:r>
          </a:p>
          <a:p>
            <a:r>
              <a:rPr lang="en-US" sz="1200" dirty="0">
                <a:solidFill>
                  <a:srgbClr val="000000"/>
                </a:solidFill>
                <a:effectLst/>
                <a:latin typeface="Menlo" panose="020B0609030804020204" pitchFamily="49" charset="0"/>
              </a:rPr>
              <a:t>    mov     r0, r4          // stderr</a:t>
            </a:r>
          </a:p>
          <a:p>
            <a:r>
              <a:rPr lang="en-US" sz="1200" dirty="0">
                <a:solidFill>
                  <a:srgbClr val="000000"/>
                </a:solidFill>
                <a:effectLst/>
                <a:latin typeface="Menlo" panose="020B0609030804020204" pitchFamily="49" charset="0"/>
              </a:rPr>
              <a:t>    bl      </a:t>
            </a:r>
            <a:r>
              <a:rPr lang="en-US" sz="1200" dirty="0" err="1">
                <a:solidFill>
                  <a:srgbClr val="000000"/>
                </a:solidFill>
                <a:effectLst/>
                <a:latin typeface="Menlo" panose="020B0609030804020204" pitchFamily="49" charset="0"/>
              </a:rPr>
              <a:t>fprintf</a:t>
            </a:r>
            <a:endParaRPr lang="en-US" sz="1200" dirty="0">
              <a:solidFill>
                <a:srgbClr val="000000"/>
              </a:solidFill>
              <a:effectLst/>
              <a:latin typeface="Menlo" panose="020B0609030804020204" pitchFamily="49" charset="0"/>
            </a:endParaRPr>
          </a:p>
          <a:p>
            <a:r>
              <a:rPr lang="en-US" sz="1200" dirty="0">
                <a:solidFill>
                  <a:srgbClr val="000000"/>
                </a:solidFill>
                <a:effectLst/>
                <a:latin typeface="Menlo" panose="020B0609030804020204" pitchFamily="49" charset="0"/>
              </a:rPr>
              <a:t>    add     r6, r6, 1       // </a:t>
            </a:r>
            <a:r>
              <a:rPr lang="en-US" sz="1200" dirty="0" err="1">
                <a:solidFill>
                  <a:srgbClr val="000000"/>
                </a:solidFill>
                <a:effectLst/>
                <a:latin typeface="Menlo" panose="020B0609030804020204" pitchFamily="49" charset="0"/>
              </a:rPr>
              <a:t>indx</a:t>
            </a:r>
            <a:r>
              <a:rPr lang="en-US" sz="1200" dirty="0">
                <a:solidFill>
                  <a:srgbClr val="000000"/>
                </a:solidFill>
                <a:effectLst/>
                <a:latin typeface="Menlo" panose="020B0609030804020204" pitchFamily="49" charset="0"/>
              </a:rPr>
              <a:t>++     </a:t>
            </a:r>
          </a:p>
          <a:p>
            <a:r>
              <a:rPr lang="en-US" sz="1200" dirty="0">
                <a:solidFill>
                  <a:srgbClr val="000000"/>
                </a:solidFill>
                <a:effectLst/>
                <a:latin typeface="Menlo" panose="020B0609030804020204" pitchFamily="49" charset="0"/>
              </a:rPr>
              <a:t>    add     r7, r7, 4       // </a:t>
            </a:r>
            <a:r>
              <a:rPr lang="en-US" sz="1200" dirty="0" err="1">
                <a:solidFill>
                  <a:srgbClr val="000000"/>
                </a:solidFill>
                <a:effectLst/>
                <a:latin typeface="Menlo" panose="020B0609030804020204" pitchFamily="49" charset="0"/>
              </a:rPr>
              <a:t>argv</a:t>
            </a:r>
            <a:r>
              <a:rPr lang="en-US" sz="1200" dirty="0">
                <a:solidFill>
                  <a:srgbClr val="000000"/>
                </a:solidFill>
                <a:effectLst/>
                <a:latin typeface="Menlo" panose="020B0609030804020204" pitchFamily="49" charset="0"/>
              </a:rPr>
              <a:t>++     </a:t>
            </a:r>
          </a:p>
          <a:p>
            <a:r>
              <a:rPr lang="en-US" sz="1200" dirty="0">
                <a:solidFill>
                  <a:srgbClr val="000000"/>
                </a:solidFill>
                <a:effectLst/>
                <a:latin typeface="Menlo" panose="020B0609030804020204" pitchFamily="49" charset="0"/>
              </a:rPr>
              <a:t>    b       .</a:t>
            </a:r>
            <a:r>
              <a:rPr lang="en-US" sz="1200" dirty="0" err="1">
                <a:solidFill>
                  <a:srgbClr val="000000"/>
                </a:solidFill>
                <a:effectLst/>
                <a:latin typeface="Menlo" panose="020B0609030804020204" pitchFamily="49" charset="0"/>
              </a:rPr>
              <a:t>Lloop</a:t>
            </a:r>
            <a:endParaRPr lang="en-US" sz="1200" dirty="0">
              <a:solidFill>
                <a:srgbClr val="000000"/>
              </a:solidFill>
              <a:effectLst/>
              <a:latin typeface="Menlo" panose="020B0609030804020204" pitchFamily="49" charset="0"/>
            </a:endParaRPr>
          </a:p>
          <a:p>
            <a:r>
              <a:rPr lang="en-US" sz="1200" dirty="0">
                <a:solidFill>
                  <a:srgbClr val="000000"/>
                </a:solidFill>
                <a:effectLst/>
                <a:latin typeface="Menlo" panose="020B0609030804020204" pitchFamily="49" charset="0"/>
              </a:rPr>
              <a:t>.</a:t>
            </a:r>
            <a:r>
              <a:rPr lang="en-US" sz="1200" dirty="0" err="1">
                <a:solidFill>
                  <a:srgbClr val="000000"/>
                </a:solidFill>
                <a:effectLst/>
                <a:latin typeface="Menlo" panose="020B0609030804020204" pitchFamily="49" charset="0"/>
              </a:rPr>
              <a:t>Ldone</a:t>
            </a:r>
            <a:r>
              <a:rPr lang="en-US" sz="1200" dirty="0">
                <a:solidFill>
                  <a:srgbClr val="000000"/>
                </a:solidFill>
                <a:effectLst/>
                <a:latin typeface="Menlo" panose="020B0609030804020204" pitchFamily="49" charset="0"/>
              </a:rPr>
              <a:t>:</a:t>
            </a:r>
          </a:p>
          <a:p>
            <a:r>
              <a:rPr lang="en-US" sz="1200" dirty="0">
                <a:solidFill>
                  <a:srgbClr val="000000"/>
                </a:solidFill>
                <a:effectLst/>
                <a:latin typeface="Menlo" panose="020B0609030804020204" pitchFamily="49" charset="0"/>
              </a:rPr>
              <a:t>    mov     r0, 0</a:t>
            </a:r>
          </a:p>
          <a:p>
            <a:r>
              <a:rPr lang="en-US" sz="1200" dirty="0">
                <a:solidFill>
                  <a:srgbClr val="000000"/>
                </a:solidFill>
                <a:effectLst/>
                <a:latin typeface="Menlo" panose="020B0609030804020204" pitchFamily="49" charset="0"/>
              </a:rPr>
              <a:t>    sub     </a:t>
            </a:r>
            <a:r>
              <a:rPr lang="en-US" sz="1200" dirty="0" err="1">
                <a:solidFill>
                  <a:srgbClr val="000000"/>
                </a:solidFill>
                <a:effectLst/>
                <a:latin typeface="Menlo" panose="020B0609030804020204" pitchFamily="49" charset="0"/>
              </a:rPr>
              <a:t>sp</a:t>
            </a:r>
            <a:r>
              <a:rPr lang="en-US" sz="1200" dirty="0">
                <a:solidFill>
                  <a:srgbClr val="000000"/>
                </a:solidFill>
                <a:effectLst/>
                <a:latin typeface="Menlo" panose="020B0609030804020204" pitchFamily="49" charset="0"/>
              </a:rPr>
              <a:t>, </a:t>
            </a:r>
            <a:r>
              <a:rPr lang="en-US" sz="1200" dirty="0" err="1">
                <a:solidFill>
                  <a:srgbClr val="000000"/>
                </a:solidFill>
                <a:effectLst/>
                <a:latin typeface="Menlo" panose="020B0609030804020204" pitchFamily="49" charset="0"/>
              </a:rPr>
              <a:t>fp</a:t>
            </a:r>
            <a:r>
              <a:rPr lang="en-US" sz="1200" dirty="0">
                <a:solidFill>
                  <a:srgbClr val="000000"/>
                </a:solidFill>
                <a:effectLst/>
                <a:latin typeface="Menlo" panose="020B0609030804020204" pitchFamily="49" charset="0"/>
              </a:rPr>
              <a:t>, FP_OFF</a:t>
            </a:r>
          </a:p>
          <a:p>
            <a:r>
              <a:rPr lang="en-US" sz="1200" dirty="0">
                <a:solidFill>
                  <a:srgbClr val="000000"/>
                </a:solidFill>
                <a:effectLst/>
                <a:latin typeface="Menlo" panose="020B0609030804020204" pitchFamily="49" charset="0"/>
              </a:rPr>
              <a:t>    pop     {r4-r7, </a:t>
            </a:r>
            <a:r>
              <a:rPr lang="en-US" sz="1200" dirty="0" err="1">
                <a:solidFill>
                  <a:srgbClr val="000000"/>
                </a:solidFill>
                <a:effectLst/>
                <a:latin typeface="Menlo" panose="020B0609030804020204" pitchFamily="49" charset="0"/>
              </a:rPr>
              <a:t>fp</a:t>
            </a:r>
            <a:r>
              <a:rPr lang="en-US" sz="1200" dirty="0">
                <a:solidFill>
                  <a:srgbClr val="000000"/>
                </a:solidFill>
                <a:effectLst/>
                <a:latin typeface="Menlo" panose="020B0609030804020204" pitchFamily="49" charset="0"/>
              </a:rPr>
              <a:t>, </a:t>
            </a:r>
            <a:r>
              <a:rPr lang="en-US" sz="1200" dirty="0" err="1">
                <a:solidFill>
                  <a:srgbClr val="000000"/>
                </a:solidFill>
                <a:effectLst/>
                <a:latin typeface="Menlo" panose="020B0609030804020204" pitchFamily="49" charset="0"/>
              </a:rPr>
              <a:t>lr</a:t>
            </a:r>
            <a:r>
              <a:rPr lang="en-US" sz="1200" dirty="0">
                <a:solidFill>
                  <a:srgbClr val="000000"/>
                </a:solidFill>
                <a:effectLst/>
                <a:latin typeface="Menlo" panose="020B0609030804020204" pitchFamily="49" charset="0"/>
              </a:rPr>
              <a:t>}</a:t>
            </a:r>
          </a:p>
          <a:p>
            <a:r>
              <a:rPr lang="en-US" sz="1200" dirty="0">
                <a:solidFill>
                  <a:srgbClr val="000000"/>
                </a:solidFill>
                <a:effectLst/>
                <a:latin typeface="Menlo" panose="020B0609030804020204" pitchFamily="49" charset="0"/>
              </a:rPr>
              <a:t>    bx      </a:t>
            </a:r>
            <a:r>
              <a:rPr lang="en-US" sz="1200" dirty="0" err="1">
                <a:solidFill>
                  <a:srgbClr val="000000"/>
                </a:solidFill>
                <a:effectLst/>
                <a:latin typeface="Menlo" panose="020B0609030804020204" pitchFamily="49" charset="0"/>
              </a:rPr>
              <a:t>lr</a:t>
            </a:r>
            <a:endParaRPr lang="en-US" sz="1400" dirty="0">
              <a:solidFill>
                <a:srgbClr val="000000"/>
              </a:solidFill>
              <a:effectLst/>
              <a:latin typeface="Menlo" panose="020B0609030804020204" pitchFamily="49" charset="0"/>
            </a:endParaRPr>
          </a:p>
        </p:txBody>
      </p:sp>
      <p:grpSp>
        <p:nvGrpSpPr>
          <p:cNvPr id="3" name="Group 2">
            <a:extLst>
              <a:ext uri="{FF2B5EF4-FFF2-40B4-BE49-F238E27FC236}">
                <a16:creationId xmlns:a16="http://schemas.microsoft.com/office/drawing/2014/main" id="{02CAEE09-B86A-D54A-80F1-4625B65EA157}"/>
              </a:ext>
            </a:extLst>
          </p:cNvPr>
          <p:cNvGrpSpPr/>
          <p:nvPr/>
        </p:nvGrpSpPr>
        <p:grpSpPr>
          <a:xfrm>
            <a:off x="3045284" y="5574802"/>
            <a:ext cx="7386641" cy="923330"/>
            <a:chOff x="9274108" y="5986003"/>
            <a:chExt cx="7386641" cy="923330"/>
          </a:xfrm>
        </p:grpSpPr>
        <p:sp>
          <p:nvSpPr>
            <p:cNvPr id="22" name="TextBox 21">
              <a:extLst>
                <a:ext uri="{FF2B5EF4-FFF2-40B4-BE49-F238E27FC236}">
                  <a16:creationId xmlns:a16="http://schemas.microsoft.com/office/drawing/2014/main" id="{C74638C7-5500-CAF2-A6CC-A4F7BE67A27D}"/>
                </a:ext>
              </a:extLst>
            </p:cNvPr>
            <p:cNvSpPr txBox="1"/>
            <p:nvPr/>
          </p:nvSpPr>
          <p:spPr>
            <a:xfrm>
              <a:off x="10087507" y="5986003"/>
              <a:ext cx="6573242" cy="923330"/>
            </a:xfrm>
            <a:prstGeom prst="rect">
              <a:avLst/>
            </a:prstGeom>
            <a:solidFill>
              <a:schemeClr val="bg1"/>
            </a:solidFill>
            <a:ln w="28575">
              <a:solidFill>
                <a:schemeClr val="accent5"/>
              </a:solidFill>
            </a:ln>
          </p:spPr>
          <p:txBody>
            <a:bodyPr wrap="square" rtlCol="0">
              <a:spAutoFit/>
            </a:bodyPr>
            <a:lstStyle/>
            <a:p>
              <a:r>
                <a:rPr lang="en-US" dirty="0">
                  <a:solidFill>
                    <a:schemeClr val="accent1"/>
                  </a:solidFill>
                </a:rPr>
                <a:t>Function Epilogue</a:t>
              </a:r>
            </a:p>
            <a:p>
              <a:r>
                <a:rPr lang="en-US" dirty="0"/>
                <a:t>always at bottom of function </a:t>
              </a:r>
              <a:r>
                <a:rPr lang="en-US" dirty="0">
                  <a:solidFill>
                    <a:srgbClr val="00B050"/>
                  </a:solidFill>
                </a:rPr>
                <a:t>Branch to this to exit the function </a:t>
              </a:r>
              <a:r>
                <a:rPr lang="en-US" dirty="0">
                  <a:solidFill>
                    <a:srgbClr val="FF0000"/>
                  </a:solidFill>
                </a:rPr>
                <a:t>restores regs including the </a:t>
              </a:r>
              <a:r>
                <a:rPr lang="en-US" dirty="0" err="1">
                  <a:solidFill>
                    <a:srgbClr val="FF0000"/>
                  </a:solidFill>
                </a:rPr>
                <a:t>sp</a:t>
              </a:r>
              <a:endParaRPr lang="en-US" dirty="0">
                <a:solidFill>
                  <a:srgbClr val="FF0000"/>
                </a:solidFill>
              </a:endParaRPr>
            </a:p>
          </p:txBody>
        </p:sp>
        <p:sp>
          <p:nvSpPr>
            <p:cNvPr id="23" name="Right Brace 22">
              <a:extLst>
                <a:ext uri="{FF2B5EF4-FFF2-40B4-BE49-F238E27FC236}">
                  <a16:creationId xmlns:a16="http://schemas.microsoft.com/office/drawing/2014/main" id="{FE264996-067D-1B40-8956-85EAE344A661}"/>
                </a:ext>
              </a:extLst>
            </p:cNvPr>
            <p:cNvSpPr/>
            <p:nvPr/>
          </p:nvSpPr>
          <p:spPr>
            <a:xfrm>
              <a:off x="9274108" y="6311120"/>
              <a:ext cx="423893" cy="598213"/>
            </a:xfrm>
            <a:prstGeom prst="rightBrace">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Left Arrow 23">
              <a:extLst>
                <a:ext uri="{FF2B5EF4-FFF2-40B4-BE49-F238E27FC236}">
                  <a16:creationId xmlns:a16="http://schemas.microsoft.com/office/drawing/2014/main" id="{EDFB933A-2868-7F08-6B2A-66F7D089E0C8}"/>
                </a:ext>
              </a:extLst>
            </p:cNvPr>
            <p:cNvSpPr/>
            <p:nvPr/>
          </p:nvSpPr>
          <p:spPr>
            <a:xfrm>
              <a:off x="9709945" y="6513842"/>
              <a:ext cx="377562" cy="151419"/>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287AA2A7-2545-5F10-023D-F679163739E8}"/>
              </a:ext>
            </a:extLst>
          </p:cNvPr>
          <p:cNvSpPr/>
          <p:nvPr/>
        </p:nvSpPr>
        <p:spPr>
          <a:xfrm>
            <a:off x="6997970" y="4629458"/>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argc</a:t>
            </a:r>
            <a:endParaRPr lang="en-US" sz="1600" dirty="0"/>
          </a:p>
        </p:txBody>
      </p:sp>
      <p:sp>
        <p:nvSpPr>
          <p:cNvPr id="26" name="Rectangle 25">
            <a:extLst>
              <a:ext uri="{FF2B5EF4-FFF2-40B4-BE49-F238E27FC236}">
                <a16:creationId xmlns:a16="http://schemas.microsoft.com/office/drawing/2014/main" id="{7E56EF9E-B136-A0C7-A7D4-18CCFB7DE903}"/>
              </a:ext>
            </a:extLst>
          </p:cNvPr>
          <p:cNvSpPr/>
          <p:nvPr/>
        </p:nvSpPr>
        <p:spPr>
          <a:xfrm>
            <a:off x="6995993" y="4310716"/>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argv</a:t>
            </a:r>
            <a:endParaRPr lang="en-US" dirty="0"/>
          </a:p>
        </p:txBody>
      </p:sp>
      <p:sp>
        <p:nvSpPr>
          <p:cNvPr id="27" name="Rectangle 26">
            <a:extLst>
              <a:ext uri="{FF2B5EF4-FFF2-40B4-BE49-F238E27FC236}">
                <a16:creationId xmlns:a16="http://schemas.microsoft.com/office/drawing/2014/main" id="{E4F3184C-2507-CC62-136C-950C4736C1B3}"/>
              </a:ext>
            </a:extLst>
          </p:cNvPr>
          <p:cNvSpPr/>
          <p:nvPr/>
        </p:nvSpPr>
        <p:spPr>
          <a:xfrm>
            <a:off x="6995993" y="3986097"/>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46855B57-5938-3B53-B614-3E8690DC6E56}"/>
              </a:ext>
            </a:extLst>
          </p:cNvPr>
          <p:cNvSpPr/>
          <p:nvPr/>
        </p:nvSpPr>
        <p:spPr>
          <a:xfrm>
            <a:off x="6995993" y="3652203"/>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CF1BC294-0FBF-1B68-3EFF-8E51E435206E}"/>
              </a:ext>
            </a:extLst>
          </p:cNvPr>
          <p:cNvSpPr txBox="1"/>
          <p:nvPr/>
        </p:nvSpPr>
        <p:spPr>
          <a:xfrm>
            <a:off x="7104326" y="3261064"/>
            <a:ext cx="1159292" cy="369332"/>
          </a:xfrm>
          <a:prstGeom prst="rect">
            <a:avLst/>
          </a:prstGeom>
          <a:noFill/>
        </p:spPr>
        <p:txBody>
          <a:bodyPr wrap="none" rtlCol="0">
            <a:spAutoFit/>
          </a:bodyPr>
          <a:lstStyle/>
          <a:p>
            <a:r>
              <a:rPr lang="en-US" dirty="0"/>
              <a:t>Registers</a:t>
            </a:r>
          </a:p>
        </p:txBody>
      </p:sp>
      <p:cxnSp>
        <p:nvCxnSpPr>
          <p:cNvPr id="30" name="Straight Arrow Connector 29">
            <a:extLst>
              <a:ext uri="{FF2B5EF4-FFF2-40B4-BE49-F238E27FC236}">
                <a16:creationId xmlns:a16="http://schemas.microsoft.com/office/drawing/2014/main" id="{35BE18EB-FFEA-3CD4-8D67-66E89938B1B5}"/>
              </a:ext>
            </a:extLst>
          </p:cNvPr>
          <p:cNvCxnSpPr>
            <a:cxnSpLocks/>
            <a:stCxn id="26" idx="3"/>
            <a:endCxn id="31" idx="1"/>
          </p:cNvCxnSpPr>
          <p:nvPr/>
        </p:nvCxnSpPr>
        <p:spPr>
          <a:xfrm flipV="1">
            <a:off x="8371952" y="3507511"/>
            <a:ext cx="910775" cy="959249"/>
          </a:xfrm>
          <a:prstGeom prst="straightConnector1">
            <a:avLst/>
          </a:prstGeom>
          <a:ln w="31750">
            <a:tailEnd type="triangl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ECEB252-00D9-8597-A4D3-19A3DFCC3CCE}"/>
              </a:ext>
            </a:extLst>
          </p:cNvPr>
          <p:cNvSpPr/>
          <p:nvPr/>
        </p:nvSpPr>
        <p:spPr>
          <a:xfrm>
            <a:off x="9282727" y="3261064"/>
            <a:ext cx="1101694" cy="492894"/>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Consolas" panose="020B0609020204030204" pitchFamily="49" charset="0"/>
                <a:cs typeface="Consolas" panose="020B0609020204030204" pitchFamily="49" charset="0"/>
              </a:rPr>
              <a:t>argv</a:t>
            </a:r>
            <a:r>
              <a:rPr lang="en-US" dirty="0">
                <a:latin typeface="Consolas" panose="020B0609020204030204" pitchFamily="49" charset="0"/>
                <a:cs typeface="Consolas" panose="020B0609020204030204" pitchFamily="49" charset="0"/>
              </a:rPr>
              <a:t>[]</a:t>
            </a:r>
          </a:p>
        </p:txBody>
      </p:sp>
      <p:sp>
        <p:nvSpPr>
          <p:cNvPr id="32" name="Rectangle 31">
            <a:extLst>
              <a:ext uri="{FF2B5EF4-FFF2-40B4-BE49-F238E27FC236}">
                <a16:creationId xmlns:a16="http://schemas.microsoft.com/office/drawing/2014/main" id="{7E0F9604-FC2A-3657-5A0E-D89545DEE59A}"/>
              </a:ext>
            </a:extLst>
          </p:cNvPr>
          <p:cNvSpPr/>
          <p:nvPr/>
        </p:nvSpPr>
        <p:spPr>
          <a:xfrm>
            <a:off x="10655438" y="4091427"/>
            <a:ext cx="1278826" cy="401388"/>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./cipher</a:t>
            </a:r>
          </a:p>
        </p:txBody>
      </p:sp>
      <p:cxnSp>
        <p:nvCxnSpPr>
          <p:cNvPr id="33" name="Straight Arrow Connector 32">
            <a:extLst>
              <a:ext uri="{FF2B5EF4-FFF2-40B4-BE49-F238E27FC236}">
                <a16:creationId xmlns:a16="http://schemas.microsoft.com/office/drawing/2014/main" id="{E3151BB7-0091-B108-1E44-D1808C479717}"/>
              </a:ext>
            </a:extLst>
          </p:cNvPr>
          <p:cNvCxnSpPr>
            <a:cxnSpLocks/>
            <a:endCxn id="32" idx="1"/>
          </p:cNvCxnSpPr>
          <p:nvPr/>
        </p:nvCxnSpPr>
        <p:spPr>
          <a:xfrm>
            <a:off x="10384421" y="3644976"/>
            <a:ext cx="271017" cy="647145"/>
          </a:xfrm>
          <a:prstGeom prst="straightConnector1">
            <a:avLst/>
          </a:prstGeom>
          <a:ln w="31750">
            <a:solidFill>
              <a:schemeClr val="accent3"/>
            </a:solidFill>
            <a:tailEnd type="triangle" w="lg"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194FE9B1-7FD3-103F-071B-8429CE95C952}"/>
              </a:ext>
            </a:extLst>
          </p:cNvPr>
          <p:cNvSpPr/>
          <p:nvPr/>
        </p:nvSpPr>
        <p:spPr>
          <a:xfrm>
            <a:off x="10655438" y="2679189"/>
            <a:ext cx="1278826" cy="401388"/>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in/book</a:t>
            </a:r>
          </a:p>
        </p:txBody>
      </p:sp>
      <p:sp>
        <p:nvSpPr>
          <p:cNvPr id="35" name="Rectangle 34">
            <a:extLst>
              <a:ext uri="{FF2B5EF4-FFF2-40B4-BE49-F238E27FC236}">
                <a16:creationId xmlns:a16="http://schemas.microsoft.com/office/drawing/2014/main" id="{F4F4E420-EBBC-35FC-4D5E-18180BA4AFF6}"/>
              </a:ext>
            </a:extLst>
          </p:cNvPr>
          <p:cNvSpPr/>
          <p:nvPr/>
        </p:nvSpPr>
        <p:spPr>
          <a:xfrm>
            <a:off x="10667400" y="3127519"/>
            <a:ext cx="1278826" cy="401388"/>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-b</a:t>
            </a:r>
          </a:p>
        </p:txBody>
      </p:sp>
      <p:sp>
        <p:nvSpPr>
          <p:cNvPr id="36" name="Rectangle 35">
            <a:extLst>
              <a:ext uri="{FF2B5EF4-FFF2-40B4-BE49-F238E27FC236}">
                <a16:creationId xmlns:a16="http://schemas.microsoft.com/office/drawing/2014/main" id="{118CC258-E029-F393-FFB8-7F849AD4D8DB}"/>
              </a:ext>
            </a:extLst>
          </p:cNvPr>
          <p:cNvSpPr/>
          <p:nvPr/>
        </p:nvSpPr>
        <p:spPr>
          <a:xfrm>
            <a:off x="10655438" y="3581747"/>
            <a:ext cx="1278826" cy="401388"/>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-e</a:t>
            </a:r>
          </a:p>
        </p:txBody>
      </p:sp>
      <p:cxnSp>
        <p:nvCxnSpPr>
          <p:cNvPr id="37" name="Straight Arrow Connector 36">
            <a:extLst>
              <a:ext uri="{FF2B5EF4-FFF2-40B4-BE49-F238E27FC236}">
                <a16:creationId xmlns:a16="http://schemas.microsoft.com/office/drawing/2014/main" id="{B3CE215C-99FC-8FF6-475A-6EF79FE77C10}"/>
              </a:ext>
            </a:extLst>
          </p:cNvPr>
          <p:cNvCxnSpPr>
            <a:cxnSpLocks/>
            <a:endCxn id="36" idx="1"/>
          </p:cNvCxnSpPr>
          <p:nvPr/>
        </p:nvCxnSpPr>
        <p:spPr>
          <a:xfrm>
            <a:off x="10378440" y="3507511"/>
            <a:ext cx="276998" cy="274930"/>
          </a:xfrm>
          <a:prstGeom prst="straightConnector1">
            <a:avLst/>
          </a:prstGeom>
          <a:ln w="31750">
            <a:solidFill>
              <a:schemeClr val="accent3"/>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6E3583F-29D6-CBEB-F286-538B3D17276D}"/>
              </a:ext>
            </a:extLst>
          </p:cNvPr>
          <p:cNvCxnSpPr>
            <a:cxnSpLocks/>
            <a:endCxn id="35" idx="1"/>
          </p:cNvCxnSpPr>
          <p:nvPr/>
        </p:nvCxnSpPr>
        <p:spPr>
          <a:xfrm flipV="1">
            <a:off x="10372459" y="3328213"/>
            <a:ext cx="294941" cy="35178"/>
          </a:xfrm>
          <a:prstGeom prst="straightConnector1">
            <a:avLst/>
          </a:prstGeom>
          <a:ln w="31750">
            <a:solidFill>
              <a:schemeClr val="accent3"/>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7F435DC-2884-E219-FDD5-3B86D71B1638}"/>
              </a:ext>
            </a:extLst>
          </p:cNvPr>
          <p:cNvCxnSpPr>
            <a:cxnSpLocks/>
          </p:cNvCxnSpPr>
          <p:nvPr/>
        </p:nvCxnSpPr>
        <p:spPr>
          <a:xfrm flipV="1">
            <a:off x="10372459" y="2964898"/>
            <a:ext cx="282979" cy="287773"/>
          </a:xfrm>
          <a:prstGeom prst="straightConnector1">
            <a:avLst/>
          </a:prstGeom>
          <a:ln w="31750">
            <a:solidFill>
              <a:schemeClr val="accent3"/>
            </a:solidFill>
            <a:tailEnd type="triangle" w="lg"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0311B5A-C02B-01B1-6488-EA775E1BFDB8}"/>
              </a:ext>
            </a:extLst>
          </p:cNvPr>
          <p:cNvSpPr txBox="1"/>
          <p:nvPr/>
        </p:nvSpPr>
        <p:spPr>
          <a:xfrm>
            <a:off x="6610835" y="3672292"/>
            <a:ext cx="466794" cy="1323439"/>
          </a:xfrm>
          <a:prstGeom prst="rect">
            <a:avLst/>
          </a:prstGeom>
          <a:noFill/>
        </p:spPr>
        <p:txBody>
          <a:bodyPr wrap="none" rtlCol="0">
            <a:spAutoFit/>
          </a:bodyPr>
          <a:lstStyle/>
          <a:p>
            <a:r>
              <a:rPr lang="en-US" sz="2000" dirty="0">
                <a:latin typeface="Consolas" panose="020B0609020204030204" pitchFamily="49" charset="0"/>
                <a:cs typeface="Consolas" panose="020B0609020204030204" pitchFamily="49" charset="0"/>
              </a:rPr>
              <a:t>r3</a:t>
            </a:r>
          </a:p>
          <a:p>
            <a:r>
              <a:rPr lang="en-US" sz="2000" dirty="0">
                <a:latin typeface="Consolas" panose="020B0609020204030204" pitchFamily="49" charset="0"/>
                <a:cs typeface="Consolas" panose="020B0609020204030204" pitchFamily="49" charset="0"/>
              </a:rPr>
              <a:t>r2</a:t>
            </a:r>
          </a:p>
          <a:p>
            <a:r>
              <a:rPr lang="en-US" sz="2000" dirty="0">
                <a:latin typeface="Consolas" panose="020B0609020204030204" pitchFamily="49" charset="0"/>
                <a:cs typeface="Consolas" panose="020B0609020204030204" pitchFamily="49" charset="0"/>
              </a:rPr>
              <a:t>r1</a:t>
            </a:r>
          </a:p>
          <a:p>
            <a:r>
              <a:rPr lang="en-US" sz="2000" dirty="0">
                <a:latin typeface="Consolas" panose="020B0609020204030204" pitchFamily="49" charset="0"/>
                <a:cs typeface="Consolas" panose="020B0609020204030204" pitchFamily="49" charset="0"/>
              </a:rPr>
              <a:t>r0</a:t>
            </a:r>
          </a:p>
        </p:txBody>
      </p:sp>
      <p:sp>
        <p:nvSpPr>
          <p:cNvPr id="41" name="TextBox 40">
            <a:extLst>
              <a:ext uri="{FF2B5EF4-FFF2-40B4-BE49-F238E27FC236}">
                <a16:creationId xmlns:a16="http://schemas.microsoft.com/office/drawing/2014/main" id="{BA34E311-A22C-F814-34A4-9D29DBD3DEAB}"/>
              </a:ext>
            </a:extLst>
          </p:cNvPr>
          <p:cNvSpPr txBox="1"/>
          <p:nvPr/>
        </p:nvSpPr>
        <p:spPr>
          <a:xfrm>
            <a:off x="8094179" y="522525"/>
            <a:ext cx="3671198" cy="1477328"/>
          </a:xfrm>
          <a:prstGeom prst="rect">
            <a:avLst/>
          </a:prstGeom>
          <a:solidFill>
            <a:schemeClr val="accent4">
              <a:lumMod val="20000"/>
              <a:lumOff val="80000"/>
            </a:schemeClr>
          </a:solidFill>
          <a:ln>
            <a:solidFill>
              <a:schemeClr val="accent1"/>
            </a:solidFill>
          </a:ln>
        </p:spPr>
        <p:txBody>
          <a:bodyPr wrap="none" rtlCol="0">
            <a:spAutoFit/>
          </a:bodyPr>
          <a:lstStyle/>
          <a:p>
            <a:r>
              <a:rPr lang="en-US" dirty="0">
                <a:solidFill>
                  <a:srgbClr val="000000"/>
                </a:solidFill>
                <a:effectLst/>
                <a:latin typeface="Menlo" panose="020B0609030804020204" pitchFamily="49" charset="0"/>
              </a:rPr>
              <a:t> % ./cipher -e -b in/BOOK</a:t>
            </a:r>
          </a:p>
          <a:p>
            <a:r>
              <a:rPr lang="en-US" dirty="0" err="1">
                <a:solidFill>
                  <a:srgbClr val="000000"/>
                </a:solidFill>
                <a:effectLst/>
                <a:latin typeface="Menlo" panose="020B0609030804020204" pitchFamily="49" charset="0"/>
              </a:rPr>
              <a:t>argv</a:t>
            </a:r>
            <a:r>
              <a:rPr lang="en-US" dirty="0">
                <a:solidFill>
                  <a:srgbClr val="000000"/>
                </a:solidFill>
                <a:effectLst/>
                <a:latin typeface="Menlo" panose="020B0609030804020204" pitchFamily="49" charset="0"/>
              </a:rPr>
              <a:t>[0] = ./cipher</a:t>
            </a:r>
          </a:p>
          <a:p>
            <a:r>
              <a:rPr lang="en-US" dirty="0" err="1">
                <a:solidFill>
                  <a:srgbClr val="000000"/>
                </a:solidFill>
                <a:effectLst/>
                <a:latin typeface="Menlo" panose="020B0609030804020204" pitchFamily="49" charset="0"/>
              </a:rPr>
              <a:t>argv</a:t>
            </a:r>
            <a:r>
              <a:rPr lang="en-US" dirty="0">
                <a:solidFill>
                  <a:srgbClr val="000000"/>
                </a:solidFill>
                <a:effectLst/>
                <a:latin typeface="Menlo" panose="020B0609030804020204" pitchFamily="49" charset="0"/>
              </a:rPr>
              <a:t>[1] = -e</a:t>
            </a:r>
          </a:p>
          <a:p>
            <a:r>
              <a:rPr lang="en-US" dirty="0" err="1">
                <a:solidFill>
                  <a:srgbClr val="000000"/>
                </a:solidFill>
                <a:effectLst/>
                <a:latin typeface="Menlo" panose="020B0609030804020204" pitchFamily="49" charset="0"/>
              </a:rPr>
              <a:t>argv</a:t>
            </a:r>
            <a:r>
              <a:rPr lang="en-US" dirty="0">
                <a:solidFill>
                  <a:srgbClr val="000000"/>
                </a:solidFill>
                <a:effectLst/>
                <a:latin typeface="Menlo" panose="020B0609030804020204" pitchFamily="49" charset="0"/>
              </a:rPr>
              <a:t>[2] = -b</a:t>
            </a:r>
          </a:p>
          <a:p>
            <a:r>
              <a:rPr lang="en-US" dirty="0" err="1">
                <a:solidFill>
                  <a:srgbClr val="000000"/>
                </a:solidFill>
                <a:effectLst/>
                <a:latin typeface="Menlo" panose="020B0609030804020204" pitchFamily="49" charset="0"/>
              </a:rPr>
              <a:t>argv</a:t>
            </a:r>
            <a:r>
              <a:rPr lang="en-US" dirty="0">
                <a:solidFill>
                  <a:srgbClr val="000000"/>
                </a:solidFill>
                <a:effectLst/>
                <a:latin typeface="Menlo" panose="020B0609030804020204" pitchFamily="49" charset="0"/>
              </a:rPr>
              <a:t>[3] = in/BOOK</a:t>
            </a:r>
          </a:p>
        </p:txBody>
      </p:sp>
      <p:grpSp>
        <p:nvGrpSpPr>
          <p:cNvPr id="42" name="Group 41">
            <a:extLst>
              <a:ext uri="{FF2B5EF4-FFF2-40B4-BE49-F238E27FC236}">
                <a16:creationId xmlns:a16="http://schemas.microsoft.com/office/drawing/2014/main" id="{17D906A3-515A-B9C7-640B-CA9BC49E9756}"/>
              </a:ext>
            </a:extLst>
          </p:cNvPr>
          <p:cNvGrpSpPr/>
          <p:nvPr/>
        </p:nvGrpSpPr>
        <p:grpSpPr>
          <a:xfrm>
            <a:off x="3048333" y="1660121"/>
            <a:ext cx="4501667" cy="1025134"/>
            <a:chOff x="9538831" y="4813384"/>
            <a:chExt cx="4501667" cy="1025134"/>
          </a:xfrm>
        </p:grpSpPr>
        <p:sp>
          <p:nvSpPr>
            <p:cNvPr id="43" name="TextBox 42">
              <a:extLst>
                <a:ext uri="{FF2B5EF4-FFF2-40B4-BE49-F238E27FC236}">
                  <a16:creationId xmlns:a16="http://schemas.microsoft.com/office/drawing/2014/main" id="{C8C1FEE4-46D8-788A-E41F-C85CF0E5F141}"/>
                </a:ext>
              </a:extLst>
            </p:cNvPr>
            <p:cNvSpPr txBox="1"/>
            <p:nvPr/>
          </p:nvSpPr>
          <p:spPr>
            <a:xfrm>
              <a:off x="11376822" y="4813384"/>
              <a:ext cx="2663676" cy="923330"/>
            </a:xfrm>
            <a:prstGeom prst="rect">
              <a:avLst/>
            </a:prstGeom>
            <a:solidFill>
              <a:schemeClr val="bg1"/>
            </a:solidFill>
            <a:ln w="31750">
              <a:solidFill>
                <a:schemeClr val="accent5"/>
              </a:solidFill>
            </a:ln>
          </p:spPr>
          <p:txBody>
            <a:bodyPr wrap="square" rtlCol="0">
              <a:spAutoFit/>
            </a:bodyPr>
            <a:lstStyle/>
            <a:p>
              <a:r>
                <a:rPr lang="en-US" dirty="0">
                  <a:solidFill>
                    <a:schemeClr val="accent1"/>
                  </a:solidFill>
                </a:rPr>
                <a:t>Function Prologue</a:t>
              </a:r>
            </a:p>
            <a:p>
              <a:r>
                <a:rPr lang="en-US" dirty="0"/>
                <a:t>always at top of function saves regs and </a:t>
              </a:r>
              <a:r>
                <a:rPr lang="en-US" dirty="0">
                  <a:solidFill>
                    <a:srgbClr val="FF0000"/>
                  </a:solidFill>
                </a:rPr>
                <a:t>sets </a:t>
              </a:r>
              <a:r>
                <a:rPr lang="en-US" dirty="0" err="1">
                  <a:solidFill>
                    <a:srgbClr val="FF0000"/>
                  </a:solidFill>
                </a:rPr>
                <a:t>fp</a:t>
              </a:r>
              <a:endParaRPr lang="en-US" dirty="0">
                <a:solidFill>
                  <a:srgbClr val="FF0000"/>
                </a:solidFill>
              </a:endParaRPr>
            </a:p>
          </p:txBody>
        </p:sp>
        <p:sp>
          <p:nvSpPr>
            <p:cNvPr id="44" name="Right Brace 43">
              <a:extLst>
                <a:ext uri="{FF2B5EF4-FFF2-40B4-BE49-F238E27FC236}">
                  <a16:creationId xmlns:a16="http://schemas.microsoft.com/office/drawing/2014/main" id="{066184D2-8ACD-3B25-5D20-EE5B09DFB746}"/>
                </a:ext>
              </a:extLst>
            </p:cNvPr>
            <p:cNvSpPr/>
            <p:nvPr/>
          </p:nvSpPr>
          <p:spPr>
            <a:xfrm>
              <a:off x="9538831" y="5236427"/>
              <a:ext cx="402970" cy="602091"/>
            </a:xfrm>
            <a:prstGeom prst="rightBrace">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Left Arrow 44">
              <a:extLst>
                <a:ext uri="{FF2B5EF4-FFF2-40B4-BE49-F238E27FC236}">
                  <a16:creationId xmlns:a16="http://schemas.microsoft.com/office/drawing/2014/main" id="{2828E8E2-8F94-4128-65A0-CD62FE4334AB}"/>
                </a:ext>
              </a:extLst>
            </p:cNvPr>
            <p:cNvSpPr/>
            <p:nvPr/>
          </p:nvSpPr>
          <p:spPr>
            <a:xfrm>
              <a:off x="9861509" y="5446525"/>
              <a:ext cx="1515313" cy="151419"/>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0846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075C54C-5AB2-324E-BB21-95F8E99D9B8F}"/>
              </a:ext>
            </a:extLst>
          </p:cNvPr>
          <p:cNvSpPr>
            <a:spLocks noGrp="1"/>
          </p:cNvSpPr>
          <p:nvPr>
            <p:ph sz="quarter" idx="18"/>
          </p:nvPr>
        </p:nvSpPr>
        <p:spPr>
          <a:xfrm>
            <a:off x="522443" y="582337"/>
            <a:ext cx="5889011" cy="4186612"/>
          </a:xfrm>
          <a:solidFill>
            <a:schemeClr val="accent4">
              <a:lumMod val="20000"/>
              <a:lumOff val="80000"/>
            </a:schemeClr>
          </a:solidFill>
          <a:ln>
            <a:solidFill>
              <a:schemeClr val="accent1"/>
            </a:solidFill>
          </a:ln>
        </p:spPr>
        <p:txBody>
          <a:bodyPr/>
          <a:lstStyle/>
          <a:p>
            <a:pPr>
              <a:lnSpc>
                <a:spcPct val="100000"/>
              </a:lnSpc>
            </a:pPr>
            <a:r>
              <a:rPr lang="en-US" sz="1800" dirty="0"/>
              <a:t>Local variables are on the stack below the lowest numbered saved register</a:t>
            </a:r>
          </a:p>
          <a:p>
            <a:pPr>
              <a:lnSpc>
                <a:spcPct val="100000"/>
              </a:lnSpc>
            </a:pPr>
            <a:r>
              <a:rPr lang="en-US" sz="1800" dirty="0">
                <a:solidFill>
                  <a:srgbClr val="7030A0"/>
                </a:solidFill>
              </a:rPr>
              <a:t>frame pointer </a:t>
            </a:r>
            <a:r>
              <a:rPr lang="en-US" sz="1800" dirty="0">
                <a:solidFill>
                  <a:schemeClr val="accent1"/>
                </a:solidFill>
              </a:rPr>
              <a:t>is </a:t>
            </a:r>
            <a:r>
              <a:rPr lang="en-US" sz="1800" dirty="0">
                <a:solidFill>
                  <a:srgbClr val="F3753F"/>
                </a:solidFill>
              </a:rPr>
              <a:t>used as a </a:t>
            </a:r>
            <a:r>
              <a:rPr lang="en-US" sz="1800" b="1" dirty="0">
                <a:solidFill>
                  <a:srgbClr val="F3753F"/>
                </a:solidFill>
              </a:rPr>
              <a:t>pointer</a:t>
            </a:r>
            <a:r>
              <a:rPr lang="en-US" sz="1800" dirty="0">
                <a:solidFill>
                  <a:srgbClr val="F3753F"/>
                </a:solidFill>
              </a:rPr>
              <a:t> </a:t>
            </a:r>
            <a:r>
              <a:rPr lang="en-US" sz="1800" dirty="0">
                <a:solidFill>
                  <a:schemeClr val="accent1"/>
                </a:solidFill>
              </a:rPr>
              <a:t>to stack variables</a:t>
            </a:r>
          </a:p>
          <a:p>
            <a:pPr>
              <a:lnSpc>
                <a:spcPct val="100000"/>
              </a:lnSpc>
            </a:pPr>
            <a:r>
              <a:rPr lang="en-US" sz="1800" dirty="0" err="1">
                <a:solidFill>
                  <a:schemeClr val="accent1"/>
                </a:solidFill>
              </a:rPr>
              <a:t>fp</a:t>
            </a:r>
            <a:r>
              <a:rPr lang="en-US" sz="1800" dirty="0">
                <a:solidFill>
                  <a:schemeClr val="accent1"/>
                </a:solidFill>
              </a:rPr>
              <a:t> is the base register in </a:t>
            </a:r>
            <a:r>
              <a:rPr lang="en-US" sz="1800" dirty="0" err="1">
                <a:solidFill>
                  <a:schemeClr val="accent1"/>
                </a:solidFill>
              </a:rPr>
              <a:t>ldr</a:t>
            </a:r>
            <a:r>
              <a:rPr lang="en-US" sz="1800" dirty="0">
                <a:solidFill>
                  <a:schemeClr val="accent1"/>
                </a:solidFill>
              </a:rPr>
              <a:t> and str instructions</a:t>
            </a:r>
          </a:p>
          <a:p>
            <a:r>
              <a:rPr lang="en-US" sz="1800" dirty="0"/>
              <a:t>Example load </a:t>
            </a:r>
            <a:r>
              <a:rPr lang="en-US" sz="1800" dirty="0" err="1"/>
              <a:t>buf</a:t>
            </a:r>
            <a:r>
              <a:rPr lang="en-US" sz="1800" dirty="0"/>
              <a:t>[0] into r4</a:t>
            </a:r>
          </a:p>
          <a:p>
            <a:endParaRPr lang="en-US" sz="1800" dirty="0"/>
          </a:p>
          <a:p>
            <a:endParaRPr lang="en-US" sz="1800" dirty="0"/>
          </a:p>
          <a:p>
            <a:pPr marL="0" indent="0">
              <a:buNone/>
            </a:pPr>
            <a:endParaRPr lang="en-US" sz="1800" dirty="0"/>
          </a:p>
          <a:p>
            <a:pPr lvl="1"/>
            <a:r>
              <a:rPr lang="en-US" sz="1600" dirty="0">
                <a:latin typeface="Consolas" panose="020B0609020204030204" pitchFamily="49" charset="0"/>
                <a:cs typeface="Consolas" panose="020B0609020204030204" pitchFamily="49" charset="0"/>
              </a:rPr>
              <a:t>FP_OFF = 12, BUFSZ = 4</a:t>
            </a:r>
          </a:p>
          <a:p>
            <a:pPr lvl="1"/>
            <a:r>
              <a:rPr lang="en-US" sz="1600" dirty="0">
                <a:latin typeface="Consolas" panose="020B0609020204030204" pitchFamily="49" charset="0"/>
                <a:cs typeface="Consolas" panose="020B0609020204030204" pitchFamily="49" charset="0"/>
              </a:rPr>
              <a:t>Distance from FP is </a:t>
            </a:r>
            <a:r>
              <a:rPr lang="en-US" sz="1600" dirty="0" err="1">
                <a:latin typeface="Consolas" panose="020B0609020204030204" pitchFamily="49" charset="0"/>
                <a:cs typeface="Consolas" panose="020B0609020204030204" pitchFamily="49" charset="0"/>
              </a:rPr>
              <a:t>buf</a:t>
            </a:r>
            <a:r>
              <a:rPr lang="en-US" sz="1600" dirty="0">
                <a:latin typeface="Consolas" panose="020B0609020204030204" pitchFamily="49" charset="0"/>
                <a:cs typeface="Consolas" panose="020B0609020204030204" pitchFamily="49" charset="0"/>
              </a:rPr>
              <a:t>[0] is 12 + 4 = 16</a:t>
            </a:r>
          </a:p>
          <a:p>
            <a:pPr marL="354012" lvl="1" indent="0">
              <a:buNone/>
            </a:pPr>
            <a:r>
              <a:rPr lang="en-US" sz="1600" dirty="0" err="1">
                <a:latin typeface="Consolas" panose="020B0609020204030204" pitchFamily="49" charset="0"/>
                <a:cs typeface="Consolas" panose="020B0609020204030204" pitchFamily="49" charset="0"/>
              </a:rPr>
              <a:t>ldrb</a:t>
            </a:r>
            <a:r>
              <a:rPr lang="en-US" sz="1600" dirty="0">
                <a:latin typeface="Consolas" panose="020B0609020204030204" pitchFamily="49" charset="0"/>
                <a:cs typeface="Consolas" panose="020B0609020204030204" pitchFamily="49" charset="0"/>
              </a:rPr>
              <a:t> r4, [</a:t>
            </a:r>
            <a:r>
              <a:rPr lang="en-US" sz="1600" dirty="0" err="1">
                <a:latin typeface="Consolas" panose="020B0609020204030204" pitchFamily="49" charset="0"/>
                <a:cs typeface="Consolas" panose="020B0609020204030204" pitchFamily="49" charset="0"/>
              </a:rPr>
              <a:t>fp</a:t>
            </a:r>
            <a:r>
              <a:rPr lang="en-US" sz="1600" dirty="0">
                <a:latin typeface="Consolas" panose="020B0609020204030204" pitchFamily="49" charset="0"/>
                <a:cs typeface="Consolas" panose="020B0609020204030204" pitchFamily="49" charset="0"/>
              </a:rPr>
              <a:t>, -16]</a:t>
            </a:r>
          </a:p>
          <a:p>
            <a:pPr lvl="1"/>
            <a:endParaRPr lang="en-US" sz="1600" dirty="0">
              <a:latin typeface="Consolas" panose="020B0609020204030204" pitchFamily="49" charset="0"/>
              <a:cs typeface="Consolas" panose="020B0609020204030204" pitchFamily="49" charset="0"/>
            </a:endParaRPr>
          </a:p>
        </p:txBody>
      </p:sp>
      <p:sp>
        <p:nvSpPr>
          <p:cNvPr id="3" name="Title 2">
            <a:extLst>
              <a:ext uri="{FF2B5EF4-FFF2-40B4-BE49-F238E27FC236}">
                <a16:creationId xmlns:a16="http://schemas.microsoft.com/office/drawing/2014/main" id="{69FBE076-285C-3145-846C-FCFC2692FDC8}"/>
              </a:ext>
            </a:extLst>
          </p:cNvPr>
          <p:cNvSpPr>
            <a:spLocks noGrp="1"/>
          </p:cNvSpPr>
          <p:nvPr>
            <p:ph type="title"/>
          </p:nvPr>
        </p:nvSpPr>
        <p:spPr>
          <a:xfrm>
            <a:off x="251175" y="190015"/>
            <a:ext cx="8370311" cy="389202"/>
          </a:xfrm>
        </p:spPr>
        <p:txBody>
          <a:bodyPr/>
          <a:lstStyle/>
          <a:p>
            <a:r>
              <a:rPr lang="en-US" sz="2800" dirty="0"/>
              <a:t>Local Variables on the Stack</a:t>
            </a:r>
          </a:p>
        </p:txBody>
      </p:sp>
      <p:sp>
        <p:nvSpPr>
          <p:cNvPr id="5" name="Rounded Rectangle 4">
            <a:extLst>
              <a:ext uri="{FF2B5EF4-FFF2-40B4-BE49-F238E27FC236}">
                <a16:creationId xmlns:a16="http://schemas.microsoft.com/office/drawing/2014/main" id="{E492C885-E7A4-C64A-9D56-56FA55C264E9}"/>
              </a:ext>
            </a:extLst>
          </p:cNvPr>
          <p:cNvSpPr/>
          <p:nvPr/>
        </p:nvSpPr>
        <p:spPr bwMode="auto">
          <a:xfrm>
            <a:off x="1087905" y="2394597"/>
            <a:ext cx="3959204" cy="136183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7030A0"/>
                </a:solidFill>
                <a:latin typeface="Consolas" panose="020B0609020204030204" pitchFamily="49" charset="0"/>
                <a:cs typeface="Consolas" panose="020B0609020204030204" pitchFamily="49" charset="0"/>
              </a:rPr>
              <a:t>#define BFSZ 4</a:t>
            </a:r>
          </a:p>
          <a:p>
            <a:r>
              <a:rPr lang="en-US" sz="1600" dirty="0">
                <a:latin typeface="Consolas" panose="020B0609020204030204" pitchFamily="49" charset="0"/>
                <a:cs typeface="Consolas" panose="020B0609020204030204" pitchFamily="49" charset="0"/>
              </a:rPr>
              <a:t>int main(void)</a:t>
            </a:r>
          </a:p>
          <a:p>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a:solidFill>
                  <a:srgbClr val="7030A0"/>
                </a:solidFill>
                <a:latin typeface="Consolas" panose="020B0609020204030204" pitchFamily="49" charset="0"/>
                <a:cs typeface="Consolas" panose="020B0609020204030204" pitchFamily="49" charset="0"/>
              </a:rPr>
              <a:t>char </a:t>
            </a:r>
            <a:r>
              <a:rPr lang="en-US" sz="1600" dirty="0" err="1">
                <a:solidFill>
                  <a:srgbClr val="7030A0"/>
                </a:solidFill>
                <a:latin typeface="Consolas" panose="020B0609020204030204" pitchFamily="49" charset="0"/>
                <a:cs typeface="Consolas" panose="020B0609020204030204" pitchFamily="49" charset="0"/>
              </a:rPr>
              <a:t>buf</a:t>
            </a:r>
            <a:r>
              <a:rPr lang="en-US" sz="1600" dirty="0">
                <a:solidFill>
                  <a:srgbClr val="7030A0"/>
                </a:solidFill>
                <a:latin typeface="Consolas" panose="020B0609020204030204" pitchFamily="49" charset="0"/>
                <a:cs typeface="Consolas" panose="020B0609020204030204" pitchFamily="49" charset="0"/>
              </a:rPr>
              <a:t>[BFSZ]; // BFSZ bytes</a:t>
            </a:r>
          </a:p>
          <a:p>
            <a:r>
              <a:rPr lang="en-US" sz="1600" dirty="0">
                <a:solidFill>
                  <a:srgbClr val="7030A0"/>
                </a:solidFill>
                <a:latin typeface="Consolas" panose="020B0609020204030204" pitchFamily="49" charset="0"/>
                <a:cs typeface="Consolas" panose="020B0609020204030204" pitchFamily="49" charset="0"/>
              </a:rPr>
              <a:t>...</a:t>
            </a:r>
          </a:p>
        </p:txBody>
      </p:sp>
      <p:grpSp>
        <p:nvGrpSpPr>
          <p:cNvPr id="12" name="Group 11">
            <a:extLst>
              <a:ext uri="{FF2B5EF4-FFF2-40B4-BE49-F238E27FC236}">
                <a16:creationId xmlns:a16="http://schemas.microsoft.com/office/drawing/2014/main" id="{8F3DAF7E-0A97-F44F-BBDC-E36C127C313E}"/>
              </a:ext>
            </a:extLst>
          </p:cNvPr>
          <p:cNvGrpSpPr/>
          <p:nvPr/>
        </p:nvGrpSpPr>
        <p:grpSpPr>
          <a:xfrm>
            <a:off x="6969477" y="838064"/>
            <a:ext cx="5034832" cy="5313276"/>
            <a:chOff x="2526165" y="2893955"/>
            <a:chExt cx="4053007" cy="3733892"/>
          </a:xfrm>
        </p:grpSpPr>
        <p:sp>
          <p:nvSpPr>
            <p:cNvPr id="64" name="Rectangle 63">
              <a:extLst>
                <a:ext uri="{FF2B5EF4-FFF2-40B4-BE49-F238E27FC236}">
                  <a16:creationId xmlns:a16="http://schemas.microsoft.com/office/drawing/2014/main" id="{191CCE08-4B8F-0B49-90AB-E3A560CCAF77}"/>
                </a:ext>
              </a:extLst>
            </p:cNvPr>
            <p:cNvSpPr/>
            <p:nvPr/>
          </p:nvSpPr>
          <p:spPr>
            <a:xfrm>
              <a:off x="2526165" y="2893955"/>
              <a:ext cx="3740354" cy="373389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nvGrpSpPr>
            <p:cNvPr id="8" name="Group 7">
              <a:extLst>
                <a:ext uri="{FF2B5EF4-FFF2-40B4-BE49-F238E27FC236}">
                  <a16:creationId xmlns:a16="http://schemas.microsoft.com/office/drawing/2014/main" id="{694F48EC-D8E9-6B4B-8B45-B8E2B8EB6909}"/>
                </a:ext>
              </a:extLst>
            </p:cNvPr>
            <p:cNvGrpSpPr/>
            <p:nvPr/>
          </p:nvGrpSpPr>
          <p:grpSpPr>
            <a:xfrm>
              <a:off x="4054572" y="3162073"/>
              <a:ext cx="2524600" cy="3403551"/>
              <a:chOff x="3219231" y="3669596"/>
              <a:chExt cx="2399746" cy="2912842"/>
            </a:xfrm>
          </p:grpSpPr>
          <p:grpSp>
            <p:nvGrpSpPr>
              <p:cNvPr id="43" name="Group 42">
                <a:extLst>
                  <a:ext uri="{FF2B5EF4-FFF2-40B4-BE49-F238E27FC236}">
                    <a16:creationId xmlns:a16="http://schemas.microsoft.com/office/drawing/2014/main" id="{5DA818D3-C412-EA4A-8007-AA2FBB16786B}"/>
                  </a:ext>
                </a:extLst>
              </p:cNvPr>
              <p:cNvGrpSpPr/>
              <p:nvPr/>
            </p:nvGrpSpPr>
            <p:grpSpPr>
              <a:xfrm>
                <a:off x="3219231" y="3669596"/>
                <a:ext cx="2399746" cy="2912842"/>
                <a:chOff x="8748789" y="2843332"/>
                <a:chExt cx="2399746" cy="2912842"/>
              </a:xfrm>
            </p:grpSpPr>
            <p:grpSp>
              <p:nvGrpSpPr>
                <p:cNvPr id="45" name="Group 44">
                  <a:extLst>
                    <a:ext uri="{FF2B5EF4-FFF2-40B4-BE49-F238E27FC236}">
                      <a16:creationId xmlns:a16="http://schemas.microsoft.com/office/drawing/2014/main" id="{34CEACB2-C2A9-3741-A104-B797E0A49D93}"/>
                    </a:ext>
                  </a:extLst>
                </p:cNvPr>
                <p:cNvGrpSpPr/>
                <p:nvPr/>
              </p:nvGrpSpPr>
              <p:grpSpPr>
                <a:xfrm>
                  <a:off x="10158383" y="5440091"/>
                  <a:ext cx="990152" cy="316083"/>
                  <a:chOff x="7366831" y="6146419"/>
                  <a:chExt cx="990152" cy="316083"/>
                </a:xfrm>
              </p:grpSpPr>
              <p:sp>
                <p:nvSpPr>
                  <p:cNvPr id="54" name="TextBox 53">
                    <a:extLst>
                      <a:ext uri="{FF2B5EF4-FFF2-40B4-BE49-F238E27FC236}">
                        <a16:creationId xmlns:a16="http://schemas.microsoft.com/office/drawing/2014/main" id="{949EB283-6062-A944-87FE-866AF4A7DF21}"/>
                      </a:ext>
                    </a:extLst>
                  </p:cNvPr>
                  <p:cNvSpPr txBox="1"/>
                  <p:nvPr/>
                </p:nvSpPr>
                <p:spPr>
                  <a:xfrm>
                    <a:off x="7693151" y="6146419"/>
                    <a:ext cx="663832" cy="316083"/>
                  </a:xfrm>
                  <a:prstGeom prst="rect">
                    <a:avLst/>
                  </a:prstGeom>
                  <a:noFill/>
                </p:spPr>
                <p:txBody>
                  <a:bodyPr wrap="square" rtlCol="0">
                    <a:spAutoFit/>
                  </a:bodyPr>
                  <a:lstStyle/>
                  <a:p>
                    <a:r>
                      <a:rPr lang="en-US" dirty="0" err="1">
                        <a:latin typeface="Consolas" panose="020B0609020204030204" pitchFamily="49" charset="0"/>
                        <a:cs typeface="Consolas" panose="020B0609020204030204" pitchFamily="49" charset="0"/>
                      </a:rPr>
                      <a:t>sp</a:t>
                    </a:r>
                    <a:endParaRPr lang="en-US" dirty="0">
                      <a:latin typeface="Consolas" panose="020B0609020204030204" pitchFamily="49" charset="0"/>
                      <a:cs typeface="Consolas" panose="020B0609020204030204" pitchFamily="49" charset="0"/>
                    </a:endParaRPr>
                  </a:p>
                </p:txBody>
              </p:sp>
              <p:sp>
                <p:nvSpPr>
                  <p:cNvPr id="55" name="Left Arrow 54">
                    <a:extLst>
                      <a:ext uri="{FF2B5EF4-FFF2-40B4-BE49-F238E27FC236}">
                        <a16:creationId xmlns:a16="http://schemas.microsoft.com/office/drawing/2014/main" id="{A9D5129C-A61F-0744-B465-720EC8EBD1EB}"/>
                      </a:ext>
                    </a:extLst>
                  </p:cNvPr>
                  <p:cNvSpPr/>
                  <p:nvPr/>
                </p:nvSpPr>
                <p:spPr>
                  <a:xfrm>
                    <a:off x="7366831" y="6256232"/>
                    <a:ext cx="385932" cy="1497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sp>
              <p:nvSpPr>
                <p:cNvPr id="46" name="Rectangle 45">
                  <a:extLst>
                    <a:ext uri="{FF2B5EF4-FFF2-40B4-BE49-F238E27FC236}">
                      <a16:creationId xmlns:a16="http://schemas.microsoft.com/office/drawing/2014/main" id="{F48207DA-74C2-C34B-94E0-6E479B4752CA}"/>
                    </a:ext>
                  </a:extLst>
                </p:cNvPr>
                <p:cNvSpPr/>
                <p:nvPr/>
              </p:nvSpPr>
              <p:spPr>
                <a:xfrm>
                  <a:off x="8748789" y="2843332"/>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47" name="Rectangle 46">
                  <a:extLst>
                    <a:ext uri="{FF2B5EF4-FFF2-40B4-BE49-F238E27FC236}">
                      <a16:creationId xmlns:a16="http://schemas.microsoft.com/office/drawing/2014/main" id="{CB490346-9458-D845-A2EB-A7823A9C9D76}"/>
                    </a:ext>
                  </a:extLst>
                </p:cNvPr>
                <p:cNvSpPr/>
                <p:nvPr/>
              </p:nvSpPr>
              <p:spPr>
                <a:xfrm>
                  <a:off x="8768531" y="3155921"/>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lr</a:t>
                  </a:r>
                  <a:endParaRPr lang="en-US" dirty="0">
                    <a:latin typeface="Consolas" panose="020B0609020204030204" pitchFamily="49" charset="0"/>
                    <a:cs typeface="Consolas" panose="020B0609020204030204" pitchFamily="49" charset="0"/>
                  </a:endParaRPr>
                </a:p>
              </p:txBody>
            </p:sp>
            <p:sp>
              <p:nvSpPr>
                <p:cNvPr id="48" name="Rectangle 47">
                  <a:extLst>
                    <a:ext uri="{FF2B5EF4-FFF2-40B4-BE49-F238E27FC236}">
                      <a16:creationId xmlns:a16="http://schemas.microsoft.com/office/drawing/2014/main" id="{DC2C8D33-277F-0843-80C0-586D0F296299}"/>
                    </a:ext>
                  </a:extLst>
                </p:cNvPr>
                <p:cNvSpPr/>
                <p:nvPr/>
              </p:nvSpPr>
              <p:spPr>
                <a:xfrm>
                  <a:off x="8775244" y="3468147"/>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fp</a:t>
                  </a:r>
                  <a:endParaRPr lang="en-US" dirty="0">
                    <a:latin typeface="Consolas" panose="020B0609020204030204" pitchFamily="49" charset="0"/>
                    <a:cs typeface="Consolas" panose="020B0609020204030204" pitchFamily="49" charset="0"/>
                  </a:endParaRPr>
                </a:p>
              </p:txBody>
            </p:sp>
            <p:grpSp>
              <p:nvGrpSpPr>
                <p:cNvPr id="50" name="Group 49">
                  <a:extLst>
                    <a:ext uri="{FF2B5EF4-FFF2-40B4-BE49-F238E27FC236}">
                      <a16:creationId xmlns:a16="http://schemas.microsoft.com/office/drawing/2014/main" id="{5C4E5541-3D9C-5748-AED1-92233496AAAB}"/>
                    </a:ext>
                  </a:extLst>
                </p:cNvPr>
                <p:cNvGrpSpPr/>
                <p:nvPr/>
              </p:nvGrpSpPr>
              <p:grpSpPr>
                <a:xfrm>
                  <a:off x="10151203" y="3307469"/>
                  <a:ext cx="792156" cy="316083"/>
                  <a:chOff x="7571279" y="1388654"/>
                  <a:chExt cx="792156" cy="316083"/>
                </a:xfrm>
              </p:grpSpPr>
              <p:sp>
                <p:nvSpPr>
                  <p:cNvPr id="52" name="TextBox 51">
                    <a:extLst>
                      <a:ext uri="{FF2B5EF4-FFF2-40B4-BE49-F238E27FC236}">
                        <a16:creationId xmlns:a16="http://schemas.microsoft.com/office/drawing/2014/main" id="{B146EC34-5AD6-0A44-B306-6BCA1930041E}"/>
                      </a:ext>
                    </a:extLst>
                  </p:cNvPr>
                  <p:cNvSpPr txBox="1"/>
                  <p:nvPr/>
                </p:nvSpPr>
                <p:spPr>
                  <a:xfrm>
                    <a:off x="7904917" y="1388654"/>
                    <a:ext cx="458518" cy="316083"/>
                  </a:xfrm>
                  <a:prstGeom prst="rect">
                    <a:avLst/>
                  </a:prstGeom>
                  <a:noFill/>
                </p:spPr>
                <p:txBody>
                  <a:bodyPr wrap="square" rtlCol="0">
                    <a:spAutoFit/>
                  </a:bodyPr>
                  <a:lstStyle/>
                  <a:p>
                    <a:r>
                      <a:rPr lang="en-US" dirty="0" err="1">
                        <a:latin typeface="Consolas" panose="020B0609020204030204" pitchFamily="49" charset="0"/>
                        <a:cs typeface="Consolas" panose="020B0609020204030204" pitchFamily="49" charset="0"/>
                      </a:rPr>
                      <a:t>fp</a:t>
                    </a:r>
                    <a:endParaRPr lang="en-US" dirty="0">
                      <a:latin typeface="Consolas" panose="020B0609020204030204" pitchFamily="49" charset="0"/>
                      <a:cs typeface="Consolas" panose="020B0609020204030204" pitchFamily="49" charset="0"/>
                    </a:endParaRPr>
                  </a:p>
                </p:txBody>
              </p:sp>
              <p:sp>
                <p:nvSpPr>
                  <p:cNvPr id="53" name="Left Arrow 52">
                    <a:extLst>
                      <a:ext uri="{FF2B5EF4-FFF2-40B4-BE49-F238E27FC236}">
                        <a16:creationId xmlns:a16="http://schemas.microsoft.com/office/drawing/2014/main" id="{B173577B-6464-9A40-8DEB-51BE82C47F3B}"/>
                      </a:ext>
                    </a:extLst>
                  </p:cNvPr>
                  <p:cNvSpPr/>
                  <p:nvPr/>
                </p:nvSpPr>
                <p:spPr>
                  <a:xfrm>
                    <a:off x="7571279" y="1419572"/>
                    <a:ext cx="385932" cy="1497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grpSp>
          <p:sp>
            <p:nvSpPr>
              <p:cNvPr id="56" name="Rectangle 55">
                <a:extLst>
                  <a:ext uri="{FF2B5EF4-FFF2-40B4-BE49-F238E27FC236}">
                    <a16:creationId xmlns:a16="http://schemas.microsoft.com/office/drawing/2014/main" id="{D6DF84E5-44D2-904E-9E63-DAECBE2EA35B}"/>
                  </a:ext>
                </a:extLst>
              </p:cNvPr>
              <p:cNvSpPr/>
              <p:nvPr/>
            </p:nvSpPr>
            <p:spPr>
              <a:xfrm>
                <a:off x="3239341" y="5229607"/>
                <a:ext cx="1375959" cy="127839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6"/>
                    </a:solidFill>
                    <a:latin typeface="Consolas" panose="020B0609020204030204" pitchFamily="49" charset="0"/>
                    <a:cs typeface="Consolas" panose="020B0609020204030204" pitchFamily="49" charset="0"/>
                  </a:rPr>
                  <a:t>buf</a:t>
                </a:r>
                <a:r>
                  <a:rPr lang="en-US" dirty="0">
                    <a:solidFill>
                      <a:schemeClr val="accent6"/>
                    </a:solidFill>
                    <a:latin typeface="Consolas" panose="020B0609020204030204" pitchFamily="49" charset="0"/>
                    <a:cs typeface="Consolas" panose="020B0609020204030204" pitchFamily="49" charset="0"/>
                  </a:rPr>
                  <a:t>[BFSZ]</a:t>
                </a:r>
              </a:p>
            </p:txBody>
          </p:sp>
        </p:grpSp>
      </p:grpSp>
      <p:grpSp>
        <p:nvGrpSpPr>
          <p:cNvPr id="9" name="Group 8">
            <a:extLst>
              <a:ext uri="{FF2B5EF4-FFF2-40B4-BE49-F238E27FC236}">
                <a16:creationId xmlns:a16="http://schemas.microsoft.com/office/drawing/2014/main" id="{C0CA01B3-3CB8-1544-8082-5BB959AD8B6A}"/>
              </a:ext>
            </a:extLst>
          </p:cNvPr>
          <p:cNvGrpSpPr/>
          <p:nvPr/>
        </p:nvGrpSpPr>
        <p:grpSpPr>
          <a:xfrm>
            <a:off x="7719386" y="3851266"/>
            <a:ext cx="1200255" cy="2124932"/>
            <a:chOff x="4105154" y="5163066"/>
            <a:chExt cx="966197" cy="1493291"/>
          </a:xfrm>
        </p:grpSpPr>
        <p:sp>
          <p:nvSpPr>
            <p:cNvPr id="59" name="TextBox 58">
              <a:extLst>
                <a:ext uri="{FF2B5EF4-FFF2-40B4-BE49-F238E27FC236}">
                  <a16:creationId xmlns:a16="http://schemas.microsoft.com/office/drawing/2014/main" id="{45CEC3B7-4F43-6648-AD5D-2E4F40DC963F}"/>
                </a:ext>
              </a:extLst>
            </p:cNvPr>
            <p:cNvSpPr txBox="1"/>
            <p:nvPr/>
          </p:nvSpPr>
          <p:spPr>
            <a:xfrm>
              <a:off x="4105154" y="5738154"/>
              <a:ext cx="966197" cy="369332"/>
            </a:xfrm>
            <a:prstGeom prst="rect">
              <a:avLst/>
            </a:prstGeom>
            <a:noFill/>
          </p:spPr>
          <p:txBody>
            <a:bodyPr wrap="square" rtlCol="0">
              <a:spAutoFit/>
            </a:bodyPr>
            <a:lstStyle/>
            <a:p>
              <a:r>
                <a:rPr lang="en-US" dirty="0">
                  <a:solidFill>
                    <a:srgbClr val="7030A0"/>
                  </a:solidFill>
                  <a:latin typeface="Consolas" panose="020B0609020204030204" pitchFamily="49" charset="0"/>
                  <a:cs typeface="Consolas" panose="020B0609020204030204" pitchFamily="49" charset="0"/>
                </a:rPr>
                <a:t>BFSZ</a:t>
              </a:r>
            </a:p>
          </p:txBody>
        </p:sp>
        <p:sp>
          <p:nvSpPr>
            <p:cNvPr id="2" name="Right Brace 1">
              <a:extLst>
                <a:ext uri="{FF2B5EF4-FFF2-40B4-BE49-F238E27FC236}">
                  <a16:creationId xmlns:a16="http://schemas.microsoft.com/office/drawing/2014/main" id="{FCB50385-8202-B148-8C05-BE6523933D1F}"/>
                </a:ext>
              </a:extLst>
            </p:cNvPr>
            <p:cNvSpPr/>
            <p:nvPr/>
          </p:nvSpPr>
          <p:spPr>
            <a:xfrm rot="10800000">
              <a:off x="4775827" y="5163066"/>
              <a:ext cx="273673" cy="1493291"/>
            </a:xfrm>
            <a:prstGeom prst="rightBrace">
              <a:avLst/>
            </a:pr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grpSp>
        <p:nvGrpSpPr>
          <p:cNvPr id="7" name="Group 6">
            <a:extLst>
              <a:ext uri="{FF2B5EF4-FFF2-40B4-BE49-F238E27FC236}">
                <a16:creationId xmlns:a16="http://schemas.microsoft.com/office/drawing/2014/main" id="{B4E57ED0-3BC3-CD43-BC51-1CB6D23F85D8}"/>
              </a:ext>
            </a:extLst>
          </p:cNvPr>
          <p:cNvGrpSpPr/>
          <p:nvPr/>
        </p:nvGrpSpPr>
        <p:grpSpPr>
          <a:xfrm>
            <a:off x="7031097" y="2252513"/>
            <a:ext cx="1888544" cy="1547398"/>
            <a:chOff x="4220291" y="4229223"/>
            <a:chExt cx="1520265" cy="1087429"/>
          </a:xfrm>
        </p:grpSpPr>
        <p:sp>
          <p:nvSpPr>
            <p:cNvPr id="60" name="TextBox 59">
              <a:extLst>
                <a:ext uri="{FF2B5EF4-FFF2-40B4-BE49-F238E27FC236}">
                  <a16:creationId xmlns:a16="http://schemas.microsoft.com/office/drawing/2014/main" id="{348B44D9-3132-8E46-B0A1-E7DDFD0283E8}"/>
                </a:ext>
              </a:extLst>
            </p:cNvPr>
            <p:cNvSpPr txBox="1"/>
            <p:nvPr/>
          </p:nvSpPr>
          <p:spPr>
            <a:xfrm>
              <a:off x="4220291" y="4294555"/>
              <a:ext cx="1489128" cy="757012"/>
            </a:xfrm>
            <a:prstGeom prst="rect">
              <a:avLst/>
            </a:prstGeom>
            <a:noFill/>
          </p:spPr>
          <p:txBody>
            <a:bodyPr wrap="square" rtlCol="0">
              <a:spAutoFit/>
            </a:bodyPr>
            <a:lstStyle/>
            <a:p>
              <a:r>
                <a:rPr lang="en-US" sz="1600" dirty="0">
                  <a:solidFill>
                    <a:srgbClr val="F37440"/>
                  </a:solidFill>
                  <a:latin typeface="Consolas" panose="020B0609020204030204" pitchFamily="49" charset="0"/>
                  <a:cs typeface="Consolas" panose="020B0609020204030204" pitchFamily="49" charset="0"/>
                </a:rPr>
                <a:t>FP_OFF</a:t>
              </a:r>
            </a:p>
            <a:p>
              <a:r>
                <a:rPr lang="en-US" sz="1600" dirty="0">
                  <a:solidFill>
                    <a:srgbClr val="F37440"/>
                  </a:solidFill>
                  <a:latin typeface="Consolas" panose="020B0609020204030204" pitchFamily="49" charset="0"/>
                  <a:cs typeface="Consolas" panose="020B0609020204030204" pitchFamily="49" charset="0"/>
                </a:rPr>
                <a:t>distance from </a:t>
              </a:r>
              <a:r>
                <a:rPr lang="en-US" sz="1600" dirty="0" err="1">
                  <a:solidFill>
                    <a:srgbClr val="F37440"/>
                  </a:solidFill>
                  <a:latin typeface="Consolas" panose="020B0609020204030204" pitchFamily="49" charset="0"/>
                  <a:cs typeface="Consolas" panose="020B0609020204030204" pitchFamily="49" charset="0"/>
                </a:rPr>
                <a:t>fp</a:t>
              </a:r>
              <a:r>
                <a:rPr lang="en-US" sz="1600" dirty="0">
                  <a:solidFill>
                    <a:srgbClr val="F37440"/>
                  </a:solidFill>
                  <a:latin typeface="Consolas" panose="020B0609020204030204" pitchFamily="49" charset="0"/>
                  <a:cs typeface="Consolas" panose="020B0609020204030204" pitchFamily="49" charset="0"/>
                </a:rPr>
                <a:t> to lowest saved register</a:t>
              </a:r>
            </a:p>
          </p:txBody>
        </p:sp>
        <p:sp>
          <p:nvSpPr>
            <p:cNvPr id="61" name="Right Brace 60">
              <a:extLst>
                <a:ext uri="{FF2B5EF4-FFF2-40B4-BE49-F238E27FC236}">
                  <a16:creationId xmlns:a16="http://schemas.microsoft.com/office/drawing/2014/main" id="{56EFD5B7-8075-5E40-AA73-585A14D17965}"/>
                </a:ext>
              </a:extLst>
            </p:cNvPr>
            <p:cNvSpPr/>
            <p:nvPr/>
          </p:nvSpPr>
          <p:spPr>
            <a:xfrm rot="10800000">
              <a:off x="5425420" y="4229223"/>
              <a:ext cx="315136" cy="1087429"/>
            </a:xfrm>
            <a:prstGeom prst="rightBrace">
              <a:avLst/>
            </a:pr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grpSp>
        <p:nvGrpSpPr>
          <p:cNvPr id="11" name="Group 10">
            <a:extLst>
              <a:ext uri="{FF2B5EF4-FFF2-40B4-BE49-F238E27FC236}">
                <a16:creationId xmlns:a16="http://schemas.microsoft.com/office/drawing/2014/main" id="{4A07B1A4-415F-0545-82DD-1FDA532BBD96}"/>
              </a:ext>
            </a:extLst>
          </p:cNvPr>
          <p:cNvGrpSpPr/>
          <p:nvPr/>
        </p:nvGrpSpPr>
        <p:grpSpPr>
          <a:xfrm>
            <a:off x="7420351" y="3768099"/>
            <a:ext cx="2118933" cy="2380120"/>
            <a:chOff x="2862685" y="4894691"/>
            <a:chExt cx="1705727" cy="1672623"/>
          </a:xfrm>
        </p:grpSpPr>
        <p:sp>
          <p:nvSpPr>
            <p:cNvPr id="62" name="TextBox 61">
              <a:extLst>
                <a:ext uri="{FF2B5EF4-FFF2-40B4-BE49-F238E27FC236}">
                  <a16:creationId xmlns:a16="http://schemas.microsoft.com/office/drawing/2014/main" id="{20B9563A-94E7-2E4A-B1CF-CC7753F1C805}"/>
                </a:ext>
              </a:extLst>
            </p:cNvPr>
            <p:cNvSpPr txBox="1"/>
            <p:nvPr/>
          </p:nvSpPr>
          <p:spPr>
            <a:xfrm>
              <a:off x="3077471" y="6228760"/>
              <a:ext cx="1070799" cy="338554"/>
            </a:xfrm>
            <a:prstGeom prst="rect">
              <a:avLst/>
            </a:prstGeom>
            <a:noFill/>
          </p:spPr>
          <p:txBody>
            <a:bodyPr wrap="square" rtlCol="0">
              <a:spAutoFit/>
            </a:bodyPr>
            <a:lstStyle/>
            <a:p>
              <a:r>
                <a:rPr lang="en-US" sz="1600" dirty="0" err="1">
                  <a:solidFill>
                    <a:srgbClr val="7030A0"/>
                  </a:solidFill>
                  <a:latin typeface="Consolas" panose="020B0609020204030204" pitchFamily="49" charset="0"/>
                  <a:cs typeface="Consolas" panose="020B0609020204030204" pitchFamily="49" charset="0"/>
                </a:rPr>
                <a:t>buf</a:t>
              </a:r>
              <a:r>
                <a:rPr lang="en-US" sz="1600" dirty="0">
                  <a:solidFill>
                    <a:srgbClr val="7030A0"/>
                  </a:solidFill>
                  <a:latin typeface="Consolas" panose="020B0609020204030204" pitchFamily="49" charset="0"/>
                  <a:cs typeface="Consolas" panose="020B0609020204030204" pitchFamily="49" charset="0"/>
                </a:rPr>
                <a:t>[0]</a:t>
              </a:r>
            </a:p>
          </p:txBody>
        </p:sp>
        <p:sp>
          <p:nvSpPr>
            <p:cNvPr id="63" name="TextBox 62">
              <a:extLst>
                <a:ext uri="{FF2B5EF4-FFF2-40B4-BE49-F238E27FC236}">
                  <a16:creationId xmlns:a16="http://schemas.microsoft.com/office/drawing/2014/main" id="{CD15E194-9F5E-934E-895D-1A979737A709}"/>
                </a:ext>
              </a:extLst>
            </p:cNvPr>
            <p:cNvSpPr txBox="1"/>
            <p:nvPr/>
          </p:nvSpPr>
          <p:spPr>
            <a:xfrm>
              <a:off x="2862685" y="4894691"/>
              <a:ext cx="1705727" cy="338554"/>
            </a:xfrm>
            <a:prstGeom prst="rect">
              <a:avLst/>
            </a:prstGeom>
            <a:noFill/>
          </p:spPr>
          <p:txBody>
            <a:bodyPr wrap="square" rtlCol="0">
              <a:spAutoFit/>
            </a:bodyPr>
            <a:lstStyle/>
            <a:p>
              <a:r>
                <a:rPr lang="en-US" sz="1600" dirty="0" err="1">
                  <a:solidFill>
                    <a:srgbClr val="7030A0"/>
                  </a:solidFill>
                  <a:latin typeface="Consolas" panose="020B0609020204030204" pitchFamily="49" charset="0"/>
                  <a:cs typeface="Consolas" panose="020B0609020204030204" pitchFamily="49" charset="0"/>
                </a:rPr>
                <a:t>buf</a:t>
              </a:r>
              <a:r>
                <a:rPr lang="en-US" sz="1600" dirty="0">
                  <a:solidFill>
                    <a:srgbClr val="7030A0"/>
                  </a:solidFill>
                  <a:latin typeface="Consolas" panose="020B0609020204030204" pitchFamily="49" charset="0"/>
                  <a:cs typeface="Consolas" panose="020B0609020204030204" pitchFamily="49" charset="0"/>
                </a:rPr>
                <a:t>[BFSZ-1]</a:t>
              </a:r>
            </a:p>
          </p:txBody>
        </p:sp>
      </p:grpSp>
      <p:grpSp>
        <p:nvGrpSpPr>
          <p:cNvPr id="10" name="Group 9">
            <a:extLst>
              <a:ext uri="{FF2B5EF4-FFF2-40B4-BE49-F238E27FC236}">
                <a16:creationId xmlns:a16="http://schemas.microsoft.com/office/drawing/2014/main" id="{49EEBCA5-ED82-3F4D-984C-A9530B0EFC40}"/>
              </a:ext>
            </a:extLst>
          </p:cNvPr>
          <p:cNvGrpSpPr/>
          <p:nvPr/>
        </p:nvGrpSpPr>
        <p:grpSpPr>
          <a:xfrm>
            <a:off x="10953102" y="2254093"/>
            <a:ext cx="387987" cy="3447426"/>
            <a:chOff x="5015915" y="3853449"/>
            <a:chExt cx="312327" cy="2422670"/>
          </a:xfrm>
        </p:grpSpPr>
        <p:cxnSp>
          <p:nvCxnSpPr>
            <p:cNvPr id="14" name="Straight Arrow Connector 13">
              <a:extLst>
                <a:ext uri="{FF2B5EF4-FFF2-40B4-BE49-F238E27FC236}">
                  <a16:creationId xmlns:a16="http://schemas.microsoft.com/office/drawing/2014/main" id="{8C219DAA-5B8E-0C44-9D3B-340C2AE588B5}"/>
                </a:ext>
              </a:extLst>
            </p:cNvPr>
            <p:cNvCxnSpPr>
              <a:cxnSpLocks/>
            </p:cNvCxnSpPr>
            <p:nvPr/>
          </p:nvCxnSpPr>
          <p:spPr>
            <a:xfrm>
              <a:off x="5015915" y="3853449"/>
              <a:ext cx="896" cy="2422670"/>
            </a:xfrm>
            <a:prstGeom prst="straightConnector1">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9C178CF-B323-2C40-B5CF-46AD69B15818}"/>
                </a:ext>
              </a:extLst>
            </p:cNvPr>
            <p:cNvSpPr txBox="1"/>
            <p:nvPr/>
          </p:nvSpPr>
          <p:spPr>
            <a:xfrm rot="16200000">
              <a:off x="4484980" y="4707684"/>
              <a:ext cx="1413989" cy="272534"/>
            </a:xfrm>
            <a:prstGeom prst="rect">
              <a:avLst/>
            </a:prstGeom>
            <a:noFill/>
          </p:spPr>
          <p:txBody>
            <a:bodyPr wrap="square" rtlCol="0">
              <a:spAutoFit/>
            </a:bodyPr>
            <a:lstStyle/>
            <a:p>
              <a:r>
                <a:rPr lang="en-US" sz="1600" dirty="0">
                  <a:solidFill>
                    <a:srgbClr val="7030A0"/>
                  </a:solidFill>
                  <a:latin typeface="Consolas" panose="020B0609020204030204" pitchFamily="49" charset="0"/>
                  <a:cs typeface="Consolas" panose="020B0609020204030204" pitchFamily="49" charset="0"/>
                </a:rPr>
                <a:t>BFSZ + FP_OFF</a:t>
              </a:r>
            </a:p>
          </p:txBody>
        </p:sp>
      </p:grpSp>
      <p:sp>
        <p:nvSpPr>
          <p:cNvPr id="41" name="TextBox 40">
            <a:extLst>
              <a:ext uri="{FF2B5EF4-FFF2-40B4-BE49-F238E27FC236}">
                <a16:creationId xmlns:a16="http://schemas.microsoft.com/office/drawing/2014/main" id="{68519BD2-E5DF-B545-B51D-2939DA81D1A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3" name="Rectangle 12">
            <a:extLst>
              <a:ext uri="{FF2B5EF4-FFF2-40B4-BE49-F238E27FC236}">
                <a16:creationId xmlns:a16="http://schemas.microsoft.com/office/drawing/2014/main" id="{818E3A5B-30EC-E74B-8A16-F0447A3F22EB}"/>
              </a:ext>
            </a:extLst>
          </p:cNvPr>
          <p:cNvSpPr/>
          <p:nvPr/>
        </p:nvSpPr>
        <p:spPr>
          <a:xfrm>
            <a:off x="8893935" y="3291396"/>
            <a:ext cx="1798210" cy="518910"/>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register</a:t>
            </a:r>
          </a:p>
        </p:txBody>
      </p:sp>
      <p:sp>
        <p:nvSpPr>
          <p:cNvPr id="15" name="Rectangle 14">
            <a:extLst>
              <a:ext uri="{FF2B5EF4-FFF2-40B4-BE49-F238E27FC236}">
                <a16:creationId xmlns:a16="http://schemas.microsoft.com/office/drawing/2014/main" id="{1A839297-F04B-FBD4-CE20-C38D3D7E565B}"/>
              </a:ext>
            </a:extLst>
          </p:cNvPr>
          <p:cNvSpPr/>
          <p:nvPr/>
        </p:nvSpPr>
        <p:spPr>
          <a:xfrm>
            <a:off x="8902708" y="2775384"/>
            <a:ext cx="1798210" cy="518910"/>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register</a:t>
            </a:r>
          </a:p>
        </p:txBody>
      </p:sp>
      <p:sp>
        <p:nvSpPr>
          <p:cNvPr id="4" name="Content Placeholder 5">
            <a:extLst>
              <a:ext uri="{FF2B5EF4-FFF2-40B4-BE49-F238E27FC236}">
                <a16:creationId xmlns:a16="http://schemas.microsoft.com/office/drawing/2014/main" id="{241F377F-3CE7-3B75-ACA1-17B81FD1BB08}"/>
              </a:ext>
            </a:extLst>
          </p:cNvPr>
          <p:cNvSpPr txBox="1">
            <a:spLocks/>
          </p:cNvSpPr>
          <p:nvPr/>
        </p:nvSpPr>
        <p:spPr>
          <a:xfrm>
            <a:off x="567604" y="4897157"/>
            <a:ext cx="6092083" cy="1849674"/>
          </a:xfrm>
          <a:prstGeom prst="rect">
            <a:avLst/>
          </a:prstGeom>
          <a:solidFill>
            <a:schemeClr val="accent4">
              <a:lumMod val="20000"/>
              <a:lumOff val="80000"/>
            </a:schemeClr>
          </a:solidFill>
          <a:ln>
            <a:solidFill>
              <a:schemeClr val="accent1"/>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mj-lt"/>
              <a:buAutoNum type="arabicPeriod"/>
            </a:pPr>
            <a:r>
              <a:rPr lang="en-US" sz="2000" dirty="0"/>
              <a:t>Calculate how much additional space is needed by all the local variables</a:t>
            </a:r>
          </a:p>
          <a:p>
            <a:pPr marL="342900" indent="-342900">
              <a:lnSpc>
                <a:spcPct val="100000"/>
              </a:lnSpc>
              <a:buFont typeface="+mj-lt"/>
              <a:buAutoNum type="arabicPeriod"/>
            </a:pPr>
            <a:r>
              <a:rPr lang="en-US" sz="2000" b="1" dirty="0">
                <a:solidFill>
                  <a:srgbClr val="0070C0"/>
                </a:solidFill>
              </a:rPr>
              <a:t>After the register save push, </a:t>
            </a:r>
            <a:r>
              <a:rPr lang="en-US" sz="2000" b="1" dirty="0">
                <a:solidFill>
                  <a:srgbClr val="FF0000"/>
                </a:solidFill>
              </a:rPr>
              <a:t>Subtract from the </a:t>
            </a:r>
            <a:r>
              <a:rPr lang="en-US" sz="2000" b="1" dirty="0" err="1">
                <a:solidFill>
                  <a:srgbClr val="FF0000"/>
                </a:solidFill>
              </a:rPr>
              <a:t>sp</a:t>
            </a:r>
            <a:r>
              <a:rPr lang="en-US" sz="2000" b="1" dirty="0">
                <a:solidFill>
                  <a:srgbClr val="FF0000"/>
                </a:solidFill>
              </a:rPr>
              <a:t> </a:t>
            </a:r>
            <a:r>
              <a:rPr lang="en-US" sz="2000" dirty="0">
                <a:solidFill>
                  <a:srgbClr val="0070C0"/>
                </a:solidFill>
              </a:rPr>
              <a:t>the </a:t>
            </a:r>
            <a:r>
              <a:rPr lang="en-US" sz="2000" dirty="0">
                <a:solidFill>
                  <a:srgbClr val="00B050"/>
                </a:solidFill>
              </a:rPr>
              <a:t>size of the variable in bytes </a:t>
            </a:r>
            <a:r>
              <a:rPr lang="en-US" sz="2000" dirty="0"/>
              <a:t>(+ padding - later slides)</a:t>
            </a:r>
          </a:p>
        </p:txBody>
      </p:sp>
    </p:spTree>
    <p:extLst>
      <p:ext uri="{BB962C8B-B14F-4D97-AF65-F5344CB8AC3E}">
        <p14:creationId xmlns:p14="http://schemas.microsoft.com/office/powerpoint/2010/main" val="2652792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9E7DB3-B7C1-F340-A06F-35BB20350E1B}"/>
              </a:ext>
            </a:extLst>
          </p:cNvPr>
          <p:cNvSpPr>
            <a:spLocks noGrp="1"/>
          </p:cNvSpPr>
          <p:nvPr>
            <p:ph type="title"/>
          </p:nvPr>
        </p:nvSpPr>
        <p:spPr>
          <a:xfrm>
            <a:off x="136660" y="242557"/>
            <a:ext cx="10515600" cy="418741"/>
          </a:xfrm>
        </p:spPr>
        <p:txBody>
          <a:bodyPr/>
          <a:lstStyle/>
          <a:p>
            <a:r>
              <a:rPr lang="en-US" sz="2800" dirty="0"/>
              <a:t>Function prologue with local variables</a:t>
            </a:r>
          </a:p>
        </p:txBody>
      </p:sp>
      <p:sp>
        <p:nvSpPr>
          <p:cNvPr id="2" name="Content Placeholder 1">
            <a:extLst>
              <a:ext uri="{FF2B5EF4-FFF2-40B4-BE49-F238E27FC236}">
                <a16:creationId xmlns:a16="http://schemas.microsoft.com/office/drawing/2014/main" id="{4E8540EF-C10A-D44F-B263-5C74B2C9E0DF}"/>
              </a:ext>
            </a:extLst>
          </p:cNvPr>
          <p:cNvSpPr>
            <a:spLocks noGrp="1"/>
          </p:cNvSpPr>
          <p:nvPr>
            <p:ph sz="quarter" idx="17"/>
          </p:nvPr>
        </p:nvSpPr>
        <p:spPr>
          <a:xfrm>
            <a:off x="955405" y="4712397"/>
            <a:ext cx="3651770" cy="1963532"/>
          </a:xfrm>
          <a:solidFill>
            <a:schemeClr val="accent4">
              <a:lumMod val="20000"/>
              <a:lumOff val="80000"/>
            </a:schemeClr>
          </a:solidFill>
          <a:ln>
            <a:solidFill>
              <a:schemeClr val="accent1"/>
            </a:solidFill>
          </a:ln>
        </p:spPr>
        <p:txBody>
          <a:bodyPr/>
          <a:lstStyle/>
          <a:p>
            <a:pPr>
              <a:lnSpc>
                <a:spcPct val="100000"/>
              </a:lnSpc>
            </a:pPr>
            <a:r>
              <a:rPr lang="en-US" sz="2400" dirty="0">
                <a:cs typeface="Courier New" panose="02070309020205020404" pitchFamily="49" charset="0"/>
              </a:rPr>
              <a:t>move the </a:t>
            </a:r>
            <a:r>
              <a:rPr lang="en-US" sz="2400" dirty="0" err="1">
                <a:cs typeface="Courier New" panose="02070309020205020404" pitchFamily="49" charset="0"/>
              </a:rPr>
              <a:t>sp</a:t>
            </a:r>
            <a:r>
              <a:rPr lang="en-US" sz="2400" dirty="0">
                <a:cs typeface="Courier New" panose="02070309020205020404" pitchFamily="49" charset="0"/>
              </a:rPr>
              <a:t> to allocate space on the stack </a:t>
            </a:r>
            <a:r>
              <a:rPr lang="en-US" sz="2400" dirty="0">
                <a:solidFill>
                  <a:srgbClr val="2C895B"/>
                </a:solidFill>
                <a:cs typeface="Courier New" panose="02070309020205020404" pitchFamily="49" charset="0"/>
              </a:rPr>
              <a:t>for local variables </a:t>
            </a:r>
            <a:r>
              <a:rPr lang="en-US" sz="2400" dirty="0">
                <a:cs typeface="Courier New" panose="02070309020205020404" pitchFamily="49" charset="0"/>
              </a:rPr>
              <a:t>and</a:t>
            </a:r>
            <a:r>
              <a:rPr lang="en-US" sz="2400" dirty="0">
                <a:solidFill>
                  <a:srgbClr val="2C895B"/>
                </a:solidFill>
                <a:cs typeface="Courier New" panose="02070309020205020404" pitchFamily="49" charset="0"/>
              </a:rPr>
              <a:t> </a:t>
            </a:r>
            <a:r>
              <a:rPr lang="en-US" sz="2400" dirty="0">
                <a:solidFill>
                  <a:srgbClr val="F3753F"/>
                </a:solidFill>
                <a:cs typeface="Courier New" panose="02070309020205020404" pitchFamily="49" charset="0"/>
              </a:rPr>
              <a:t>outgoing parameters (later)</a:t>
            </a:r>
          </a:p>
        </p:txBody>
      </p:sp>
      <p:grpSp>
        <p:nvGrpSpPr>
          <p:cNvPr id="4" name="Group 3">
            <a:extLst>
              <a:ext uri="{FF2B5EF4-FFF2-40B4-BE49-F238E27FC236}">
                <a16:creationId xmlns:a16="http://schemas.microsoft.com/office/drawing/2014/main" id="{F18002A6-4671-F749-B4AA-4DA52B971277}"/>
              </a:ext>
            </a:extLst>
          </p:cNvPr>
          <p:cNvGrpSpPr/>
          <p:nvPr/>
        </p:nvGrpSpPr>
        <p:grpSpPr>
          <a:xfrm>
            <a:off x="1215102" y="1397540"/>
            <a:ext cx="3453520" cy="1830063"/>
            <a:chOff x="4324122" y="462264"/>
            <a:chExt cx="3453520" cy="1830063"/>
          </a:xfrm>
        </p:grpSpPr>
        <p:sp>
          <p:nvSpPr>
            <p:cNvPr id="119" name="Rounded Rectangle 118">
              <a:extLst>
                <a:ext uri="{FF2B5EF4-FFF2-40B4-BE49-F238E27FC236}">
                  <a16:creationId xmlns:a16="http://schemas.microsoft.com/office/drawing/2014/main" id="{DCC2FBBD-DA08-DC44-B973-A05F15DB74F3}"/>
                </a:ext>
              </a:extLst>
            </p:cNvPr>
            <p:cNvSpPr/>
            <p:nvPr/>
          </p:nvSpPr>
          <p:spPr>
            <a:xfrm>
              <a:off x="4324122" y="462264"/>
              <a:ext cx="3453520" cy="183006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32729E3A-4312-6E40-B3F8-C1AB7A766B3B}"/>
                </a:ext>
              </a:extLst>
            </p:cNvPr>
            <p:cNvSpPr/>
            <p:nvPr/>
          </p:nvSpPr>
          <p:spPr>
            <a:xfrm>
              <a:off x="5369379" y="1761530"/>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reg</a:t>
              </a:r>
            </a:p>
          </p:txBody>
        </p:sp>
        <p:sp>
          <p:nvSpPr>
            <p:cNvPr id="121" name="Rectangle 120">
              <a:extLst>
                <a:ext uri="{FF2B5EF4-FFF2-40B4-BE49-F238E27FC236}">
                  <a16:creationId xmlns:a16="http://schemas.microsoft.com/office/drawing/2014/main" id="{8BD3CBDF-4B69-E647-9278-B43C698F7B9E}"/>
                </a:ext>
              </a:extLst>
            </p:cNvPr>
            <p:cNvSpPr/>
            <p:nvPr/>
          </p:nvSpPr>
          <p:spPr>
            <a:xfrm>
              <a:off x="5375617" y="1454359"/>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reg</a:t>
              </a:r>
            </a:p>
          </p:txBody>
        </p:sp>
        <p:sp>
          <p:nvSpPr>
            <p:cNvPr id="122" name="TextBox 121">
              <a:extLst>
                <a:ext uri="{FF2B5EF4-FFF2-40B4-BE49-F238E27FC236}">
                  <a16:creationId xmlns:a16="http://schemas.microsoft.com/office/drawing/2014/main" id="{D570CF66-EDF9-3649-BB5D-E73247E53B33}"/>
                </a:ext>
              </a:extLst>
            </p:cNvPr>
            <p:cNvSpPr txBox="1"/>
            <p:nvPr/>
          </p:nvSpPr>
          <p:spPr>
            <a:xfrm>
              <a:off x="7066074" y="1801513"/>
              <a:ext cx="428322" cy="369332"/>
            </a:xfrm>
            <a:prstGeom prst="rect">
              <a:avLst/>
            </a:prstGeom>
            <a:noFill/>
          </p:spPr>
          <p:txBody>
            <a:bodyPr wrap="none" rtlCol="0">
              <a:spAutoFit/>
            </a:bodyPr>
            <a:lstStyle/>
            <a:p>
              <a:r>
                <a:rPr lang="en-US" dirty="0" err="1"/>
                <a:t>sp</a:t>
              </a:r>
              <a:endParaRPr lang="en-US" dirty="0"/>
            </a:p>
          </p:txBody>
        </p:sp>
        <p:sp>
          <p:nvSpPr>
            <p:cNvPr id="123" name="Left Arrow 122">
              <a:extLst>
                <a:ext uri="{FF2B5EF4-FFF2-40B4-BE49-F238E27FC236}">
                  <a16:creationId xmlns:a16="http://schemas.microsoft.com/office/drawing/2014/main" id="{62270B9F-D811-BB4C-AA14-248B7AAC4A0A}"/>
                </a:ext>
              </a:extLst>
            </p:cNvPr>
            <p:cNvSpPr/>
            <p:nvPr/>
          </p:nvSpPr>
          <p:spPr>
            <a:xfrm>
              <a:off x="6737657" y="1980496"/>
              <a:ext cx="379003" cy="118436"/>
            </a:xfrm>
            <a:prstGeom prst="leftArrow">
              <a:avLst>
                <a:gd name="adj1" fmla="val 42613"/>
                <a:gd name="adj2" fmla="val 50000"/>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2CF4B105-1D45-E043-ABFE-98A0FCDD4A1E}"/>
                </a:ext>
              </a:extLst>
            </p:cNvPr>
            <p:cNvSpPr txBox="1"/>
            <p:nvPr/>
          </p:nvSpPr>
          <p:spPr>
            <a:xfrm>
              <a:off x="7072153" y="858349"/>
              <a:ext cx="377026" cy="369332"/>
            </a:xfrm>
            <a:prstGeom prst="rect">
              <a:avLst/>
            </a:prstGeom>
            <a:noFill/>
          </p:spPr>
          <p:txBody>
            <a:bodyPr wrap="none" rtlCol="0">
              <a:spAutoFit/>
            </a:bodyPr>
            <a:lstStyle/>
            <a:p>
              <a:r>
                <a:rPr lang="en-US" dirty="0" err="1"/>
                <a:t>fp</a:t>
              </a:r>
              <a:endParaRPr lang="en-US" dirty="0"/>
            </a:p>
          </p:txBody>
        </p:sp>
        <p:sp>
          <p:nvSpPr>
            <p:cNvPr id="127" name="Left Arrow 126">
              <a:extLst>
                <a:ext uri="{FF2B5EF4-FFF2-40B4-BE49-F238E27FC236}">
                  <a16:creationId xmlns:a16="http://schemas.microsoft.com/office/drawing/2014/main" id="{41A26CFA-DA9E-E449-BDD4-619BB76BF300}"/>
                </a:ext>
              </a:extLst>
            </p:cNvPr>
            <p:cNvSpPr/>
            <p:nvPr/>
          </p:nvSpPr>
          <p:spPr>
            <a:xfrm>
              <a:off x="6777907" y="1000491"/>
              <a:ext cx="377026" cy="129632"/>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3E128686-C655-0441-A07B-1F109D81F9FE}"/>
                </a:ext>
              </a:extLst>
            </p:cNvPr>
            <p:cNvSpPr txBox="1"/>
            <p:nvPr/>
          </p:nvSpPr>
          <p:spPr>
            <a:xfrm>
              <a:off x="5000357" y="464644"/>
              <a:ext cx="1980029" cy="369332"/>
            </a:xfrm>
            <a:prstGeom prst="rect">
              <a:avLst/>
            </a:prstGeom>
            <a:noFill/>
          </p:spPr>
          <p:txBody>
            <a:bodyPr wrap="none" rtlCol="0">
              <a:spAutoFit/>
            </a:bodyPr>
            <a:lstStyle/>
            <a:p>
              <a:pPr algn="ctr"/>
              <a:r>
                <a:rPr lang="en-US" b="1" dirty="0">
                  <a:solidFill>
                    <a:srgbClr val="0070C0"/>
                  </a:solidFill>
                </a:rPr>
                <a:t>Stack after push</a:t>
              </a:r>
            </a:p>
          </p:txBody>
        </p:sp>
        <p:sp>
          <p:nvSpPr>
            <p:cNvPr id="131" name="Rectangle 130">
              <a:extLst>
                <a:ext uri="{FF2B5EF4-FFF2-40B4-BE49-F238E27FC236}">
                  <a16:creationId xmlns:a16="http://schemas.microsoft.com/office/drawing/2014/main" id="{304882FA-AF77-6947-9D13-9F1973BA8522}"/>
                </a:ext>
              </a:extLst>
            </p:cNvPr>
            <p:cNvSpPr/>
            <p:nvPr/>
          </p:nvSpPr>
          <p:spPr>
            <a:xfrm>
              <a:off x="5369378" y="813824"/>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132" name="Rectangle 131">
              <a:extLst>
                <a:ext uri="{FF2B5EF4-FFF2-40B4-BE49-F238E27FC236}">
                  <a16:creationId xmlns:a16="http://schemas.microsoft.com/office/drawing/2014/main" id="{0C0735E1-A3CE-0F4A-8DDC-1F7611E11456}"/>
                </a:ext>
              </a:extLst>
            </p:cNvPr>
            <p:cNvSpPr/>
            <p:nvPr/>
          </p:nvSpPr>
          <p:spPr>
            <a:xfrm>
              <a:off x="5369379" y="1136706"/>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134" name="TextBox 133">
              <a:extLst>
                <a:ext uri="{FF2B5EF4-FFF2-40B4-BE49-F238E27FC236}">
                  <a16:creationId xmlns:a16="http://schemas.microsoft.com/office/drawing/2014/main" id="{78EB7ECB-B10C-7541-87FE-C282E772EF18}"/>
                </a:ext>
              </a:extLst>
            </p:cNvPr>
            <p:cNvSpPr txBox="1"/>
            <p:nvPr/>
          </p:nvSpPr>
          <p:spPr>
            <a:xfrm>
              <a:off x="4405993" y="1181433"/>
              <a:ext cx="739647" cy="523220"/>
            </a:xfrm>
            <a:prstGeom prst="rect">
              <a:avLst/>
            </a:prstGeom>
            <a:solidFill>
              <a:schemeClr val="bg1"/>
            </a:solidFill>
            <a:ln w="25400">
              <a:solidFill>
                <a:schemeClr val="accent1"/>
              </a:solidFill>
            </a:ln>
          </p:spPr>
          <p:txBody>
            <a:bodyPr wrap="square" rtlCol="0">
              <a:spAutoFit/>
            </a:bodyPr>
            <a:lstStyle/>
            <a:p>
              <a:r>
                <a:rPr lang="en-US" sz="1400" dirty="0"/>
                <a:t>stack frame</a:t>
              </a:r>
            </a:p>
          </p:txBody>
        </p:sp>
        <p:sp>
          <p:nvSpPr>
            <p:cNvPr id="135" name="Right Brace 134">
              <a:extLst>
                <a:ext uri="{FF2B5EF4-FFF2-40B4-BE49-F238E27FC236}">
                  <a16:creationId xmlns:a16="http://schemas.microsoft.com/office/drawing/2014/main" id="{284E31E0-B52E-174B-BAFD-53148F55E4EC}"/>
                </a:ext>
              </a:extLst>
            </p:cNvPr>
            <p:cNvSpPr/>
            <p:nvPr/>
          </p:nvSpPr>
          <p:spPr>
            <a:xfrm rot="10800000">
              <a:off x="5124036" y="813824"/>
              <a:ext cx="227384" cy="1258438"/>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2" name="TextBox 71">
            <a:extLst>
              <a:ext uri="{FF2B5EF4-FFF2-40B4-BE49-F238E27FC236}">
                <a16:creationId xmlns:a16="http://schemas.microsoft.com/office/drawing/2014/main" id="{8DE7B190-61FA-7646-8AEC-547D2683E76F}"/>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77" name="Rounded Rectangle 76">
            <a:extLst>
              <a:ext uri="{FF2B5EF4-FFF2-40B4-BE49-F238E27FC236}">
                <a16:creationId xmlns:a16="http://schemas.microsoft.com/office/drawing/2014/main" id="{5568F879-5D29-7476-80DC-20E56808788D}"/>
              </a:ext>
            </a:extLst>
          </p:cNvPr>
          <p:cNvSpPr/>
          <p:nvPr/>
        </p:nvSpPr>
        <p:spPr bwMode="auto">
          <a:xfrm>
            <a:off x="1493211" y="3403623"/>
            <a:ext cx="2979175" cy="665083"/>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chemeClr val="accent1"/>
                </a:solidFill>
                <a:latin typeface="Consolas" panose="020B0609020204030204" pitchFamily="49" charset="0"/>
                <a:cs typeface="Consolas" panose="020B0609020204030204" pitchFamily="49" charset="0"/>
              </a:rPr>
              <a:t>push    {</a:t>
            </a:r>
            <a:r>
              <a:rPr lang="en-US" dirty="0" err="1">
                <a:solidFill>
                  <a:schemeClr val="accent1"/>
                </a:solidFill>
                <a:latin typeface="Consolas" panose="020B0609020204030204" pitchFamily="49" charset="0"/>
                <a:cs typeface="Consolas" panose="020B0609020204030204" pitchFamily="49" charset="0"/>
              </a:rPr>
              <a:t>fp</a:t>
            </a:r>
            <a:r>
              <a:rPr lang="en-US" dirty="0">
                <a:solidFill>
                  <a:schemeClr val="accent1"/>
                </a:solidFill>
                <a:latin typeface="Consolas" panose="020B0609020204030204" pitchFamily="49" charset="0"/>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lr</a:t>
            </a:r>
            <a:r>
              <a:rPr lang="en-US" dirty="0">
                <a:solidFill>
                  <a:schemeClr val="accent1"/>
                </a:solidFill>
                <a:latin typeface="Consolas" panose="020B0609020204030204" pitchFamily="49" charset="0"/>
                <a:cs typeface="Consolas" panose="020B0609020204030204" pitchFamily="49" charset="0"/>
              </a:rPr>
              <a:t>}    </a:t>
            </a:r>
          </a:p>
          <a:p>
            <a:r>
              <a:rPr lang="en-US" dirty="0">
                <a:solidFill>
                  <a:schemeClr val="accent1"/>
                </a:solidFill>
                <a:latin typeface="Consolas" panose="020B0609020204030204" pitchFamily="49" charset="0"/>
                <a:cs typeface="Consolas" panose="020B0609020204030204" pitchFamily="49" charset="0"/>
              </a:rPr>
              <a:t>add     </a:t>
            </a:r>
            <a:r>
              <a:rPr lang="en-US" dirty="0" err="1">
                <a:solidFill>
                  <a:schemeClr val="accent1"/>
                </a:solidFill>
                <a:latin typeface="Consolas" panose="020B0609020204030204" pitchFamily="49" charset="0"/>
                <a:cs typeface="Consolas" panose="020B0609020204030204" pitchFamily="49" charset="0"/>
              </a:rPr>
              <a:t>fp</a:t>
            </a:r>
            <a:r>
              <a:rPr lang="en-US" dirty="0">
                <a:solidFill>
                  <a:schemeClr val="accent1"/>
                </a:solidFill>
                <a:latin typeface="Consolas" panose="020B0609020204030204" pitchFamily="49" charset="0"/>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sp</a:t>
            </a:r>
            <a:r>
              <a:rPr lang="en-US" dirty="0">
                <a:solidFill>
                  <a:schemeClr val="accent1"/>
                </a:solidFill>
                <a:latin typeface="Consolas" panose="020B0609020204030204" pitchFamily="49" charset="0"/>
                <a:cs typeface="Consolas" panose="020B0609020204030204" pitchFamily="49" charset="0"/>
              </a:rPr>
              <a:t>, FP_OFF</a:t>
            </a:r>
          </a:p>
        </p:txBody>
      </p:sp>
      <p:grpSp>
        <p:nvGrpSpPr>
          <p:cNvPr id="6" name="Group 5">
            <a:extLst>
              <a:ext uri="{FF2B5EF4-FFF2-40B4-BE49-F238E27FC236}">
                <a16:creationId xmlns:a16="http://schemas.microsoft.com/office/drawing/2014/main" id="{B5CD966E-FBC9-4A45-966B-741A262A7D75}"/>
              </a:ext>
            </a:extLst>
          </p:cNvPr>
          <p:cNvGrpSpPr/>
          <p:nvPr/>
        </p:nvGrpSpPr>
        <p:grpSpPr>
          <a:xfrm>
            <a:off x="6451903" y="907621"/>
            <a:ext cx="4587353" cy="2777082"/>
            <a:chOff x="8100004" y="353590"/>
            <a:chExt cx="4587353" cy="2777082"/>
          </a:xfrm>
        </p:grpSpPr>
        <p:sp>
          <p:nvSpPr>
            <p:cNvPr id="57" name="Rounded Rectangle 56">
              <a:extLst>
                <a:ext uri="{FF2B5EF4-FFF2-40B4-BE49-F238E27FC236}">
                  <a16:creationId xmlns:a16="http://schemas.microsoft.com/office/drawing/2014/main" id="{62511C30-BDD6-CA42-A6BE-1DF96DB6B7A8}"/>
                </a:ext>
              </a:extLst>
            </p:cNvPr>
            <p:cNvSpPr/>
            <p:nvPr/>
          </p:nvSpPr>
          <p:spPr>
            <a:xfrm>
              <a:off x="8100004" y="353590"/>
              <a:ext cx="4587353" cy="273890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D55945EE-481A-1B4A-B209-5AB64D00CD25}"/>
                </a:ext>
              </a:extLst>
            </p:cNvPr>
            <p:cNvSpPr/>
            <p:nvPr/>
          </p:nvSpPr>
          <p:spPr>
            <a:xfrm>
              <a:off x="9500527" y="1724771"/>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regs</a:t>
              </a:r>
            </a:p>
          </p:txBody>
        </p:sp>
        <p:sp>
          <p:nvSpPr>
            <p:cNvPr id="79" name="Rectangle 78">
              <a:extLst>
                <a:ext uri="{FF2B5EF4-FFF2-40B4-BE49-F238E27FC236}">
                  <a16:creationId xmlns:a16="http://schemas.microsoft.com/office/drawing/2014/main" id="{F25F7972-1ADC-4944-A592-DFC93CB951AE}"/>
                </a:ext>
              </a:extLst>
            </p:cNvPr>
            <p:cNvSpPr/>
            <p:nvPr/>
          </p:nvSpPr>
          <p:spPr>
            <a:xfrm>
              <a:off x="9506765" y="1417600"/>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regs</a:t>
              </a:r>
            </a:p>
          </p:txBody>
        </p:sp>
        <p:sp>
          <p:nvSpPr>
            <p:cNvPr id="80" name="TextBox 79">
              <a:extLst>
                <a:ext uri="{FF2B5EF4-FFF2-40B4-BE49-F238E27FC236}">
                  <a16:creationId xmlns:a16="http://schemas.microsoft.com/office/drawing/2014/main" id="{C9AAB1CB-74C9-4D4E-A0F5-C0C25EA1982A}"/>
                </a:ext>
              </a:extLst>
            </p:cNvPr>
            <p:cNvSpPr txBox="1"/>
            <p:nvPr/>
          </p:nvSpPr>
          <p:spPr>
            <a:xfrm>
              <a:off x="11225022" y="2415392"/>
              <a:ext cx="428322" cy="369332"/>
            </a:xfrm>
            <a:prstGeom prst="rect">
              <a:avLst/>
            </a:prstGeom>
            <a:noFill/>
          </p:spPr>
          <p:txBody>
            <a:bodyPr wrap="none" rtlCol="0">
              <a:spAutoFit/>
            </a:bodyPr>
            <a:lstStyle/>
            <a:p>
              <a:r>
                <a:rPr lang="en-US" dirty="0" err="1"/>
                <a:t>sp</a:t>
              </a:r>
              <a:endParaRPr lang="en-US" dirty="0"/>
            </a:p>
          </p:txBody>
        </p:sp>
        <p:sp>
          <p:nvSpPr>
            <p:cNvPr id="81" name="Left Arrow 80">
              <a:extLst>
                <a:ext uri="{FF2B5EF4-FFF2-40B4-BE49-F238E27FC236}">
                  <a16:creationId xmlns:a16="http://schemas.microsoft.com/office/drawing/2014/main" id="{557E95F5-00CB-0B4A-B9F3-4578936AD8B4}"/>
                </a:ext>
              </a:extLst>
            </p:cNvPr>
            <p:cNvSpPr/>
            <p:nvPr/>
          </p:nvSpPr>
          <p:spPr>
            <a:xfrm>
              <a:off x="10896605" y="2594375"/>
              <a:ext cx="379003" cy="118436"/>
            </a:xfrm>
            <a:prstGeom prst="leftArrow">
              <a:avLst>
                <a:gd name="adj1" fmla="val 42613"/>
                <a:gd name="adj2" fmla="val 50000"/>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18001D3B-1633-374C-B11E-168158E94A57}"/>
                </a:ext>
              </a:extLst>
            </p:cNvPr>
            <p:cNvSpPr/>
            <p:nvPr/>
          </p:nvSpPr>
          <p:spPr>
            <a:xfrm>
              <a:off x="9503677" y="2035504"/>
              <a:ext cx="1375959" cy="312087"/>
            </a:xfrm>
            <a:prstGeom prst="rect">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var</a:t>
              </a:r>
            </a:p>
          </p:txBody>
        </p:sp>
        <p:sp>
          <p:nvSpPr>
            <p:cNvPr id="83" name="Rectangle 82">
              <a:extLst>
                <a:ext uri="{FF2B5EF4-FFF2-40B4-BE49-F238E27FC236}">
                  <a16:creationId xmlns:a16="http://schemas.microsoft.com/office/drawing/2014/main" id="{34072BDF-F571-BB40-B549-1C9636111A9D}"/>
                </a:ext>
              </a:extLst>
            </p:cNvPr>
            <p:cNvSpPr/>
            <p:nvPr/>
          </p:nvSpPr>
          <p:spPr>
            <a:xfrm>
              <a:off x="9503677" y="2370228"/>
              <a:ext cx="1375959" cy="312087"/>
            </a:xfrm>
            <a:prstGeom prst="rect">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var</a:t>
              </a:r>
            </a:p>
          </p:txBody>
        </p:sp>
        <p:sp>
          <p:nvSpPr>
            <p:cNvPr id="84" name="TextBox 83">
              <a:extLst>
                <a:ext uri="{FF2B5EF4-FFF2-40B4-BE49-F238E27FC236}">
                  <a16:creationId xmlns:a16="http://schemas.microsoft.com/office/drawing/2014/main" id="{3A3996B1-926B-954A-AB8F-2B7726C1F71A}"/>
                </a:ext>
              </a:extLst>
            </p:cNvPr>
            <p:cNvSpPr txBox="1"/>
            <p:nvPr/>
          </p:nvSpPr>
          <p:spPr>
            <a:xfrm>
              <a:off x="11225022" y="829074"/>
              <a:ext cx="377026" cy="369332"/>
            </a:xfrm>
            <a:prstGeom prst="rect">
              <a:avLst/>
            </a:prstGeom>
            <a:noFill/>
          </p:spPr>
          <p:txBody>
            <a:bodyPr wrap="none" rtlCol="0">
              <a:spAutoFit/>
            </a:bodyPr>
            <a:lstStyle/>
            <a:p>
              <a:r>
                <a:rPr lang="en-US" dirty="0" err="1"/>
                <a:t>fp</a:t>
              </a:r>
              <a:endParaRPr lang="en-US" dirty="0"/>
            </a:p>
          </p:txBody>
        </p:sp>
        <p:sp>
          <p:nvSpPr>
            <p:cNvPr id="85" name="Left Arrow 84">
              <a:extLst>
                <a:ext uri="{FF2B5EF4-FFF2-40B4-BE49-F238E27FC236}">
                  <a16:creationId xmlns:a16="http://schemas.microsoft.com/office/drawing/2014/main" id="{A16BE11C-3646-3242-A117-191906F424F5}"/>
                </a:ext>
              </a:extLst>
            </p:cNvPr>
            <p:cNvSpPr/>
            <p:nvPr/>
          </p:nvSpPr>
          <p:spPr>
            <a:xfrm>
              <a:off x="10930776" y="971216"/>
              <a:ext cx="377026" cy="129632"/>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A78718A6-FDA1-1344-B697-1C872808128A}"/>
                </a:ext>
              </a:extLst>
            </p:cNvPr>
            <p:cNvSpPr txBox="1"/>
            <p:nvPr/>
          </p:nvSpPr>
          <p:spPr>
            <a:xfrm>
              <a:off x="8746009" y="385947"/>
              <a:ext cx="3416320" cy="369332"/>
            </a:xfrm>
            <a:prstGeom prst="rect">
              <a:avLst/>
            </a:prstGeom>
            <a:noFill/>
          </p:spPr>
          <p:txBody>
            <a:bodyPr wrap="none" rtlCol="0">
              <a:spAutoFit/>
            </a:bodyPr>
            <a:lstStyle/>
            <a:p>
              <a:pPr algn="ctr"/>
              <a:r>
                <a:rPr lang="en-US" b="1" dirty="0">
                  <a:solidFill>
                    <a:srgbClr val="0070C0"/>
                  </a:solidFill>
                </a:rPr>
                <a:t>add space for local variables!</a:t>
              </a:r>
            </a:p>
          </p:txBody>
        </p:sp>
        <p:sp>
          <p:nvSpPr>
            <p:cNvPr id="87" name="TextBox 86">
              <a:extLst>
                <a:ext uri="{FF2B5EF4-FFF2-40B4-BE49-F238E27FC236}">
                  <a16:creationId xmlns:a16="http://schemas.microsoft.com/office/drawing/2014/main" id="{5412C720-D0E0-9A46-9C80-2C2438B295F2}"/>
                </a:ext>
              </a:extLst>
            </p:cNvPr>
            <p:cNvSpPr txBox="1"/>
            <p:nvPr/>
          </p:nvSpPr>
          <p:spPr>
            <a:xfrm>
              <a:off x="9440852" y="2761340"/>
              <a:ext cx="1656868" cy="369332"/>
            </a:xfrm>
            <a:prstGeom prst="rect">
              <a:avLst/>
            </a:prstGeom>
            <a:noFill/>
          </p:spPr>
          <p:txBody>
            <a:bodyPr wrap="square" rtlCol="0">
              <a:spAutoFit/>
            </a:bodyPr>
            <a:lstStyle/>
            <a:p>
              <a:r>
                <a:rPr lang="en-US" dirty="0"/>
                <a:t>low memory</a:t>
              </a:r>
            </a:p>
          </p:txBody>
        </p:sp>
        <p:sp>
          <p:nvSpPr>
            <p:cNvPr id="88" name="Down Arrow 87">
              <a:extLst>
                <a:ext uri="{FF2B5EF4-FFF2-40B4-BE49-F238E27FC236}">
                  <a16:creationId xmlns:a16="http://schemas.microsoft.com/office/drawing/2014/main" id="{1338E036-FEDB-2248-9CD9-C834242ADC1C}"/>
                </a:ext>
              </a:extLst>
            </p:cNvPr>
            <p:cNvSpPr/>
            <p:nvPr/>
          </p:nvSpPr>
          <p:spPr>
            <a:xfrm>
              <a:off x="10188508" y="2692099"/>
              <a:ext cx="136864" cy="2036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A5811A37-2521-1542-A8CD-690CF24A1DB0}"/>
                </a:ext>
              </a:extLst>
            </p:cNvPr>
            <p:cNvSpPr/>
            <p:nvPr/>
          </p:nvSpPr>
          <p:spPr>
            <a:xfrm>
              <a:off x="9500526" y="777065"/>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90" name="Rectangle 89">
              <a:extLst>
                <a:ext uri="{FF2B5EF4-FFF2-40B4-BE49-F238E27FC236}">
                  <a16:creationId xmlns:a16="http://schemas.microsoft.com/office/drawing/2014/main" id="{7C4C6854-C1B0-5147-BDF7-F11DE8F460E7}"/>
                </a:ext>
              </a:extLst>
            </p:cNvPr>
            <p:cNvSpPr/>
            <p:nvPr/>
          </p:nvSpPr>
          <p:spPr>
            <a:xfrm>
              <a:off x="9500527" y="1099947"/>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92" name="TextBox 91">
              <a:extLst>
                <a:ext uri="{FF2B5EF4-FFF2-40B4-BE49-F238E27FC236}">
                  <a16:creationId xmlns:a16="http://schemas.microsoft.com/office/drawing/2014/main" id="{B6F3A1DC-CC6B-F948-A188-F08AD288C56F}"/>
                </a:ext>
              </a:extLst>
            </p:cNvPr>
            <p:cNvSpPr txBox="1"/>
            <p:nvPr/>
          </p:nvSpPr>
          <p:spPr>
            <a:xfrm>
              <a:off x="8432847" y="1452900"/>
              <a:ext cx="739647" cy="523220"/>
            </a:xfrm>
            <a:prstGeom prst="rect">
              <a:avLst/>
            </a:prstGeom>
            <a:solidFill>
              <a:schemeClr val="bg1"/>
            </a:solidFill>
            <a:ln w="25400">
              <a:solidFill>
                <a:schemeClr val="accent1"/>
              </a:solidFill>
            </a:ln>
          </p:spPr>
          <p:txBody>
            <a:bodyPr wrap="square" rtlCol="0">
              <a:spAutoFit/>
            </a:bodyPr>
            <a:lstStyle/>
            <a:p>
              <a:r>
                <a:rPr lang="en-US" sz="1400" dirty="0"/>
                <a:t>stack</a:t>
              </a:r>
            </a:p>
            <a:p>
              <a:r>
                <a:rPr lang="en-US" sz="1400" dirty="0"/>
                <a:t>frame</a:t>
              </a:r>
            </a:p>
          </p:txBody>
        </p:sp>
        <p:sp>
          <p:nvSpPr>
            <p:cNvPr id="93" name="Right Brace 92">
              <a:extLst>
                <a:ext uri="{FF2B5EF4-FFF2-40B4-BE49-F238E27FC236}">
                  <a16:creationId xmlns:a16="http://schemas.microsoft.com/office/drawing/2014/main" id="{7F8684E5-6415-A342-A33C-2C7EBB852752}"/>
                </a:ext>
              </a:extLst>
            </p:cNvPr>
            <p:cNvSpPr/>
            <p:nvPr/>
          </p:nvSpPr>
          <p:spPr>
            <a:xfrm rot="10800000">
              <a:off x="9255184" y="777065"/>
              <a:ext cx="270084" cy="1905250"/>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5" name="Rectangle 4">
            <a:extLst>
              <a:ext uri="{FF2B5EF4-FFF2-40B4-BE49-F238E27FC236}">
                <a16:creationId xmlns:a16="http://schemas.microsoft.com/office/drawing/2014/main" id="{8A02E118-0074-5DB5-0CED-FB6DFFBA4B80}"/>
              </a:ext>
            </a:extLst>
          </p:cNvPr>
          <p:cNvSpPr/>
          <p:nvPr/>
        </p:nvSpPr>
        <p:spPr>
          <a:xfrm rot="16200000">
            <a:off x="3585059" y="2235746"/>
            <a:ext cx="934183" cy="307777"/>
          </a:xfrm>
          <a:prstGeom prst="rect">
            <a:avLst/>
          </a:prstGeom>
        </p:spPr>
        <p:txBody>
          <a:bodyPr wrap="square">
            <a:spAutoFit/>
          </a:bodyPr>
          <a:lstStyle/>
          <a:p>
            <a:r>
              <a:rPr lang="en-US" sz="1400" dirty="0">
                <a:solidFill>
                  <a:srgbClr val="FF0000"/>
                </a:solidFill>
                <a:latin typeface="Consolas" panose="020B0609020204030204" pitchFamily="49" charset="0"/>
                <a:cs typeface="Consolas" panose="020B0609020204030204" pitchFamily="49" charset="0"/>
              </a:rPr>
              <a:t>FP_OFF</a:t>
            </a:r>
            <a:endParaRPr lang="en-US" sz="1400" dirty="0">
              <a:solidFill>
                <a:schemeClr val="accent5"/>
              </a:solidFill>
              <a:latin typeface="Consolas" panose="020B0609020204030204" pitchFamily="49" charset="0"/>
              <a:cs typeface="Consolas" panose="020B0609020204030204" pitchFamily="49" charset="0"/>
            </a:endParaRPr>
          </a:p>
        </p:txBody>
      </p:sp>
      <p:grpSp>
        <p:nvGrpSpPr>
          <p:cNvPr id="10" name="Group 9">
            <a:extLst>
              <a:ext uri="{FF2B5EF4-FFF2-40B4-BE49-F238E27FC236}">
                <a16:creationId xmlns:a16="http://schemas.microsoft.com/office/drawing/2014/main" id="{3A103EE6-998F-C032-FDA8-277D9B27A27F}"/>
              </a:ext>
            </a:extLst>
          </p:cNvPr>
          <p:cNvGrpSpPr/>
          <p:nvPr/>
        </p:nvGrpSpPr>
        <p:grpSpPr>
          <a:xfrm>
            <a:off x="9345364" y="1590063"/>
            <a:ext cx="399475" cy="954028"/>
            <a:chOff x="14827692" y="4663997"/>
            <a:chExt cx="399475" cy="954028"/>
          </a:xfrm>
        </p:grpSpPr>
        <p:sp>
          <p:nvSpPr>
            <p:cNvPr id="7" name="Rectangle 6">
              <a:extLst>
                <a:ext uri="{FF2B5EF4-FFF2-40B4-BE49-F238E27FC236}">
                  <a16:creationId xmlns:a16="http://schemas.microsoft.com/office/drawing/2014/main" id="{876AC544-14FD-8156-380D-BA12208297E1}"/>
                </a:ext>
              </a:extLst>
            </p:cNvPr>
            <p:cNvSpPr/>
            <p:nvPr/>
          </p:nvSpPr>
          <p:spPr>
            <a:xfrm rot="16200000">
              <a:off x="14606187" y="4977200"/>
              <a:ext cx="934183" cy="307777"/>
            </a:xfrm>
            <a:prstGeom prst="rect">
              <a:avLst/>
            </a:prstGeom>
          </p:spPr>
          <p:txBody>
            <a:bodyPr wrap="square">
              <a:spAutoFit/>
            </a:bodyPr>
            <a:lstStyle/>
            <a:p>
              <a:r>
                <a:rPr lang="en-US" sz="1400" dirty="0">
                  <a:solidFill>
                    <a:srgbClr val="FF0000"/>
                  </a:solidFill>
                  <a:latin typeface="Consolas" panose="020B0609020204030204" pitchFamily="49" charset="0"/>
                  <a:cs typeface="Consolas" panose="020B0609020204030204" pitchFamily="49" charset="0"/>
                </a:rPr>
                <a:t>FP_OFF</a:t>
              </a:r>
              <a:endParaRPr lang="en-US" sz="1400" dirty="0">
                <a:solidFill>
                  <a:schemeClr val="accent5"/>
                </a:solidFill>
                <a:latin typeface="Consolas" panose="020B0609020204030204" pitchFamily="49" charset="0"/>
                <a:cs typeface="Consolas" panose="020B0609020204030204" pitchFamily="49" charset="0"/>
              </a:endParaRPr>
            </a:p>
          </p:txBody>
        </p:sp>
        <p:sp>
          <p:nvSpPr>
            <p:cNvPr id="8" name="Up-Down Arrow 7">
              <a:extLst>
                <a:ext uri="{FF2B5EF4-FFF2-40B4-BE49-F238E27FC236}">
                  <a16:creationId xmlns:a16="http://schemas.microsoft.com/office/drawing/2014/main" id="{55E7BCC3-92A7-6083-5A94-DBD1645FD51F}"/>
                </a:ext>
              </a:extLst>
            </p:cNvPr>
            <p:cNvSpPr/>
            <p:nvPr/>
          </p:nvSpPr>
          <p:spPr>
            <a:xfrm>
              <a:off x="14827692" y="4723179"/>
              <a:ext cx="155330" cy="89484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Up-Down Arrow 8">
            <a:extLst>
              <a:ext uri="{FF2B5EF4-FFF2-40B4-BE49-F238E27FC236}">
                <a16:creationId xmlns:a16="http://schemas.microsoft.com/office/drawing/2014/main" id="{FA563BA9-514A-0C88-5D9C-7127B9B82136}"/>
              </a:ext>
            </a:extLst>
          </p:cNvPr>
          <p:cNvSpPr/>
          <p:nvPr/>
        </p:nvSpPr>
        <p:spPr>
          <a:xfrm>
            <a:off x="3742842" y="2031302"/>
            <a:ext cx="155330" cy="89484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5F7363C8-E5BE-DF34-FBD6-FCB4389DBDC9}"/>
              </a:ext>
            </a:extLst>
          </p:cNvPr>
          <p:cNvSpPr/>
          <p:nvPr/>
        </p:nvSpPr>
        <p:spPr bwMode="auto">
          <a:xfrm>
            <a:off x="4775380" y="4192785"/>
            <a:ext cx="7091649" cy="1995249"/>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solidFill>
                  <a:schemeClr val="tx2"/>
                </a:solidFill>
                <a:latin typeface="Consolas" panose="020B0609020204030204" pitchFamily="49" charset="0"/>
                <a:cs typeface="Consolas" panose="020B0609020204030204" pitchFamily="49" charset="0"/>
              </a:rPr>
              <a:t>      </a:t>
            </a:r>
            <a:r>
              <a:rPr lang="en-US" sz="2000" b="1" dirty="0">
                <a:solidFill>
                  <a:srgbClr val="7030A0"/>
                </a:solidFill>
                <a:latin typeface="Courier New" panose="02070309020205020404" pitchFamily="49" charset="0"/>
                <a:cs typeface="Courier New" panose="02070309020205020404" pitchFamily="49" charset="0"/>
              </a:rPr>
              <a:t>.</a:t>
            </a:r>
            <a:r>
              <a:rPr lang="en-US" sz="2000" b="1" dirty="0" err="1">
                <a:solidFill>
                  <a:srgbClr val="7030A0"/>
                </a:solidFill>
                <a:latin typeface="Courier New" panose="02070309020205020404" pitchFamily="49" charset="0"/>
                <a:cs typeface="Courier New" panose="02070309020205020404" pitchFamily="49" charset="0"/>
              </a:rPr>
              <a:t>equ</a:t>
            </a:r>
            <a:r>
              <a:rPr lang="en-US" sz="2000" b="1" dirty="0">
                <a:solidFill>
                  <a:srgbClr val="7030A0"/>
                </a:solidFill>
                <a:latin typeface="Courier New" panose="02070309020205020404" pitchFamily="49" charset="0"/>
                <a:cs typeface="Courier New" panose="02070309020205020404" pitchFamily="49" charset="0"/>
              </a:rPr>
              <a:t>   FRMADD, 8</a:t>
            </a:r>
          </a:p>
          <a:p>
            <a:r>
              <a:rPr lang="en-US" sz="2000" dirty="0">
                <a:solidFill>
                  <a:schemeClr val="tx2"/>
                </a:solidFill>
                <a:latin typeface="Consolas" panose="020B0609020204030204" pitchFamily="49" charset="0"/>
                <a:cs typeface="Consolas" panose="020B0609020204030204" pitchFamily="49" charset="0"/>
              </a:rPr>
              <a:t>      push    {</a:t>
            </a:r>
            <a:r>
              <a:rPr lang="en-US" sz="2000" dirty="0" err="1">
                <a:solidFill>
                  <a:schemeClr val="tx2"/>
                </a:solidFill>
                <a:latin typeface="Consolas" panose="020B0609020204030204" pitchFamily="49" charset="0"/>
                <a:cs typeface="Consolas" panose="020B0609020204030204" pitchFamily="49" charset="0"/>
              </a:rPr>
              <a:t>fp</a:t>
            </a:r>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lr</a:t>
            </a:r>
            <a:r>
              <a:rPr lang="en-US" sz="2000" dirty="0">
                <a:solidFill>
                  <a:schemeClr val="tx2"/>
                </a:solidFill>
                <a:latin typeface="Consolas" panose="020B0609020204030204" pitchFamily="49" charset="0"/>
                <a:cs typeface="Consolas" panose="020B0609020204030204" pitchFamily="49" charset="0"/>
              </a:rPr>
              <a:t>}    </a:t>
            </a:r>
          </a:p>
          <a:p>
            <a:r>
              <a:rPr lang="en-US" sz="2000" dirty="0">
                <a:solidFill>
                  <a:schemeClr val="tx2"/>
                </a:solidFill>
                <a:latin typeface="Consolas" panose="020B0609020204030204" pitchFamily="49" charset="0"/>
                <a:cs typeface="Consolas" panose="020B0609020204030204" pitchFamily="49" charset="0"/>
              </a:rPr>
              <a:t>      add     </a:t>
            </a:r>
            <a:r>
              <a:rPr lang="en-US" sz="2000" dirty="0" err="1">
                <a:solidFill>
                  <a:schemeClr val="tx2"/>
                </a:solidFill>
                <a:latin typeface="Consolas" panose="020B0609020204030204" pitchFamily="49" charset="0"/>
                <a:cs typeface="Consolas" panose="020B0609020204030204" pitchFamily="49" charset="0"/>
              </a:rPr>
              <a:t>fp</a:t>
            </a:r>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sp</a:t>
            </a:r>
            <a:r>
              <a:rPr lang="en-US" sz="2000" dirty="0">
                <a:solidFill>
                  <a:schemeClr val="tx2"/>
                </a:solidFill>
                <a:latin typeface="Consolas" panose="020B0609020204030204" pitchFamily="49" charset="0"/>
                <a:cs typeface="Consolas" panose="020B0609020204030204" pitchFamily="49" charset="0"/>
              </a:rPr>
              <a:t>, FP_OFF</a:t>
            </a:r>
          </a:p>
          <a:p>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rgbClr val="7030A0"/>
                </a:solidFill>
                <a:latin typeface="Consolas" panose="020B0609020204030204" pitchFamily="49" charset="0"/>
                <a:cs typeface="Consolas" panose="020B0609020204030204" pitchFamily="49" charset="0"/>
              </a:rPr>
              <a:t>ldr</a:t>
            </a:r>
            <a:r>
              <a:rPr lang="en-US" sz="2000" dirty="0">
                <a:solidFill>
                  <a:srgbClr val="7030A0"/>
                </a:solidFill>
                <a:latin typeface="Consolas" panose="020B0609020204030204" pitchFamily="49" charset="0"/>
                <a:cs typeface="Consolas" panose="020B0609020204030204" pitchFamily="49" charset="0"/>
              </a:rPr>
              <a:t>	 r3, =FRMADD </a:t>
            </a:r>
            <a:r>
              <a:rPr lang="en-US" sz="2000" i="1" dirty="0">
                <a:solidFill>
                  <a:schemeClr val="tx2"/>
                </a:solidFill>
                <a:latin typeface="Consolas" panose="020B0609020204030204" pitchFamily="49" charset="0"/>
                <a:cs typeface="Consolas" panose="020B0609020204030204" pitchFamily="49" charset="0"/>
              </a:rPr>
              <a:t>// frames may be large</a:t>
            </a:r>
            <a:br>
              <a:rPr lang="en-US" sz="2000" dirty="0">
                <a:latin typeface="Consolas" panose="020B0609020204030204" pitchFamily="49" charset="0"/>
                <a:cs typeface="Consolas" panose="020B0609020204030204" pitchFamily="49" charset="0"/>
              </a:rPr>
            </a:br>
            <a:r>
              <a:rPr lang="en-US" sz="2000" dirty="0">
                <a:latin typeface="Consolas" panose="020B0609020204030204" pitchFamily="49" charset="0"/>
                <a:cs typeface="Consolas" panose="020B0609020204030204" pitchFamily="49" charset="0"/>
              </a:rPr>
              <a:t>      </a:t>
            </a:r>
            <a:r>
              <a:rPr lang="en-US" sz="2000" b="1" dirty="0">
                <a:solidFill>
                  <a:srgbClr val="7030A0"/>
                </a:solidFill>
                <a:latin typeface="Courier New" panose="02070309020205020404" pitchFamily="49" charset="0"/>
                <a:cs typeface="Courier New" panose="02070309020205020404" pitchFamily="49" charset="0"/>
              </a:rPr>
              <a:t>sub    </a:t>
            </a:r>
            <a:r>
              <a:rPr lang="en-US" sz="2000" b="1" dirty="0" err="1">
                <a:solidFill>
                  <a:srgbClr val="7030A0"/>
                </a:solidFill>
                <a:latin typeface="Courier New" panose="02070309020205020404" pitchFamily="49" charset="0"/>
                <a:cs typeface="Courier New" panose="02070309020205020404" pitchFamily="49" charset="0"/>
              </a:rPr>
              <a:t>sp</a:t>
            </a:r>
            <a:r>
              <a:rPr lang="en-US" sz="2000" b="1" dirty="0">
                <a:solidFill>
                  <a:srgbClr val="7030A0"/>
                </a:solidFill>
                <a:latin typeface="Courier New" panose="02070309020205020404" pitchFamily="49" charset="0"/>
                <a:cs typeface="Courier New" panose="02070309020205020404" pitchFamily="49" charset="0"/>
              </a:rPr>
              <a:t>, </a:t>
            </a:r>
            <a:r>
              <a:rPr lang="en-US" sz="2000" b="1" dirty="0" err="1">
                <a:solidFill>
                  <a:srgbClr val="7030A0"/>
                </a:solidFill>
                <a:latin typeface="Courier New" panose="02070309020205020404" pitchFamily="49" charset="0"/>
                <a:cs typeface="Courier New" panose="02070309020205020404" pitchFamily="49" charset="0"/>
              </a:rPr>
              <a:t>sp</a:t>
            </a:r>
            <a:r>
              <a:rPr lang="en-US" sz="2000" b="1" dirty="0">
                <a:solidFill>
                  <a:srgbClr val="7030A0"/>
                </a:solidFill>
                <a:latin typeface="Courier New" panose="02070309020205020404" pitchFamily="49" charset="0"/>
                <a:cs typeface="Courier New" panose="02070309020205020404" pitchFamily="49" charset="0"/>
              </a:rPr>
              <a:t>, r3</a:t>
            </a:r>
            <a:endParaRPr lang="en-US" sz="2000" dirty="0">
              <a:latin typeface="Consolas" panose="020B0609020204030204" pitchFamily="49" charset="0"/>
              <a:cs typeface="Consolas" panose="020B0609020204030204" pitchFamily="49" charset="0"/>
            </a:endParaRPr>
          </a:p>
          <a:p>
            <a:r>
              <a:rPr lang="en-US" sz="2000" dirty="0">
                <a:solidFill>
                  <a:srgbClr val="00B050"/>
                </a:solidFill>
                <a:latin typeface="Consolas" panose="020B0609020204030204" pitchFamily="49" charset="0"/>
                <a:cs typeface="Consolas" panose="020B0609020204030204" pitchFamily="49" charset="0"/>
              </a:rPr>
              <a:t>     // your code</a:t>
            </a:r>
          </a:p>
        </p:txBody>
      </p:sp>
      <p:grpSp>
        <p:nvGrpSpPr>
          <p:cNvPr id="15" name="Group 14">
            <a:extLst>
              <a:ext uri="{FF2B5EF4-FFF2-40B4-BE49-F238E27FC236}">
                <a16:creationId xmlns:a16="http://schemas.microsoft.com/office/drawing/2014/main" id="{DABC18FD-1755-5BC0-3157-B41D056D34A4}"/>
              </a:ext>
            </a:extLst>
          </p:cNvPr>
          <p:cNvGrpSpPr/>
          <p:nvPr/>
        </p:nvGrpSpPr>
        <p:grpSpPr>
          <a:xfrm>
            <a:off x="9355687" y="2465869"/>
            <a:ext cx="420112" cy="793721"/>
            <a:chOff x="14827692" y="4680410"/>
            <a:chExt cx="420112" cy="793721"/>
          </a:xfrm>
        </p:grpSpPr>
        <p:sp>
          <p:nvSpPr>
            <p:cNvPr id="16" name="Rectangle 15">
              <a:extLst>
                <a:ext uri="{FF2B5EF4-FFF2-40B4-BE49-F238E27FC236}">
                  <a16:creationId xmlns:a16="http://schemas.microsoft.com/office/drawing/2014/main" id="{8855A75A-EF4A-7B44-ED5E-F21F042B5535}"/>
                </a:ext>
              </a:extLst>
            </p:cNvPr>
            <p:cNvSpPr/>
            <p:nvPr/>
          </p:nvSpPr>
          <p:spPr>
            <a:xfrm rot="16200000">
              <a:off x="14697055" y="4923382"/>
              <a:ext cx="793721" cy="307777"/>
            </a:xfrm>
            <a:prstGeom prst="rect">
              <a:avLst/>
            </a:prstGeom>
          </p:spPr>
          <p:txBody>
            <a:bodyPr wrap="square">
              <a:spAutoFit/>
            </a:bodyPr>
            <a:lstStyle/>
            <a:p>
              <a:r>
                <a:rPr lang="en-US" sz="1400" dirty="0">
                  <a:solidFill>
                    <a:srgbClr val="FF0000"/>
                  </a:solidFill>
                  <a:latin typeface="Consolas" panose="020B0609020204030204" pitchFamily="49" charset="0"/>
                  <a:cs typeface="Consolas" panose="020B0609020204030204" pitchFamily="49" charset="0"/>
                </a:rPr>
                <a:t>FRMADD</a:t>
              </a:r>
              <a:endParaRPr lang="en-US" sz="1400" dirty="0">
                <a:solidFill>
                  <a:schemeClr val="accent5"/>
                </a:solidFill>
                <a:latin typeface="Consolas" panose="020B0609020204030204" pitchFamily="49" charset="0"/>
                <a:cs typeface="Consolas" panose="020B0609020204030204" pitchFamily="49" charset="0"/>
              </a:endParaRPr>
            </a:p>
          </p:txBody>
        </p:sp>
        <p:sp>
          <p:nvSpPr>
            <p:cNvPr id="18" name="Up-Down Arrow 17">
              <a:extLst>
                <a:ext uri="{FF2B5EF4-FFF2-40B4-BE49-F238E27FC236}">
                  <a16:creationId xmlns:a16="http://schemas.microsoft.com/office/drawing/2014/main" id="{943A7FBF-559F-E388-C46D-15C86279CFF0}"/>
                </a:ext>
              </a:extLst>
            </p:cNvPr>
            <p:cNvSpPr/>
            <p:nvPr/>
          </p:nvSpPr>
          <p:spPr>
            <a:xfrm>
              <a:off x="14827692" y="4803173"/>
              <a:ext cx="155330" cy="55136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ight Arrow 18">
            <a:extLst>
              <a:ext uri="{FF2B5EF4-FFF2-40B4-BE49-F238E27FC236}">
                <a16:creationId xmlns:a16="http://schemas.microsoft.com/office/drawing/2014/main" id="{713134EB-C068-61EE-0AD1-FE6041A50B9C}"/>
              </a:ext>
            </a:extLst>
          </p:cNvPr>
          <p:cNvSpPr/>
          <p:nvPr/>
        </p:nvSpPr>
        <p:spPr>
          <a:xfrm>
            <a:off x="4927780" y="1935767"/>
            <a:ext cx="1219200" cy="5884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346DFE76-A8E6-67DB-6BB8-1E03500F3D45}"/>
              </a:ext>
            </a:extLst>
          </p:cNvPr>
          <p:cNvSpPr/>
          <p:nvPr/>
        </p:nvSpPr>
        <p:spPr>
          <a:xfrm>
            <a:off x="4607175" y="5576828"/>
            <a:ext cx="911472" cy="234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A2A5AD4-077A-F117-F798-DA63DE53E15A}"/>
              </a:ext>
            </a:extLst>
          </p:cNvPr>
          <p:cNvSpPr txBox="1"/>
          <p:nvPr/>
        </p:nvSpPr>
        <p:spPr>
          <a:xfrm>
            <a:off x="10106772" y="1916654"/>
            <a:ext cx="934059" cy="923330"/>
          </a:xfrm>
          <a:prstGeom prst="rect">
            <a:avLst/>
          </a:prstGeom>
          <a:noFill/>
        </p:spPr>
        <p:txBody>
          <a:bodyPr wrap="square" rtlCol="0">
            <a:spAutoFit/>
          </a:bodyPr>
          <a:lstStyle/>
          <a:p>
            <a:r>
              <a:rPr lang="en-US" dirty="0"/>
              <a:t>stack frame</a:t>
            </a:r>
          </a:p>
          <a:p>
            <a:r>
              <a:rPr lang="en-US" dirty="0"/>
              <a:t>size</a:t>
            </a:r>
          </a:p>
        </p:txBody>
      </p:sp>
      <p:cxnSp>
        <p:nvCxnSpPr>
          <p:cNvPr id="17" name="Straight Connector 16">
            <a:extLst>
              <a:ext uri="{FF2B5EF4-FFF2-40B4-BE49-F238E27FC236}">
                <a16:creationId xmlns:a16="http://schemas.microsoft.com/office/drawing/2014/main" id="{9B5D4A95-0E62-F36F-9631-20337644442D}"/>
              </a:ext>
            </a:extLst>
          </p:cNvPr>
          <p:cNvCxnSpPr>
            <a:cxnSpLocks/>
          </p:cNvCxnSpPr>
          <p:nvPr/>
        </p:nvCxnSpPr>
        <p:spPr>
          <a:xfrm>
            <a:off x="9228384" y="1331096"/>
            <a:ext cx="1285844"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D413D5-1095-FA36-A98B-7CDCDFFB0423}"/>
              </a:ext>
            </a:extLst>
          </p:cNvPr>
          <p:cNvCxnSpPr>
            <a:cxnSpLocks/>
          </p:cNvCxnSpPr>
          <p:nvPr/>
        </p:nvCxnSpPr>
        <p:spPr>
          <a:xfrm>
            <a:off x="9228384" y="3236396"/>
            <a:ext cx="1285844"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3" name="Up-Down Arrow 22">
            <a:extLst>
              <a:ext uri="{FF2B5EF4-FFF2-40B4-BE49-F238E27FC236}">
                <a16:creationId xmlns:a16="http://schemas.microsoft.com/office/drawing/2014/main" id="{975C28BC-F9AA-B73D-4654-FEA1FBCEF12F}"/>
              </a:ext>
            </a:extLst>
          </p:cNvPr>
          <p:cNvSpPr/>
          <p:nvPr/>
        </p:nvSpPr>
        <p:spPr>
          <a:xfrm>
            <a:off x="10047113" y="1354858"/>
            <a:ext cx="123928" cy="188148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20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72" grpId="0"/>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9E7DB3-B7C1-F340-A06F-35BB20350E1B}"/>
              </a:ext>
            </a:extLst>
          </p:cNvPr>
          <p:cNvSpPr>
            <a:spLocks noGrp="1"/>
          </p:cNvSpPr>
          <p:nvPr>
            <p:ph type="title"/>
          </p:nvPr>
        </p:nvSpPr>
        <p:spPr>
          <a:xfrm>
            <a:off x="136660" y="242557"/>
            <a:ext cx="10515600" cy="418741"/>
          </a:xfrm>
        </p:spPr>
        <p:txBody>
          <a:bodyPr/>
          <a:lstStyle/>
          <a:p>
            <a:r>
              <a:rPr lang="en-US" sz="2800" dirty="0"/>
              <a:t>Function epilogue with local variables</a:t>
            </a:r>
          </a:p>
        </p:txBody>
      </p:sp>
      <p:sp>
        <p:nvSpPr>
          <p:cNvPr id="2" name="Content Placeholder 1">
            <a:extLst>
              <a:ext uri="{FF2B5EF4-FFF2-40B4-BE49-F238E27FC236}">
                <a16:creationId xmlns:a16="http://schemas.microsoft.com/office/drawing/2014/main" id="{4E8540EF-C10A-D44F-B263-5C74B2C9E0DF}"/>
              </a:ext>
            </a:extLst>
          </p:cNvPr>
          <p:cNvSpPr>
            <a:spLocks noGrp="1"/>
          </p:cNvSpPr>
          <p:nvPr>
            <p:ph sz="quarter" idx="17"/>
          </p:nvPr>
        </p:nvSpPr>
        <p:spPr>
          <a:xfrm>
            <a:off x="5041682" y="727302"/>
            <a:ext cx="6228571" cy="1402188"/>
          </a:xfrm>
          <a:solidFill>
            <a:schemeClr val="accent4">
              <a:lumMod val="20000"/>
              <a:lumOff val="80000"/>
            </a:schemeClr>
          </a:solidFill>
          <a:ln>
            <a:solidFill>
              <a:schemeClr val="accent1"/>
            </a:solidFill>
          </a:ln>
        </p:spPr>
        <p:txBody>
          <a:bodyPr/>
          <a:lstStyle/>
          <a:p>
            <a:pPr>
              <a:lnSpc>
                <a:spcPct val="100000"/>
              </a:lnSpc>
            </a:pPr>
            <a:r>
              <a:rPr lang="en-US" sz="2000" dirty="0">
                <a:solidFill>
                  <a:schemeClr val="tx2"/>
                </a:solidFill>
                <a:cs typeface="Courier New" panose="02070309020205020404" pitchFamily="49" charset="0"/>
              </a:rPr>
              <a:t>For </a:t>
            </a:r>
            <a:r>
              <a:rPr lang="en-US" sz="2000" dirty="0">
                <a:solidFill>
                  <a:srgbClr val="F3753F"/>
                </a:solidFill>
                <a:latin typeface="Consolas" panose="020B0609020204030204" pitchFamily="49" charset="0"/>
                <a:cs typeface="Consolas" panose="020B0609020204030204" pitchFamily="49" charset="0"/>
              </a:rPr>
              <a:t>pop</a:t>
            </a:r>
            <a:r>
              <a:rPr lang="en-US" sz="2000" dirty="0">
                <a:solidFill>
                  <a:schemeClr val="tx2"/>
                </a:solidFill>
                <a:cs typeface="Courier New" panose="02070309020205020404" pitchFamily="49" charset="0"/>
              </a:rPr>
              <a:t> to restore the registers correctly:</a:t>
            </a:r>
          </a:p>
          <a:p>
            <a:pPr lvl="1"/>
            <a:r>
              <a:rPr lang="en-US" sz="2000" dirty="0" err="1">
                <a:solidFill>
                  <a:srgbClr val="F3753F"/>
                </a:solidFill>
                <a:latin typeface="Consolas" panose="020B0609020204030204" pitchFamily="49" charset="0"/>
                <a:cs typeface="Consolas" panose="020B0609020204030204" pitchFamily="49" charset="0"/>
              </a:rPr>
              <a:t>sp</a:t>
            </a:r>
            <a:r>
              <a:rPr lang="en-US" sz="2000" dirty="0">
                <a:solidFill>
                  <a:schemeClr val="tx2"/>
                </a:solidFill>
                <a:cs typeface="Courier New" panose="02070309020205020404" pitchFamily="49" charset="0"/>
              </a:rPr>
              <a:t> must point at the last saved preserved register put on the stack by the save register operation: the </a:t>
            </a:r>
            <a:r>
              <a:rPr lang="en-US" sz="2000" dirty="0">
                <a:solidFill>
                  <a:srgbClr val="F3753F"/>
                </a:solidFill>
                <a:latin typeface="Consolas" panose="020B0609020204030204" pitchFamily="49" charset="0"/>
                <a:cs typeface="Consolas" panose="020B0609020204030204" pitchFamily="49" charset="0"/>
              </a:rPr>
              <a:t>push</a:t>
            </a:r>
          </a:p>
        </p:txBody>
      </p:sp>
      <p:sp>
        <p:nvSpPr>
          <p:cNvPr id="72" name="TextBox 71">
            <a:extLst>
              <a:ext uri="{FF2B5EF4-FFF2-40B4-BE49-F238E27FC236}">
                <a16:creationId xmlns:a16="http://schemas.microsoft.com/office/drawing/2014/main" id="{8DE7B190-61FA-7646-8AEC-547D2683E76F}"/>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7" name="Rounded Rectangle 16">
            <a:extLst>
              <a:ext uri="{FF2B5EF4-FFF2-40B4-BE49-F238E27FC236}">
                <a16:creationId xmlns:a16="http://schemas.microsoft.com/office/drawing/2014/main" id="{98156024-57FB-284A-A0BA-349848D6AF19}"/>
              </a:ext>
            </a:extLst>
          </p:cNvPr>
          <p:cNvSpPr/>
          <p:nvPr/>
        </p:nvSpPr>
        <p:spPr bwMode="auto">
          <a:xfrm>
            <a:off x="720999" y="3649370"/>
            <a:ext cx="4226858" cy="288202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chemeClr val="tx2"/>
                </a:solidFill>
                <a:latin typeface="Consolas" panose="020B0609020204030204" pitchFamily="49" charset="0"/>
                <a:cs typeface="Consolas" panose="020B0609020204030204" pitchFamily="49" charset="0"/>
              </a:rPr>
              <a: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err="1">
                <a:solidFill>
                  <a:srgbClr val="7030A0"/>
                </a:solidFill>
                <a:latin typeface="Courier New" panose="02070309020205020404" pitchFamily="49" charset="0"/>
                <a:cs typeface="Courier New" panose="02070309020205020404" pitchFamily="49" charset="0"/>
              </a:rPr>
              <a:t>equ</a:t>
            </a:r>
            <a:r>
              <a:rPr lang="en-US" sz="1600" b="1" dirty="0">
                <a:solidFill>
                  <a:srgbClr val="7030A0"/>
                </a:solidFill>
                <a:latin typeface="Courier New" panose="02070309020205020404" pitchFamily="49" charset="0"/>
                <a:cs typeface="Courier New" panose="02070309020205020404" pitchFamily="49" charset="0"/>
              </a:rPr>
              <a:t>    FRMADD, 8</a:t>
            </a:r>
          </a:p>
          <a:p>
            <a:r>
              <a:rPr lang="en-US" sz="1600" dirty="0">
                <a:solidFill>
                  <a:schemeClr val="tx2"/>
                </a:solidFill>
                <a:latin typeface="Consolas" panose="020B0609020204030204" pitchFamily="49" charset="0"/>
                <a:cs typeface="Consolas" panose="020B0609020204030204" pitchFamily="49" charset="0"/>
              </a:rPr>
              <a:t>      push    {</a:t>
            </a:r>
            <a:r>
              <a:rPr lang="en-US" sz="1600" dirty="0" err="1">
                <a:solidFill>
                  <a:schemeClr val="tx2"/>
                </a:solidFill>
                <a:latin typeface="Consolas" panose="020B0609020204030204" pitchFamily="49" charset="0"/>
                <a:cs typeface="Consolas" panose="020B0609020204030204" pitchFamily="49" charset="0"/>
              </a:rPr>
              <a:t>fp</a:t>
            </a:r>
            <a:r>
              <a:rPr lang="en-US" sz="1600" dirty="0">
                <a:solidFill>
                  <a:schemeClr val="tx2"/>
                </a:solidFill>
                <a:latin typeface="Consolas" panose="020B0609020204030204" pitchFamily="49" charset="0"/>
                <a:cs typeface="Consolas" panose="020B0609020204030204" pitchFamily="49" charset="0"/>
              </a:rPr>
              <a:t>, </a:t>
            </a:r>
            <a:r>
              <a:rPr lang="en-US" sz="1600" dirty="0" err="1">
                <a:solidFill>
                  <a:schemeClr val="tx2"/>
                </a:solidFill>
                <a:latin typeface="Consolas" panose="020B0609020204030204" pitchFamily="49" charset="0"/>
                <a:cs typeface="Consolas" panose="020B0609020204030204" pitchFamily="49" charset="0"/>
              </a:rPr>
              <a:t>lr</a:t>
            </a:r>
            <a:r>
              <a:rPr lang="en-US" sz="1600" dirty="0">
                <a:solidFill>
                  <a:schemeClr val="tx2"/>
                </a:solidFill>
                <a:latin typeface="Consolas" panose="020B0609020204030204" pitchFamily="49" charset="0"/>
                <a:cs typeface="Consolas" panose="020B0609020204030204" pitchFamily="49" charset="0"/>
              </a:rPr>
              <a:t>}    </a:t>
            </a:r>
          </a:p>
          <a:p>
            <a:r>
              <a:rPr lang="en-US" sz="1600" dirty="0">
                <a:solidFill>
                  <a:schemeClr val="tx2"/>
                </a:solidFill>
                <a:latin typeface="Consolas" panose="020B0609020204030204" pitchFamily="49" charset="0"/>
                <a:cs typeface="Consolas" panose="020B0609020204030204" pitchFamily="49" charset="0"/>
              </a:rPr>
              <a:t>      add     </a:t>
            </a:r>
            <a:r>
              <a:rPr lang="en-US" sz="1600" dirty="0" err="1">
                <a:solidFill>
                  <a:schemeClr val="tx2"/>
                </a:solidFill>
                <a:latin typeface="Consolas" panose="020B0609020204030204" pitchFamily="49" charset="0"/>
                <a:cs typeface="Consolas" panose="020B0609020204030204" pitchFamily="49" charset="0"/>
              </a:rPr>
              <a:t>fp</a:t>
            </a:r>
            <a:r>
              <a:rPr lang="en-US" sz="1600" dirty="0">
                <a:solidFill>
                  <a:schemeClr val="tx2"/>
                </a:solidFill>
                <a:latin typeface="Consolas" panose="020B0609020204030204" pitchFamily="49" charset="0"/>
                <a:cs typeface="Consolas" panose="020B0609020204030204" pitchFamily="49" charset="0"/>
              </a:rPr>
              <a:t>, </a:t>
            </a:r>
            <a:r>
              <a:rPr lang="en-US" sz="1600" dirty="0" err="1">
                <a:solidFill>
                  <a:schemeClr val="tx2"/>
                </a:solidFill>
                <a:latin typeface="Consolas" panose="020B0609020204030204" pitchFamily="49" charset="0"/>
                <a:cs typeface="Consolas" panose="020B0609020204030204" pitchFamily="49" charset="0"/>
              </a:rPr>
              <a:t>sp</a:t>
            </a:r>
            <a:r>
              <a:rPr lang="en-US" sz="1600" dirty="0">
                <a:solidFill>
                  <a:schemeClr val="tx2"/>
                </a:solidFill>
                <a:latin typeface="Consolas" panose="020B0609020204030204" pitchFamily="49" charset="0"/>
                <a:cs typeface="Consolas" panose="020B0609020204030204" pitchFamily="49" charset="0"/>
              </a:rPr>
              <a:t>, FP_OFF</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dirty="0" err="1">
                <a:solidFill>
                  <a:srgbClr val="7030A0"/>
                </a:solidFill>
                <a:latin typeface="Consolas" panose="020B0609020204030204" pitchFamily="49" charset="0"/>
                <a:cs typeface="Consolas" panose="020B0609020204030204" pitchFamily="49" charset="0"/>
              </a:rPr>
              <a:t>ldr</a:t>
            </a:r>
            <a:r>
              <a:rPr lang="en-US" sz="1600" dirty="0">
                <a:solidFill>
                  <a:srgbClr val="7030A0"/>
                </a:solidFill>
                <a:latin typeface="Consolas" panose="020B0609020204030204" pitchFamily="49" charset="0"/>
                <a:cs typeface="Consolas" panose="020B0609020204030204" pitchFamily="49" charset="0"/>
              </a:rPr>
              <a:t>     r3, =FRMADD</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b="1" dirty="0">
                <a:solidFill>
                  <a:srgbClr val="7030A0"/>
                </a:solidFill>
                <a:latin typeface="Courier New" panose="02070309020205020404" pitchFamily="49" charset="0"/>
                <a:cs typeface="Courier New" panose="02070309020205020404" pitchFamily="49" charset="0"/>
              </a:rPr>
              <a:t>sub    </a:t>
            </a:r>
            <a:r>
              <a:rPr lang="en-US" sz="1600" b="1" dirty="0" err="1">
                <a:solidFill>
                  <a:srgbClr val="7030A0"/>
                </a:solidFill>
                <a:latin typeface="Courier New" panose="02070309020205020404" pitchFamily="49" charset="0"/>
                <a:cs typeface="Courier New" panose="02070309020205020404" pitchFamily="49" charset="0"/>
              </a:rPr>
              <a:t>sp</a:t>
            </a:r>
            <a:r>
              <a:rPr lang="en-US" sz="1600" b="1" dirty="0">
                <a:solidFill>
                  <a:srgbClr val="7030A0"/>
                </a:solidFill>
                <a:latin typeface="Courier New" panose="02070309020205020404" pitchFamily="49" charset="0"/>
                <a:cs typeface="Courier New" panose="02070309020205020404" pitchFamily="49" charset="0"/>
              </a:rPr>
              <a:t>, </a:t>
            </a:r>
            <a:r>
              <a:rPr lang="en-US" sz="1600" b="1" dirty="0" err="1">
                <a:solidFill>
                  <a:srgbClr val="7030A0"/>
                </a:solidFill>
                <a:latin typeface="Courier New" panose="02070309020205020404" pitchFamily="49" charset="0"/>
                <a:cs typeface="Courier New" panose="02070309020205020404" pitchFamily="49" charset="0"/>
              </a:rPr>
              <a:t>sp</a:t>
            </a:r>
            <a:r>
              <a:rPr lang="en-US" sz="1600" b="1" dirty="0">
                <a:solidFill>
                  <a:srgbClr val="7030A0"/>
                </a:solidFill>
                <a:latin typeface="Courier New" panose="02070309020205020404" pitchFamily="49" charset="0"/>
                <a:cs typeface="Courier New" panose="02070309020205020404" pitchFamily="49" charset="0"/>
              </a:rPr>
              <a:t>, r3</a:t>
            </a:r>
            <a:r>
              <a:rPr lang="en-US" sz="1600" dirty="0">
                <a:solidFill>
                  <a:srgbClr val="00B050"/>
                </a:solidFill>
                <a:latin typeface="Consolas" panose="020B0609020204030204" pitchFamily="49" charset="0"/>
                <a:cs typeface="Consolas" panose="020B0609020204030204" pitchFamily="49" charset="0"/>
              </a:rPr>
              <a:t>     </a:t>
            </a:r>
          </a:p>
          <a:p>
            <a:r>
              <a:rPr lang="en-US" sz="1600" dirty="0">
                <a:solidFill>
                  <a:srgbClr val="00B050"/>
                </a:solidFill>
                <a:latin typeface="Consolas" panose="020B0609020204030204" pitchFamily="49" charset="0"/>
                <a:cs typeface="Consolas" panose="020B0609020204030204" pitchFamily="49" charset="0"/>
              </a:rPr>
              <a:t>	// your code</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a:t>
            </a:r>
            <a:r>
              <a:rPr lang="en-US" sz="1600" dirty="0">
                <a:solidFill>
                  <a:srgbClr val="FF0000"/>
                </a:solidFill>
                <a:latin typeface="Consolas" panose="020B0609020204030204" pitchFamily="49" charset="0"/>
                <a:cs typeface="Consolas" panose="020B0609020204030204" pitchFamily="49" charset="0"/>
              </a:rPr>
              <a:t>sub     </a:t>
            </a:r>
            <a:r>
              <a:rPr lang="en-US" sz="1600" dirty="0" err="1">
                <a:solidFill>
                  <a:srgbClr val="FF0000"/>
                </a:solidFill>
                <a:latin typeface="Consolas" panose="020B0609020204030204" pitchFamily="49" charset="0"/>
                <a:cs typeface="Consolas" panose="020B0609020204030204" pitchFamily="49" charset="0"/>
              </a:rPr>
              <a:t>sp</a:t>
            </a:r>
            <a:r>
              <a:rPr lang="en-US" sz="1600" dirty="0">
                <a:solidFill>
                  <a:srgbClr val="FF0000"/>
                </a:solidFill>
                <a:latin typeface="Consolas" panose="020B0609020204030204" pitchFamily="49" charset="0"/>
                <a:cs typeface="Consolas" panose="020B0609020204030204" pitchFamily="49" charset="0"/>
              </a:rPr>
              <a:t>, </a:t>
            </a:r>
            <a:r>
              <a:rPr lang="en-US" sz="1600" dirty="0" err="1">
                <a:solidFill>
                  <a:srgbClr val="FF0000"/>
                </a:solidFill>
                <a:latin typeface="Consolas" panose="020B0609020204030204" pitchFamily="49" charset="0"/>
                <a:cs typeface="Consolas" panose="020B0609020204030204" pitchFamily="49" charset="0"/>
              </a:rPr>
              <a:t>fp</a:t>
            </a:r>
            <a:r>
              <a:rPr lang="en-US" sz="1600" dirty="0">
                <a:solidFill>
                  <a:srgbClr val="FF0000"/>
                </a:solidFill>
                <a:latin typeface="Consolas" panose="020B0609020204030204" pitchFamily="49" charset="0"/>
                <a:cs typeface="Consolas" panose="020B0609020204030204" pitchFamily="49" charset="0"/>
              </a:rPr>
              <a:t>, FP_OFF</a:t>
            </a:r>
          </a:p>
          <a:p>
            <a:r>
              <a:rPr lang="en-US" sz="1600" dirty="0">
                <a:solidFill>
                  <a:schemeClr val="tx2"/>
                </a:solidFill>
                <a:latin typeface="Consolas" panose="020B0609020204030204" pitchFamily="49" charset="0"/>
                <a:cs typeface="Consolas" panose="020B0609020204030204" pitchFamily="49" charset="0"/>
              </a:rPr>
              <a:t>      pop     {</a:t>
            </a:r>
            <a:r>
              <a:rPr lang="en-US" sz="1600" dirty="0" err="1">
                <a:solidFill>
                  <a:schemeClr val="tx2"/>
                </a:solidFill>
                <a:latin typeface="Consolas" panose="020B0609020204030204" pitchFamily="49" charset="0"/>
                <a:cs typeface="Consolas" panose="020B0609020204030204" pitchFamily="49" charset="0"/>
              </a:rPr>
              <a:t>fp</a:t>
            </a:r>
            <a:r>
              <a:rPr lang="en-US" sz="1600" dirty="0">
                <a:solidFill>
                  <a:schemeClr val="tx2"/>
                </a:solidFill>
                <a:latin typeface="Consolas" panose="020B0609020204030204" pitchFamily="49" charset="0"/>
                <a:cs typeface="Consolas" panose="020B0609020204030204" pitchFamily="49" charset="0"/>
              </a:rPr>
              <a:t>, </a:t>
            </a:r>
            <a:r>
              <a:rPr lang="en-US" sz="1600" dirty="0" err="1">
                <a:solidFill>
                  <a:schemeClr val="tx2"/>
                </a:solidFill>
                <a:latin typeface="Consolas" panose="020B0609020204030204" pitchFamily="49" charset="0"/>
                <a:cs typeface="Consolas" panose="020B0609020204030204" pitchFamily="49" charset="0"/>
              </a:rPr>
              <a:t>lr</a:t>
            </a:r>
            <a:r>
              <a:rPr lang="en-US" sz="1600" dirty="0">
                <a:solidFill>
                  <a:schemeClr val="tx2"/>
                </a:solidFill>
                <a:latin typeface="Consolas" panose="020B0609020204030204" pitchFamily="49" charset="0"/>
                <a:cs typeface="Consolas" panose="020B0609020204030204" pitchFamily="49" charset="0"/>
              </a:rPr>
              <a:t>}</a:t>
            </a:r>
          </a:p>
          <a:p>
            <a:endParaRPr lang="en-US" sz="1600" dirty="0">
              <a:solidFill>
                <a:schemeClr val="tx2"/>
              </a:solidFill>
              <a:latin typeface="Consolas" panose="020B0609020204030204" pitchFamily="49" charset="0"/>
              <a:cs typeface="Consolas" panose="020B0609020204030204" pitchFamily="49" charset="0"/>
            </a:endParaRPr>
          </a:p>
          <a:p>
            <a:r>
              <a:rPr lang="en-US" sz="1600" dirty="0">
                <a:solidFill>
                  <a:schemeClr val="tx2"/>
                </a:solidFill>
                <a:latin typeface="Consolas" panose="020B0609020204030204" pitchFamily="49" charset="0"/>
                <a:cs typeface="Consolas" panose="020B0609020204030204" pitchFamily="49" charset="0"/>
              </a:rPr>
              <a:t>      bx      </a:t>
            </a:r>
            <a:r>
              <a:rPr lang="en-US" sz="1600" dirty="0" err="1">
                <a:solidFill>
                  <a:schemeClr val="tx2"/>
                </a:solidFill>
                <a:latin typeface="Consolas" panose="020B0609020204030204" pitchFamily="49" charset="0"/>
                <a:cs typeface="Consolas" panose="020B0609020204030204" pitchFamily="49" charset="0"/>
              </a:rPr>
              <a:t>lr</a:t>
            </a:r>
            <a:r>
              <a:rPr lang="en-US" sz="1600" dirty="0">
                <a:solidFill>
                  <a:schemeClr val="tx2"/>
                </a:solidFill>
                <a:latin typeface="Consolas" panose="020B0609020204030204" pitchFamily="49" charset="0"/>
                <a:cs typeface="Consolas" panose="020B0609020204030204" pitchFamily="49" charset="0"/>
              </a:rPr>
              <a:t>  // </a:t>
            </a:r>
            <a:r>
              <a:rPr lang="en-US" sz="1600" dirty="0" err="1">
                <a:solidFill>
                  <a:schemeClr val="tx2"/>
                </a:solidFill>
                <a:latin typeface="Consolas" panose="020B0609020204030204" pitchFamily="49" charset="0"/>
                <a:cs typeface="Consolas" panose="020B0609020204030204" pitchFamily="49" charset="0"/>
              </a:rPr>
              <a:t>func</a:t>
            </a:r>
            <a:r>
              <a:rPr lang="en-US" sz="1600" dirty="0">
                <a:solidFill>
                  <a:schemeClr val="tx2"/>
                </a:solidFill>
                <a:latin typeface="Consolas" panose="020B0609020204030204" pitchFamily="49" charset="0"/>
                <a:cs typeface="Consolas" panose="020B0609020204030204" pitchFamily="49" charset="0"/>
              </a:rPr>
              <a:t> return</a:t>
            </a:r>
          </a:p>
        </p:txBody>
      </p:sp>
      <p:grpSp>
        <p:nvGrpSpPr>
          <p:cNvPr id="6" name="Group 5">
            <a:extLst>
              <a:ext uri="{FF2B5EF4-FFF2-40B4-BE49-F238E27FC236}">
                <a16:creationId xmlns:a16="http://schemas.microsoft.com/office/drawing/2014/main" id="{B5CD966E-FBC9-4A45-966B-741A262A7D75}"/>
              </a:ext>
            </a:extLst>
          </p:cNvPr>
          <p:cNvGrpSpPr/>
          <p:nvPr/>
        </p:nvGrpSpPr>
        <p:grpSpPr>
          <a:xfrm>
            <a:off x="314470" y="653189"/>
            <a:ext cx="4587353" cy="2777082"/>
            <a:chOff x="8100004" y="353590"/>
            <a:chExt cx="4587353" cy="2777082"/>
          </a:xfrm>
        </p:grpSpPr>
        <p:sp>
          <p:nvSpPr>
            <p:cNvPr id="57" name="Rounded Rectangle 56">
              <a:extLst>
                <a:ext uri="{FF2B5EF4-FFF2-40B4-BE49-F238E27FC236}">
                  <a16:creationId xmlns:a16="http://schemas.microsoft.com/office/drawing/2014/main" id="{62511C30-BDD6-CA42-A6BE-1DF96DB6B7A8}"/>
                </a:ext>
              </a:extLst>
            </p:cNvPr>
            <p:cNvSpPr/>
            <p:nvPr/>
          </p:nvSpPr>
          <p:spPr>
            <a:xfrm>
              <a:off x="8100004" y="353590"/>
              <a:ext cx="4587353" cy="273890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D55945EE-481A-1B4A-B209-5AB64D00CD25}"/>
                </a:ext>
              </a:extLst>
            </p:cNvPr>
            <p:cNvSpPr/>
            <p:nvPr/>
          </p:nvSpPr>
          <p:spPr>
            <a:xfrm>
              <a:off x="9500527" y="1724771"/>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regs</a:t>
              </a:r>
            </a:p>
          </p:txBody>
        </p:sp>
        <p:sp>
          <p:nvSpPr>
            <p:cNvPr id="79" name="Rectangle 78">
              <a:extLst>
                <a:ext uri="{FF2B5EF4-FFF2-40B4-BE49-F238E27FC236}">
                  <a16:creationId xmlns:a16="http://schemas.microsoft.com/office/drawing/2014/main" id="{F25F7972-1ADC-4944-A592-DFC93CB951AE}"/>
                </a:ext>
              </a:extLst>
            </p:cNvPr>
            <p:cNvSpPr/>
            <p:nvPr/>
          </p:nvSpPr>
          <p:spPr>
            <a:xfrm>
              <a:off x="9506765" y="1417600"/>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regs</a:t>
              </a:r>
            </a:p>
          </p:txBody>
        </p:sp>
        <p:sp>
          <p:nvSpPr>
            <p:cNvPr id="80" name="TextBox 79">
              <a:extLst>
                <a:ext uri="{FF2B5EF4-FFF2-40B4-BE49-F238E27FC236}">
                  <a16:creationId xmlns:a16="http://schemas.microsoft.com/office/drawing/2014/main" id="{C9AAB1CB-74C9-4D4E-A0F5-C0C25EA1982A}"/>
                </a:ext>
              </a:extLst>
            </p:cNvPr>
            <p:cNvSpPr txBox="1"/>
            <p:nvPr/>
          </p:nvSpPr>
          <p:spPr>
            <a:xfrm>
              <a:off x="11225022" y="2415392"/>
              <a:ext cx="428322" cy="369332"/>
            </a:xfrm>
            <a:prstGeom prst="rect">
              <a:avLst/>
            </a:prstGeom>
            <a:noFill/>
          </p:spPr>
          <p:txBody>
            <a:bodyPr wrap="none" rtlCol="0">
              <a:spAutoFit/>
            </a:bodyPr>
            <a:lstStyle/>
            <a:p>
              <a:r>
                <a:rPr lang="en-US" dirty="0" err="1"/>
                <a:t>sp</a:t>
              </a:r>
              <a:endParaRPr lang="en-US" dirty="0"/>
            </a:p>
          </p:txBody>
        </p:sp>
        <p:sp>
          <p:nvSpPr>
            <p:cNvPr id="81" name="Left Arrow 80">
              <a:extLst>
                <a:ext uri="{FF2B5EF4-FFF2-40B4-BE49-F238E27FC236}">
                  <a16:creationId xmlns:a16="http://schemas.microsoft.com/office/drawing/2014/main" id="{557E95F5-00CB-0B4A-B9F3-4578936AD8B4}"/>
                </a:ext>
              </a:extLst>
            </p:cNvPr>
            <p:cNvSpPr/>
            <p:nvPr/>
          </p:nvSpPr>
          <p:spPr>
            <a:xfrm>
              <a:off x="10896605" y="2594375"/>
              <a:ext cx="379003" cy="118436"/>
            </a:xfrm>
            <a:prstGeom prst="leftArrow">
              <a:avLst>
                <a:gd name="adj1" fmla="val 42613"/>
                <a:gd name="adj2" fmla="val 50000"/>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18001D3B-1633-374C-B11E-168158E94A57}"/>
                </a:ext>
              </a:extLst>
            </p:cNvPr>
            <p:cNvSpPr/>
            <p:nvPr/>
          </p:nvSpPr>
          <p:spPr>
            <a:xfrm>
              <a:off x="9503677" y="2035504"/>
              <a:ext cx="1375959" cy="312087"/>
            </a:xfrm>
            <a:prstGeom prst="rect">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var</a:t>
              </a:r>
            </a:p>
          </p:txBody>
        </p:sp>
        <p:sp>
          <p:nvSpPr>
            <p:cNvPr id="83" name="Rectangle 82">
              <a:extLst>
                <a:ext uri="{FF2B5EF4-FFF2-40B4-BE49-F238E27FC236}">
                  <a16:creationId xmlns:a16="http://schemas.microsoft.com/office/drawing/2014/main" id="{34072BDF-F571-BB40-B549-1C9636111A9D}"/>
                </a:ext>
              </a:extLst>
            </p:cNvPr>
            <p:cNvSpPr/>
            <p:nvPr/>
          </p:nvSpPr>
          <p:spPr>
            <a:xfrm>
              <a:off x="9503677" y="2370228"/>
              <a:ext cx="1375959" cy="312087"/>
            </a:xfrm>
            <a:prstGeom prst="rect">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var</a:t>
              </a:r>
            </a:p>
          </p:txBody>
        </p:sp>
        <p:sp>
          <p:nvSpPr>
            <p:cNvPr id="84" name="TextBox 83">
              <a:extLst>
                <a:ext uri="{FF2B5EF4-FFF2-40B4-BE49-F238E27FC236}">
                  <a16:creationId xmlns:a16="http://schemas.microsoft.com/office/drawing/2014/main" id="{3A3996B1-926B-954A-AB8F-2B7726C1F71A}"/>
                </a:ext>
              </a:extLst>
            </p:cNvPr>
            <p:cNvSpPr txBox="1"/>
            <p:nvPr/>
          </p:nvSpPr>
          <p:spPr>
            <a:xfrm>
              <a:off x="11225022" y="829074"/>
              <a:ext cx="377026" cy="369332"/>
            </a:xfrm>
            <a:prstGeom prst="rect">
              <a:avLst/>
            </a:prstGeom>
            <a:noFill/>
          </p:spPr>
          <p:txBody>
            <a:bodyPr wrap="none" rtlCol="0">
              <a:spAutoFit/>
            </a:bodyPr>
            <a:lstStyle/>
            <a:p>
              <a:r>
                <a:rPr lang="en-US" dirty="0" err="1"/>
                <a:t>fp</a:t>
              </a:r>
              <a:endParaRPr lang="en-US" dirty="0"/>
            </a:p>
          </p:txBody>
        </p:sp>
        <p:sp>
          <p:nvSpPr>
            <p:cNvPr id="85" name="Left Arrow 84">
              <a:extLst>
                <a:ext uri="{FF2B5EF4-FFF2-40B4-BE49-F238E27FC236}">
                  <a16:creationId xmlns:a16="http://schemas.microsoft.com/office/drawing/2014/main" id="{A16BE11C-3646-3242-A117-191906F424F5}"/>
                </a:ext>
              </a:extLst>
            </p:cNvPr>
            <p:cNvSpPr/>
            <p:nvPr/>
          </p:nvSpPr>
          <p:spPr>
            <a:xfrm>
              <a:off x="10930776" y="971216"/>
              <a:ext cx="377026" cy="129632"/>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A78718A6-FDA1-1344-B697-1C872808128A}"/>
                </a:ext>
              </a:extLst>
            </p:cNvPr>
            <p:cNvSpPr txBox="1"/>
            <p:nvPr/>
          </p:nvSpPr>
          <p:spPr>
            <a:xfrm>
              <a:off x="8746009" y="385947"/>
              <a:ext cx="3416320" cy="369332"/>
            </a:xfrm>
            <a:prstGeom prst="rect">
              <a:avLst/>
            </a:prstGeom>
            <a:noFill/>
          </p:spPr>
          <p:txBody>
            <a:bodyPr wrap="none" rtlCol="0">
              <a:spAutoFit/>
            </a:bodyPr>
            <a:lstStyle/>
            <a:p>
              <a:pPr algn="ctr"/>
              <a:r>
                <a:rPr lang="en-US" b="1" dirty="0">
                  <a:solidFill>
                    <a:srgbClr val="0070C0"/>
                  </a:solidFill>
                </a:rPr>
                <a:t>add space for local variables!</a:t>
              </a:r>
            </a:p>
          </p:txBody>
        </p:sp>
        <p:sp>
          <p:nvSpPr>
            <p:cNvPr id="87" name="TextBox 86">
              <a:extLst>
                <a:ext uri="{FF2B5EF4-FFF2-40B4-BE49-F238E27FC236}">
                  <a16:creationId xmlns:a16="http://schemas.microsoft.com/office/drawing/2014/main" id="{5412C720-D0E0-9A46-9C80-2C2438B295F2}"/>
                </a:ext>
              </a:extLst>
            </p:cNvPr>
            <p:cNvSpPr txBox="1"/>
            <p:nvPr/>
          </p:nvSpPr>
          <p:spPr>
            <a:xfrm>
              <a:off x="9440852" y="2761340"/>
              <a:ext cx="1656868" cy="369332"/>
            </a:xfrm>
            <a:prstGeom prst="rect">
              <a:avLst/>
            </a:prstGeom>
            <a:noFill/>
          </p:spPr>
          <p:txBody>
            <a:bodyPr wrap="square" rtlCol="0">
              <a:spAutoFit/>
            </a:bodyPr>
            <a:lstStyle/>
            <a:p>
              <a:r>
                <a:rPr lang="en-US" dirty="0"/>
                <a:t>low memory</a:t>
              </a:r>
            </a:p>
          </p:txBody>
        </p:sp>
        <p:sp>
          <p:nvSpPr>
            <p:cNvPr id="88" name="Down Arrow 87">
              <a:extLst>
                <a:ext uri="{FF2B5EF4-FFF2-40B4-BE49-F238E27FC236}">
                  <a16:creationId xmlns:a16="http://schemas.microsoft.com/office/drawing/2014/main" id="{1338E036-FEDB-2248-9CD9-C834242ADC1C}"/>
                </a:ext>
              </a:extLst>
            </p:cNvPr>
            <p:cNvSpPr/>
            <p:nvPr/>
          </p:nvSpPr>
          <p:spPr>
            <a:xfrm>
              <a:off x="10188508" y="2692099"/>
              <a:ext cx="136864" cy="2036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A5811A37-2521-1542-A8CD-690CF24A1DB0}"/>
                </a:ext>
              </a:extLst>
            </p:cNvPr>
            <p:cNvSpPr/>
            <p:nvPr/>
          </p:nvSpPr>
          <p:spPr>
            <a:xfrm>
              <a:off x="9500526" y="777065"/>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90" name="Rectangle 89">
              <a:extLst>
                <a:ext uri="{FF2B5EF4-FFF2-40B4-BE49-F238E27FC236}">
                  <a16:creationId xmlns:a16="http://schemas.microsoft.com/office/drawing/2014/main" id="{7C4C6854-C1B0-5147-BDF7-F11DE8F460E7}"/>
                </a:ext>
              </a:extLst>
            </p:cNvPr>
            <p:cNvSpPr/>
            <p:nvPr/>
          </p:nvSpPr>
          <p:spPr>
            <a:xfrm>
              <a:off x="9500527" y="1099947"/>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92" name="TextBox 91">
              <a:extLst>
                <a:ext uri="{FF2B5EF4-FFF2-40B4-BE49-F238E27FC236}">
                  <a16:creationId xmlns:a16="http://schemas.microsoft.com/office/drawing/2014/main" id="{B6F3A1DC-CC6B-F948-A188-F08AD288C56F}"/>
                </a:ext>
              </a:extLst>
            </p:cNvPr>
            <p:cNvSpPr txBox="1"/>
            <p:nvPr/>
          </p:nvSpPr>
          <p:spPr>
            <a:xfrm>
              <a:off x="8432847" y="1452900"/>
              <a:ext cx="739647" cy="523220"/>
            </a:xfrm>
            <a:prstGeom prst="rect">
              <a:avLst/>
            </a:prstGeom>
            <a:solidFill>
              <a:schemeClr val="bg1"/>
            </a:solidFill>
            <a:ln w="25400">
              <a:solidFill>
                <a:schemeClr val="accent1"/>
              </a:solidFill>
            </a:ln>
          </p:spPr>
          <p:txBody>
            <a:bodyPr wrap="square" rtlCol="0">
              <a:spAutoFit/>
            </a:bodyPr>
            <a:lstStyle/>
            <a:p>
              <a:r>
                <a:rPr lang="en-US" sz="1400" dirty="0"/>
                <a:t>stack</a:t>
              </a:r>
            </a:p>
            <a:p>
              <a:r>
                <a:rPr lang="en-US" sz="1400" dirty="0"/>
                <a:t>frame</a:t>
              </a:r>
            </a:p>
          </p:txBody>
        </p:sp>
        <p:sp>
          <p:nvSpPr>
            <p:cNvPr id="93" name="Right Brace 92">
              <a:extLst>
                <a:ext uri="{FF2B5EF4-FFF2-40B4-BE49-F238E27FC236}">
                  <a16:creationId xmlns:a16="http://schemas.microsoft.com/office/drawing/2014/main" id="{7F8684E5-6415-A342-A33C-2C7EBB852752}"/>
                </a:ext>
              </a:extLst>
            </p:cNvPr>
            <p:cNvSpPr/>
            <p:nvPr/>
          </p:nvSpPr>
          <p:spPr>
            <a:xfrm rot="10800000">
              <a:off x="9255184" y="777065"/>
              <a:ext cx="270084" cy="1905250"/>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2" name="Right Arrow 11">
            <a:extLst>
              <a:ext uri="{FF2B5EF4-FFF2-40B4-BE49-F238E27FC236}">
                <a16:creationId xmlns:a16="http://schemas.microsoft.com/office/drawing/2014/main" id="{739F6961-5A64-6049-13DC-0B6B6DD2BBE8}"/>
              </a:ext>
            </a:extLst>
          </p:cNvPr>
          <p:cNvSpPr/>
          <p:nvPr/>
        </p:nvSpPr>
        <p:spPr>
          <a:xfrm>
            <a:off x="403779" y="4741112"/>
            <a:ext cx="968188" cy="2646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759C33C-EBEB-084D-3920-5546D9CDFF4F}"/>
              </a:ext>
            </a:extLst>
          </p:cNvPr>
          <p:cNvGrpSpPr/>
          <p:nvPr/>
        </p:nvGrpSpPr>
        <p:grpSpPr>
          <a:xfrm>
            <a:off x="3979668" y="4999237"/>
            <a:ext cx="6563957" cy="1754124"/>
            <a:chOff x="3979668" y="4999237"/>
            <a:chExt cx="6563957" cy="1754124"/>
          </a:xfrm>
        </p:grpSpPr>
        <p:sp>
          <p:nvSpPr>
            <p:cNvPr id="110" name="Content Placeholder 1">
              <a:extLst>
                <a:ext uri="{FF2B5EF4-FFF2-40B4-BE49-F238E27FC236}">
                  <a16:creationId xmlns:a16="http://schemas.microsoft.com/office/drawing/2014/main" id="{1BB03574-0060-E2D1-9D68-88D9F028DCCE}"/>
                </a:ext>
              </a:extLst>
            </p:cNvPr>
            <p:cNvSpPr txBox="1">
              <a:spLocks/>
            </p:cNvSpPr>
            <p:nvPr/>
          </p:nvSpPr>
          <p:spPr>
            <a:xfrm>
              <a:off x="5463662" y="4999237"/>
              <a:ext cx="5079963" cy="1754124"/>
            </a:xfrm>
            <a:prstGeom prst="rect">
              <a:avLst/>
            </a:prstGeom>
            <a:solidFill>
              <a:schemeClr val="accent4">
                <a:lumMod val="20000"/>
                <a:lumOff val="80000"/>
              </a:schemeClr>
            </a:solidFill>
            <a:ln>
              <a:solidFill>
                <a:schemeClr val="accent1"/>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accent6"/>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accent6"/>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6"/>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6"/>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cs typeface="Courier New" panose="02070309020205020404" pitchFamily="49" charset="0"/>
                </a:rPr>
                <a:t>Return the </a:t>
              </a:r>
              <a:r>
                <a:rPr lang="en-US" sz="2000" b="1" dirty="0" err="1">
                  <a:solidFill>
                    <a:srgbClr val="0070C0"/>
                  </a:solidFill>
                  <a:latin typeface="Courier New" panose="02070309020205020404" pitchFamily="49" charset="0"/>
                  <a:cs typeface="Courier New" panose="02070309020205020404" pitchFamily="49" charset="0"/>
                </a:rPr>
                <a:t>sp</a:t>
              </a:r>
              <a:r>
                <a:rPr lang="en-US" sz="2000" dirty="0">
                  <a:solidFill>
                    <a:srgbClr val="FF0000"/>
                  </a:solidFill>
                  <a:cs typeface="Courier New" panose="02070309020205020404" pitchFamily="49" charset="0"/>
                </a:rPr>
                <a:t> </a:t>
              </a:r>
              <a:r>
                <a:rPr lang="en-US" sz="2000" dirty="0">
                  <a:solidFill>
                    <a:srgbClr val="0070C0"/>
                  </a:solidFill>
                  <a:cs typeface="Courier New" panose="02070309020205020404" pitchFamily="49" charset="0"/>
                </a:rPr>
                <a:t>(using the </a:t>
              </a:r>
              <a:r>
                <a:rPr lang="en-US" sz="2000" b="1" dirty="0" err="1">
                  <a:solidFill>
                    <a:srgbClr val="0070C0"/>
                  </a:solidFill>
                  <a:latin typeface="Courier New" panose="02070309020205020404" pitchFamily="49" charset="0"/>
                  <a:cs typeface="Courier New" panose="02070309020205020404" pitchFamily="49" charset="0"/>
                </a:rPr>
                <a:t>fp</a:t>
              </a:r>
              <a:r>
                <a:rPr lang="en-US" sz="2000" dirty="0">
                  <a:solidFill>
                    <a:srgbClr val="0070C0"/>
                  </a:solidFill>
                  <a:cs typeface="Courier New" panose="02070309020205020404" pitchFamily="49" charset="0"/>
                </a:rPr>
                <a:t>)</a:t>
              </a:r>
              <a:r>
                <a:rPr lang="en-US" sz="2000" dirty="0">
                  <a:solidFill>
                    <a:srgbClr val="FF0000"/>
                  </a:solidFill>
                  <a:cs typeface="Courier New" panose="02070309020205020404" pitchFamily="49" charset="0"/>
                </a:rPr>
                <a:t> to the same address it had after the push operation </a:t>
              </a:r>
              <a:r>
                <a:rPr lang="en-US" sz="2000" dirty="0">
                  <a:solidFill>
                    <a:srgbClr val="0070C0"/>
                  </a:solidFill>
                  <a:cs typeface="Courier New" panose="02070309020205020404" pitchFamily="49" charset="0"/>
                </a:rPr>
                <a:t>	</a:t>
              </a:r>
              <a:r>
                <a:rPr lang="en-US" sz="2000" b="1" dirty="0">
                  <a:solidFill>
                    <a:srgbClr val="0070C0"/>
                  </a:solidFill>
                  <a:latin typeface="Courier New" panose="02070309020205020404" pitchFamily="49" charset="0"/>
                  <a:cs typeface="Courier New" panose="02070309020205020404" pitchFamily="49" charset="0"/>
                </a:rPr>
                <a:t>sub </a:t>
              </a:r>
              <a:r>
                <a:rPr lang="en-US" sz="2000" b="1" dirty="0" err="1">
                  <a:solidFill>
                    <a:srgbClr val="0070C0"/>
                  </a:solidFill>
                  <a:latin typeface="Courier New" panose="02070309020205020404" pitchFamily="49" charset="0"/>
                  <a:cs typeface="Courier New" panose="02070309020205020404" pitchFamily="49" charset="0"/>
                </a:rPr>
                <a:t>sp</a:t>
              </a:r>
              <a:r>
                <a:rPr lang="en-US" sz="2000" b="1" dirty="0">
                  <a:solidFill>
                    <a:srgbClr val="0070C0"/>
                  </a:solidFill>
                  <a:latin typeface="Courier New" panose="02070309020205020404" pitchFamily="49" charset="0"/>
                  <a:cs typeface="Courier New" panose="02070309020205020404" pitchFamily="49" charset="0"/>
                </a:rPr>
                <a:t>, </a:t>
              </a:r>
              <a:r>
                <a:rPr lang="en-US" sz="2000" b="1" dirty="0" err="1">
                  <a:solidFill>
                    <a:srgbClr val="0070C0"/>
                  </a:solidFill>
                  <a:latin typeface="Courier New" panose="02070309020205020404" pitchFamily="49" charset="0"/>
                  <a:cs typeface="Courier New" panose="02070309020205020404" pitchFamily="49" charset="0"/>
                </a:rPr>
                <a:t>fp</a:t>
              </a:r>
              <a:r>
                <a:rPr lang="en-US" sz="2000" b="1" dirty="0">
                  <a:solidFill>
                    <a:srgbClr val="0070C0"/>
                  </a:solidFill>
                  <a:latin typeface="Courier New" panose="02070309020205020404" pitchFamily="49" charset="0"/>
                  <a:cs typeface="Courier New" panose="02070309020205020404" pitchFamily="49" charset="0"/>
                </a:rPr>
                <a:t>, </a:t>
              </a:r>
              <a:r>
                <a:rPr lang="en-US" sz="2000" b="1" dirty="0">
                  <a:solidFill>
                    <a:srgbClr val="F37440"/>
                  </a:solidFill>
                  <a:latin typeface="Consolas" panose="020B0609020204030204" pitchFamily="49" charset="0"/>
                  <a:cs typeface="Consolas" panose="020B0609020204030204" pitchFamily="49" charset="0"/>
                </a:rPr>
                <a:t>FP_OFF</a:t>
              </a:r>
            </a:p>
            <a:p>
              <a:pPr>
                <a:lnSpc>
                  <a:spcPct val="100000"/>
                </a:lnSpc>
              </a:pPr>
              <a:r>
                <a:rPr lang="en-US" sz="2000" dirty="0">
                  <a:solidFill>
                    <a:schemeClr val="accent1"/>
                  </a:solidFill>
                  <a:latin typeface="Calibri" panose="020F0502020204030204" pitchFamily="34" charset="0"/>
                  <a:cs typeface="Calibri" panose="020F0502020204030204" pitchFamily="34" charset="0"/>
                </a:rPr>
                <a:t>this works </a:t>
              </a:r>
              <a:r>
                <a:rPr lang="en-US" sz="2000" dirty="0">
                  <a:solidFill>
                    <a:srgbClr val="FF0000"/>
                  </a:solidFill>
                  <a:latin typeface="Calibri" panose="020F0502020204030204" pitchFamily="34" charset="0"/>
                  <a:cs typeface="Calibri" panose="020F0502020204030204" pitchFamily="34" charset="0"/>
                </a:rPr>
                <a:t>no matter how much space </a:t>
              </a:r>
              <a:r>
                <a:rPr lang="en-US" sz="2000" dirty="0">
                  <a:solidFill>
                    <a:schemeClr val="accent1"/>
                  </a:solidFill>
                  <a:latin typeface="Calibri" panose="020F0502020204030204" pitchFamily="34" charset="0"/>
                  <a:cs typeface="Calibri" panose="020F0502020204030204" pitchFamily="34" charset="0"/>
                </a:rPr>
                <a:t>was allocated in the prologue</a:t>
              </a:r>
            </a:p>
          </p:txBody>
        </p:sp>
        <p:sp>
          <p:nvSpPr>
            <p:cNvPr id="111" name="Right Arrow 110">
              <a:extLst>
                <a:ext uri="{FF2B5EF4-FFF2-40B4-BE49-F238E27FC236}">
                  <a16:creationId xmlns:a16="http://schemas.microsoft.com/office/drawing/2014/main" id="{86B6B03D-D017-3373-392A-AEA6CCE58E69}"/>
                </a:ext>
              </a:extLst>
            </p:cNvPr>
            <p:cNvSpPr/>
            <p:nvPr/>
          </p:nvSpPr>
          <p:spPr>
            <a:xfrm rot="10800000">
              <a:off x="3979668" y="5486400"/>
              <a:ext cx="1483993" cy="217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3A103EE6-998F-C032-FDA8-277D9B27A27F}"/>
              </a:ext>
            </a:extLst>
          </p:cNvPr>
          <p:cNvGrpSpPr/>
          <p:nvPr/>
        </p:nvGrpSpPr>
        <p:grpSpPr>
          <a:xfrm>
            <a:off x="3207931" y="1207023"/>
            <a:ext cx="379148" cy="1082636"/>
            <a:chOff x="14827692" y="4535389"/>
            <a:chExt cx="379148" cy="1082636"/>
          </a:xfrm>
        </p:grpSpPr>
        <p:sp>
          <p:nvSpPr>
            <p:cNvPr id="7" name="Rectangle 6">
              <a:extLst>
                <a:ext uri="{FF2B5EF4-FFF2-40B4-BE49-F238E27FC236}">
                  <a16:creationId xmlns:a16="http://schemas.microsoft.com/office/drawing/2014/main" id="{876AC544-14FD-8156-380D-BA12208297E1}"/>
                </a:ext>
              </a:extLst>
            </p:cNvPr>
            <p:cNvSpPr/>
            <p:nvPr/>
          </p:nvSpPr>
          <p:spPr>
            <a:xfrm rot="16200000">
              <a:off x="14585860" y="4848592"/>
              <a:ext cx="934183" cy="307777"/>
            </a:xfrm>
            <a:prstGeom prst="rect">
              <a:avLst/>
            </a:prstGeom>
          </p:spPr>
          <p:txBody>
            <a:bodyPr wrap="square">
              <a:spAutoFit/>
            </a:bodyPr>
            <a:lstStyle/>
            <a:p>
              <a:r>
                <a:rPr lang="en-US" sz="1400" dirty="0">
                  <a:solidFill>
                    <a:srgbClr val="FF0000"/>
                  </a:solidFill>
                  <a:latin typeface="Consolas" panose="020B0609020204030204" pitchFamily="49" charset="0"/>
                  <a:cs typeface="Consolas" panose="020B0609020204030204" pitchFamily="49" charset="0"/>
                </a:rPr>
                <a:t>FP_OFF</a:t>
              </a:r>
              <a:endParaRPr lang="en-US" sz="1400" dirty="0">
                <a:solidFill>
                  <a:schemeClr val="accent5"/>
                </a:solidFill>
                <a:latin typeface="Consolas" panose="020B0609020204030204" pitchFamily="49" charset="0"/>
                <a:cs typeface="Consolas" panose="020B0609020204030204" pitchFamily="49" charset="0"/>
              </a:endParaRPr>
            </a:p>
          </p:txBody>
        </p:sp>
        <p:sp>
          <p:nvSpPr>
            <p:cNvPr id="8" name="Up-Down Arrow 7">
              <a:extLst>
                <a:ext uri="{FF2B5EF4-FFF2-40B4-BE49-F238E27FC236}">
                  <a16:creationId xmlns:a16="http://schemas.microsoft.com/office/drawing/2014/main" id="{55E7BCC3-92A7-6083-5A94-DBD1645FD51F}"/>
                </a:ext>
              </a:extLst>
            </p:cNvPr>
            <p:cNvSpPr/>
            <p:nvPr/>
          </p:nvSpPr>
          <p:spPr>
            <a:xfrm>
              <a:off x="14827692" y="4723179"/>
              <a:ext cx="155330" cy="89484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325BF471-7743-5E49-5AEA-B13403D4EBAE}"/>
              </a:ext>
            </a:extLst>
          </p:cNvPr>
          <p:cNvGrpSpPr/>
          <p:nvPr/>
        </p:nvGrpSpPr>
        <p:grpSpPr>
          <a:xfrm>
            <a:off x="5649479" y="2141204"/>
            <a:ext cx="4587353" cy="2777082"/>
            <a:chOff x="8100004" y="353590"/>
            <a:chExt cx="4587353" cy="2777082"/>
          </a:xfrm>
        </p:grpSpPr>
        <p:sp>
          <p:nvSpPr>
            <p:cNvPr id="14" name="Rounded Rectangle 13">
              <a:extLst>
                <a:ext uri="{FF2B5EF4-FFF2-40B4-BE49-F238E27FC236}">
                  <a16:creationId xmlns:a16="http://schemas.microsoft.com/office/drawing/2014/main" id="{C6D1C933-75CA-A0C5-7203-001EAD40C468}"/>
                </a:ext>
              </a:extLst>
            </p:cNvPr>
            <p:cNvSpPr/>
            <p:nvPr/>
          </p:nvSpPr>
          <p:spPr>
            <a:xfrm>
              <a:off x="8100004" y="353590"/>
              <a:ext cx="4587353" cy="273890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FDD3183-056B-ECD1-EA35-647D3E48EB31}"/>
                </a:ext>
              </a:extLst>
            </p:cNvPr>
            <p:cNvSpPr/>
            <p:nvPr/>
          </p:nvSpPr>
          <p:spPr>
            <a:xfrm>
              <a:off x="9500527" y="1724771"/>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regs</a:t>
              </a:r>
            </a:p>
          </p:txBody>
        </p:sp>
        <p:sp>
          <p:nvSpPr>
            <p:cNvPr id="16" name="Rectangle 15">
              <a:extLst>
                <a:ext uri="{FF2B5EF4-FFF2-40B4-BE49-F238E27FC236}">
                  <a16:creationId xmlns:a16="http://schemas.microsoft.com/office/drawing/2014/main" id="{51AC2403-9BEB-2E3E-216C-06939F901915}"/>
                </a:ext>
              </a:extLst>
            </p:cNvPr>
            <p:cNvSpPr/>
            <p:nvPr/>
          </p:nvSpPr>
          <p:spPr>
            <a:xfrm>
              <a:off x="9506765" y="1417600"/>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regs</a:t>
              </a:r>
            </a:p>
          </p:txBody>
        </p:sp>
        <p:sp>
          <p:nvSpPr>
            <p:cNvPr id="18" name="TextBox 17">
              <a:extLst>
                <a:ext uri="{FF2B5EF4-FFF2-40B4-BE49-F238E27FC236}">
                  <a16:creationId xmlns:a16="http://schemas.microsoft.com/office/drawing/2014/main" id="{13CCA5F9-FEF2-1EB0-1EF1-3A3EA1DB3E76}"/>
                </a:ext>
              </a:extLst>
            </p:cNvPr>
            <p:cNvSpPr txBox="1"/>
            <p:nvPr/>
          </p:nvSpPr>
          <p:spPr>
            <a:xfrm>
              <a:off x="11225022" y="1794669"/>
              <a:ext cx="428322" cy="369332"/>
            </a:xfrm>
            <a:prstGeom prst="rect">
              <a:avLst/>
            </a:prstGeom>
            <a:noFill/>
          </p:spPr>
          <p:txBody>
            <a:bodyPr wrap="none" rtlCol="0">
              <a:spAutoFit/>
            </a:bodyPr>
            <a:lstStyle/>
            <a:p>
              <a:r>
                <a:rPr lang="en-US" dirty="0" err="1"/>
                <a:t>sp</a:t>
              </a:r>
              <a:endParaRPr lang="en-US" dirty="0"/>
            </a:p>
          </p:txBody>
        </p:sp>
        <p:sp>
          <p:nvSpPr>
            <p:cNvPr id="19" name="Left Arrow 18">
              <a:extLst>
                <a:ext uri="{FF2B5EF4-FFF2-40B4-BE49-F238E27FC236}">
                  <a16:creationId xmlns:a16="http://schemas.microsoft.com/office/drawing/2014/main" id="{2042E83B-7662-6811-97C7-5ACD55C73F18}"/>
                </a:ext>
              </a:extLst>
            </p:cNvPr>
            <p:cNvSpPr/>
            <p:nvPr/>
          </p:nvSpPr>
          <p:spPr>
            <a:xfrm>
              <a:off x="10892511" y="1930804"/>
              <a:ext cx="379003" cy="118436"/>
            </a:xfrm>
            <a:prstGeom prst="leftArrow">
              <a:avLst>
                <a:gd name="adj1" fmla="val 42613"/>
                <a:gd name="adj2" fmla="val 50000"/>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DC1606E-E7D3-BC3B-FBA8-904BECD6C7FC}"/>
                </a:ext>
              </a:extLst>
            </p:cNvPr>
            <p:cNvSpPr/>
            <p:nvPr/>
          </p:nvSpPr>
          <p:spPr>
            <a:xfrm>
              <a:off x="9503677" y="2035504"/>
              <a:ext cx="1375959" cy="312087"/>
            </a:xfrm>
            <a:prstGeom prst="rect">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var</a:t>
              </a:r>
            </a:p>
          </p:txBody>
        </p:sp>
        <p:sp>
          <p:nvSpPr>
            <p:cNvPr id="21" name="Rectangle 20">
              <a:extLst>
                <a:ext uri="{FF2B5EF4-FFF2-40B4-BE49-F238E27FC236}">
                  <a16:creationId xmlns:a16="http://schemas.microsoft.com/office/drawing/2014/main" id="{6C48FC32-529E-1E54-AD0F-2C5D65C4281A}"/>
                </a:ext>
              </a:extLst>
            </p:cNvPr>
            <p:cNvSpPr/>
            <p:nvPr/>
          </p:nvSpPr>
          <p:spPr>
            <a:xfrm>
              <a:off x="9503677" y="2370228"/>
              <a:ext cx="1375959" cy="312087"/>
            </a:xfrm>
            <a:prstGeom prst="rect">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var</a:t>
              </a:r>
            </a:p>
          </p:txBody>
        </p:sp>
        <p:sp>
          <p:nvSpPr>
            <p:cNvPr id="22" name="TextBox 21">
              <a:extLst>
                <a:ext uri="{FF2B5EF4-FFF2-40B4-BE49-F238E27FC236}">
                  <a16:creationId xmlns:a16="http://schemas.microsoft.com/office/drawing/2014/main" id="{66C82331-1527-DD56-BDBD-74C784AFE6BF}"/>
                </a:ext>
              </a:extLst>
            </p:cNvPr>
            <p:cNvSpPr txBox="1"/>
            <p:nvPr/>
          </p:nvSpPr>
          <p:spPr>
            <a:xfrm>
              <a:off x="11225022" y="829074"/>
              <a:ext cx="377026" cy="369332"/>
            </a:xfrm>
            <a:prstGeom prst="rect">
              <a:avLst/>
            </a:prstGeom>
            <a:noFill/>
          </p:spPr>
          <p:txBody>
            <a:bodyPr wrap="none" rtlCol="0">
              <a:spAutoFit/>
            </a:bodyPr>
            <a:lstStyle/>
            <a:p>
              <a:r>
                <a:rPr lang="en-US" dirty="0" err="1"/>
                <a:t>fp</a:t>
              </a:r>
              <a:endParaRPr lang="en-US" dirty="0"/>
            </a:p>
          </p:txBody>
        </p:sp>
        <p:sp>
          <p:nvSpPr>
            <p:cNvPr id="23" name="Left Arrow 22">
              <a:extLst>
                <a:ext uri="{FF2B5EF4-FFF2-40B4-BE49-F238E27FC236}">
                  <a16:creationId xmlns:a16="http://schemas.microsoft.com/office/drawing/2014/main" id="{AB0DFC05-B583-D4E7-AD02-CAD973A71731}"/>
                </a:ext>
              </a:extLst>
            </p:cNvPr>
            <p:cNvSpPr/>
            <p:nvPr/>
          </p:nvSpPr>
          <p:spPr>
            <a:xfrm>
              <a:off x="10930776" y="971216"/>
              <a:ext cx="377026" cy="129632"/>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53285A4-01EA-851A-8583-4A5311937390}"/>
                </a:ext>
              </a:extLst>
            </p:cNvPr>
            <p:cNvSpPr txBox="1"/>
            <p:nvPr/>
          </p:nvSpPr>
          <p:spPr>
            <a:xfrm>
              <a:off x="8746009" y="385947"/>
              <a:ext cx="3416320" cy="369332"/>
            </a:xfrm>
            <a:prstGeom prst="rect">
              <a:avLst/>
            </a:prstGeom>
            <a:noFill/>
          </p:spPr>
          <p:txBody>
            <a:bodyPr wrap="none" rtlCol="0">
              <a:spAutoFit/>
            </a:bodyPr>
            <a:lstStyle/>
            <a:p>
              <a:pPr algn="ctr"/>
              <a:r>
                <a:rPr lang="en-US" b="1" dirty="0">
                  <a:solidFill>
                    <a:srgbClr val="0070C0"/>
                  </a:solidFill>
                </a:rPr>
                <a:t>add space for local variables!</a:t>
              </a:r>
            </a:p>
          </p:txBody>
        </p:sp>
        <p:sp>
          <p:nvSpPr>
            <p:cNvPr id="25" name="TextBox 24">
              <a:extLst>
                <a:ext uri="{FF2B5EF4-FFF2-40B4-BE49-F238E27FC236}">
                  <a16:creationId xmlns:a16="http://schemas.microsoft.com/office/drawing/2014/main" id="{6D19B4E0-1E38-2AE3-AEEB-96439E7E7765}"/>
                </a:ext>
              </a:extLst>
            </p:cNvPr>
            <p:cNvSpPr txBox="1"/>
            <p:nvPr/>
          </p:nvSpPr>
          <p:spPr>
            <a:xfrm>
              <a:off x="9440852" y="2761340"/>
              <a:ext cx="1656868" cy="369332"/>
            </a:xfrm>
            <a:prstGeom prst="rect">
              <a:avLst/>
            </a:prstGeom>
            <a:noFill/>
          </p:spPr>
          <p:txBody>
            <a:bodyPr wrap="square" rtlCol="0">
              <a:spAutoFit/>
            </a:bodyPr>
            <a:lstStyle/>
            <a:p>
              <a:r>
                <a:rPr lang="en-US" dirty="0"/>
                <a:t>low memory</a:t>
              </a:r>
            </a:p>
          </p:txBody>
        </p:sp>
        <p:sp>
          <p:nvSpPr>
            <p:cNvPr id="26" name="Down Arrow 25">
              <a:extLst>
                <a:ext uri="{FF2B5EF4-FFF2-40B4-BE49-F238E27FC236}">
                  <a16:creationId xmlns:a16="http://schemas.microsoft.com/office/drawing/2014/main" id="{5FCFDC0D-AA73-3081-F722-E7B2246CBD11}"/>
                </a:ext>
              </a:extLst>
            </p:cNvPr>
            <p:cNvSpPr/>
            <p:nvPr/>
          </p:nvSpPr>
          <p:spPr>
            <a:xfrm>
              <a:off x="10188508" y="2692099"/>
              <a:ext cx="136864" cy="2036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C2B72D6-1635-DC74-9424-94B1DC73045C}"/>
                </a:ext>
              </a:extLst>
            </p:cNvPr>
            <p:cNvSpPr/>
            <p:nvPr/>
          </p:nvSpPr>
          <p:spPr>
            <a:xfrm>
              <a:off x="9500526" y="777065"/>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28" name="Rectangle 27">
              <a:extLst>
                <a:ext uri="{FF2B5EF4-FFF2-40B4-BE49-F238E27FC236}">
                  <a16:creationId xmlns:a16="http://schemas.microsoft.com/office/drawing/2014/main" id="{5DA87AC0-3391-3C1E-93E2-F9AB59351947}"/>
                </a:ext>
              </a:extLst>
            </p:cNvPr>
            <p:cNvSpPr/>
            <p:nvPr/>
          </p:nvSpPr>
          <p:spPr>
            <a:xfrm>
              <a:off x="9500527" y="1099947"/>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29" name="TextBox 28">
              <a:extLst>
                <a:ext uri="{FF2B5EF4-FFF2-40B4-BE49-F238E27FC236}">
                  <a16:creationId xmlns:a16="http://schemas.microsoft.com/office/drawing/2014/main" id="{514DD1FD-683D-CDBF-4246-56A9147F3BEF}"/>
                </a:ext>
              </a:extLst>
            </p:cNvPr>
            <p:cNvSpPr txBox="1"/>
            <p:nvPr/>
          </p:nvSpPr>
          <p:spPr>
            <a:xfrm>
              <a:off x="8432847" y="1452900"/>
              <a:ext cx="739647" cy="523220"/>
            </a:xfrm>
            <a:prstGeom prst="rect">
              <a:avLst/>
            </a:prstGeom>
            <a:solidFill>
              <a:schemeClr val="bg1"/>
            </a:solidFill>
            <a:ln w="25400">
              <a:solidFill>
                <a:schemeClr val="accent1"/>
              </a:solidFill>
            </a:ln>
          </p:spPr>
          <p:txBody>
            <a:bodyPr wrap="square" rtlCol="0">
              <a:spAutoFit/>
            </a:bodyPr>
            <a:lstStyle/>
            <a:p>
              <a:r>
                <a:rPr lang="en-US" sz="1400" dirty="0"/>
                <a:t>stack</a:t>
              </a:r>
            </a:p>
            <a:p>
              <a:r>
                <a:rPr lang="en-US" sz="1400" dirty="0"/>
                <a:t>frame</a:t>
              </a:r>
            </a:p>
          </p:txBody>
        </p:sp>
        <p:sp>
          <p:nvSpPr>
            <p:cNvPr id="30" name="Right Brace 29">
              <a:extLst>
                <a:ext uri="{FF2B5EF4-FFF2-40B4-BE49-F238E27FC236}">
                  <a16:creationId xmlns:a16="http://schemas.microsoft.com/office/drawing/2014/main" id="{430DE856-E30A-0B86-0267-91F7635ADE86}"/>
                </a:ext>
              </a:extLst>
            </p:cNvPr>
            <p:cNvSpPr/>
            <p:nvPr/>
          </p:nvSpPr>
          <p:spPr>
            <a:xfrm rot="10800000">
              <a:off x="9255184" y="777065"/>
              <a:ext cx="270084" cy="1905250"/>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70D73496-0CEF-3E92-226C-8C1154DAEFB4}"/>
              </a:ext>
            </a:extLst>
          </p:cNvPr>
          <p:cNvGrpSpPr/>
          <p:nvPr/>
        </p:nvGrpSpPr>
        <p:grpSpPr>
          <a:xfrm>
            <a:off x="8542940" y="2823646"/>
            <a:ext cx="399475" cy="934183"/>
            <a:chOff x="14827692" y="4663997"/>
            <a:chExt cx="399475" cy="934183"/>
          </a:xfrm>
        </p:grpSpPr>
        <p:sp>
          <p:nvSpPr>
            <p:cNvPr id="32" name="Rectangle 31">
              <a:extLst>
                <a:ext uri="{FF2B5EF4-FFF2-40B4-BE49-F238E27FC236}">
                  <a16:creationId xmlns:a16="http://schemas.microsoft.com/office/drawing/2014/main" id="{47188F29-86D3-9301-6153-6681BCBC24B8}"/>
                </a:ext>
              </a:extLst>
            </p:cNvPr>
            <p:cNvSpPr/>
            <p:nvPr/>
          </p:nvSpPr>
          <p:spPr>
            <a:xfrm rot="16200000">
              <a:off x="14606187" y="4977200"/>
              <a:ext cx="934183" cy="307777"/>
            </a:xfrm>
            <a:prstGeom prst="rect">
              <a:avLst/>
            </a:prstGeom>
          </p:spPr>
          <p:txBody>
            <a:bodyPr wrap="square">
              <a:spAutoFit/>
            </a:bodyPr>
            <a:lstStyle/>
            <a:p>
              <a:r>
                <a:rPr lang="en-US" sz="1400" dirty="0">
                  <a:solidFill>
                    <a:srgbClr val="FF0000"/>
                  </a:solidFill>
                  <a:latin typeface="Consolas" panose="020B0609020204030204" pitchFamily="49" charset="0"/>
                  <a:cs typeface="Consolas" panose="020B0609020204030204" pitchFamily="49" charset="0"/>
                </a:rPr>
                <a:t>FP_OFF</a:t>
              </a:r>
              <a:endParaRPr lang="en-US" sz="1400" dirty="0">
                <a:solidFill>
                  <a:schemeClr val="accent5"/>
                </a:solidFill>
                <a:latin typeface="Consolas" panose="020B0609020204030204" pitchFamily="49" charset="0"/>
                <a:cs typeface="Consolas" panose="020B0609020204030204" pitchFamily="49" charset="0"/>
              </a:endParaRPr>
            </a:p>
          </p:txBody>
        </p:sp>
        <p:sp>
          <p:nvSpPr>
            <p:cNvPr id="33" name="Up-Down Arrow 32">
              <a:extLst>
                <a:ext uri="{FF2B5EF4-FFF2-40B4-BE49-F238E27FC236}">
                  <a16:creationId xmlns:a16="http://schemas.microsoft.com/office/drawing/2014/main" id="{2C9B07A8-F87D-F54D-D572-A69E1D160088}"/>
                </a:ext>
              </a:extLst>
            </p:cNvPr>
            <p:cNvSpPr/>
            <p:nvPr/>
          </p:nvSpPr>
          <p:spPr>
            <a:xfrm>
              <a:off x="14827692" y="4723179"/>
              <a:ext cx="140841" cy="85617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77A84DE9-722F-735D-1FCE-61EF6650B910}"/>
              </a:ext>
            </a:extLst>
          </p:cNvPr>
          <p:cNvGrpSpPr/>
          <p:nvPr/>
        </p:nvGrpSpPr>
        <p:grpSpPr>
          <a:xfrm>
            <a:off x="3207931" y="2141205"/>
            <a:ext cx="431291" cy="793721"/>
            <a:chOff x="14827692" y="4601770"/>
            <a:chExt cx="431291" cy="793721"/>
          </a:xfrm>
        </p:grpSpPr>
        <p:sp>
          <p:nvSpPr>
            <p:cNvPr id="55" name="Rectangle 54">
              <a:extLst>
                <a:ext uri="{FF2B5EF4-FFF2-40B4-BE49-F238E27FC236}">
                  <a16:creationId xmlns:a16="http://schemas.microsoft.com/office/drawing/2014/main" id="{50755960-5949-3329-0EFC-BF72A5A70C3F}"/>
                </a:ext>
              </a:extLst>
            </p:cNvPr>
            <p:cNvSpPr/>
            <p:nvPr/>
          </p:nvSpPr>
          <p:spPr>
            <a:xfrm rot="16200000">
              <a:off x="14708234" y="4844742"/>
              <a:ext cx="793721" cy="307777"/>
            </a:xfrm>
            <a:prstGeom prst="rect">
              <a:avLst/>
            </a:prstGeom>
          </p:spPr>
          <p:txBody>
            <a:bodyPr wrap="square">
              <a:spAutoFit/>
            </a:bodyPr>
            <a:lstStyle/>
            <a:p>
              <a:r>
                <a:rPr lang="en-US" sz="1400" dirty="0">
                  <a:solidFill>
                    <a:srgbClr val="FF0000"/>
                  </a:solidFill>
                  <a:latin typeface="Consolas" panose="020B0609020204030204" pitchFamily="49" charset="0"/>
                  <a:cs typeface="Consolas" panose="020B0609020204030204" pitchFamily="49" charset="0"/>
                </a:rPr>
                <a:t>FRMSZ</a:t>
              </a:r>
              <a:endParaRPr lang="en-US" sz="1400" dirty="0">
                <a:solidFill>
                  <a:schemeClr val="accent5"/>
                </a:solidFill>
                <a:latin typeface="Consolas" panose="020B0609020204030204" pitchFamily="49" charset="0"/>
                <a:cs typeface="Consolas" panose="020B0609020204030204" pitchFamily="49" charset="0"/>
              </a:endParaRPr>
            </a:p>
          </p:txBody>
        </p:sp>
        <p:sp>
          <p:nvSpPr>
            <p:cNvPr id="56" name="Up-Down Arrow 55">
              <a:extLst>
                <a:ext uri="{FF2B5EF4-FFF2-40B4-BE49-F238E27FC236}">
                  <a16:creationId xmlns:a16="http://schemas.microsoft.com/office/drawing/2014/main" id="{106435DE-DECD-16C7-CE3F-C49A72F4A2D7}"/>
                </a:ext>
              </a:extLst>
            </p:cNvPr>
            <p:cNvSpPr/>
            <p:nvPr/>
          </p:nvSpPr>
          <p:spPr>
            <a:xfrm>
              <a:off x="14827692" y="4803173"/>
              <a:ext cx="155330" cy="55136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05035AE4-D5FB-0CE8-1095-96EF2DC7B5DA}"/>
              </a:ext>
            </a:extLst>
          </p:cNvPr>
          <p:cNvGrpSpPr/>
          <p:nvPr/>
        </p:nvGrpSpPr>
        <p:grpSpPr>
          <a:xfrm>
            <a:off x="8531719" y="3656726"/>
            <a:ext cx="431291" cy="793721"/>
            <a:chOff x="14827692" y="4601770"/>
            <a:chExt cx="431291" cy="793721"/>
          </a:xfrm>
        </p:grpSpPr>
        <p:sp>
          <p:nvSpPr>
            <p:cNvPr id="59" name="Rectangle 58">
              <a:extLst>
                <a:ext uri="{FF2B5EF4-FFF2-40B4-BE49-F238E27FC236}">
                  <a16:creationId xmlns:a16="http://schemas.microsoft.com/office/drawing/2014/main" id="{E6A7779C-B87B-0D39-4ACA-D8847C341662}"/>
                </a:ext>
              </a:extLst>
            </p:cNvPr>
            <p:cNvSpPr/>
            <p:nvPr/>
          </p:nvSpPr>
          <p:spPr>
            <a:xfrm rot="16200000">
              <a:off x="14708234" y="4844742"/>
              <a:ext cx="793721" cy="307777"/>
            </a:xfrm>
            <a:prstGeom prst="rect">
              <a:avLst/>
            </a:prstGeom>
          </p:spPr>
          <p:txBody>
            <a:bodyPr wrap="square">
              <a:spAutoFit/>
            </a:bodyPr>
            <a:lstStyle/>
            <a:p>
              <a:r>
                <a:rPr lang="en-US" sz="1400" dirty="0">
                  <a:solidFill>
                    <a:srgbClr val="FF0000"/>
                  </a:solidFill>
                  <a:latin typeface="Consolas" panose="020B0609020204030204" pitchFamily="49" charset="0"/>
                  <a:cs typeface="Consolas" panose="020B0609020204030204" pitchFamily="49" charset="0"/>
                </a:rPr>
                <a:t>FRMSZ</a:t>
              </a:r>
              <a:endParaRPr lang="en-US" sz="1400" dirty="0">
                <a:solidFill>
                  <a:schemeClr val="accent5"/>
                </a:solidFill>
                <a:latin typeface="Consolas" panose="020B0609020204030204" pitchFamily="49" charset="0"/>
                <a:cs typeface="Consolas" panose="020B0609020204030204" pitchFamily="49" charset="0"/>
              </a:endParaRPr>
            </a:p>
          </p:txBody>
        </p:sp>
        <p:sp>
          <p:nvSpPr>
            <p:cNvPr id="60" name="Up-Down Arrow 59">
              <a:extLst>
                <a:ext uri="{FF2B5EF4-FFF2-40B4-BE49-F238E27FC236}">
                  <a16:creationId xmlns:a16="http://schemas.microsoft.com/office/drawing/2014/main" id="{49D6523D-FF97-486C-ADC4-5205EA9A955C}"/>
                </a:ext>
              </a:extLst>
            </p:cNvPr>
            <p:cNvSpPr/>
            <p:nvPr/>
          </p:nvSpPr>
          <p:spPr>
            <a:xfrm>
              <a:off x="14827692" y="4803173"/>
              <a:ext cx="155330" cy="55136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ight Arrow 3">
            <a:extLst>
              <a:ext uri="{FF2B5EF4-FFF2-40B4-BE49-F238E27FC236}">
                <a16:creationId xmlns:a16="http://schemas.microsoft.com/office/drawing/2014/main" id="{35FF7F39-4611-0143-7222-E02F9E3F54EE}"/>
              </a:ext>
            </a:extLst>
          </p:cNvPr>
          <p:cNvSpPr/>
          <p:nvPr/>
        </p:nvSpPr>
        <p:spPr>
          <a:xfrm rot="10800000">
            <a:off x="9157511" y="3647810"/>
            <a:ext cx="968188" cy="2646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243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5B33C4-1E71-5E4D-9613-C82E7E181531}"/>
              </a:ext>
            </a:extLst>
          </p:cNvPr>
          <p:cNvSpPr>
            <a:spLocks noGrp="1"/>
          </p:cNvSpPr>
          <p:nvPr>
            <p:ph type="title"/>
          </p:nvPr>
        </p:nvSpPr>
        <p:spPr>
          <a:xfrm>
            <a:off x="91655" y="106408"/>
            <a:ext cx="8588457" cy="459137"/>
          </a:xfrm>
        </p:spPr>
        <p:txBody>
          <a:bodyPr/>
          <a:lstStyle/>
          <a:p>
            <a:r>
              <a:rPr lang="en-US" dirty="0"/>
              <a:t>Stack Frame Design – Local Variables</a:t>
            </a:r>
          </a:p>
        </p:txBody>
      </p:sp>
      <p:sp>
        <p:nvSpPr>
          <p:cNvPr id="163" name="Content Placeholder 162">
            <a:extLst>
              <a:ext uri="{FF2B5EF4-FFF2-40B4-BE49-F238E27FC236}">
                <a16:creationId xmlns:a16="http://schemas.microsoft.com/office/drawing/2014/main" id="{79827DBE-AD1A-8B4C-828B-222AD36D2CA9}"/>
              </a:ext>
            </a:extLst>
          </p:cNvPr>
          <p:cNvSpPr>
            <a:spLocks noGrp="1"/>
          </p:cNvSpPr>
          <p:nvPr>
            <p:ph sz="quarter" idx="17"/>
          </p:nvPr>
        </p:nvSpPr>
        <p:spPr>
          <a:xfrm>
            <a:off x="331823" y="1007436"/>
            <a:ext cx="8766165" cy="4935577"/>
          </a:xfrm>
          <a:solidFill>
            <a:schemeClr val="accent4">
              <a:lumMod val="20000"/>
              <a:lumOff val="80000"/>
            </a:schemeClr>
          </a:solidFill>
          <a:ln>
            <a:solidFill>
              <a:schemeClr val="accent1"/>
            </a:solidFill>
          </a:ln>
        </p:spPr>
        <p:txBody>
          <a:bodyPr/>
          <a:lstStyle/>
          <a:p>
            <a:r>
              <a:rPr lang="en-US" sz="2200" dirty="0">
                <a:solidFill>
                  <a:srgbClr val="2C895B"/>
                </a:solidFill>
              </a:rPr>
              <a:t>Arrays</a:t>
            </a:r>
            <a:r>
              <a:rPr lang="en-US" sz="2200" dirty="0">
                <a:solidFill>
                  <a:schemeClr val="tx2"/>
                </a:solidFill>
              </a:rPr>
              <a:t> start at a 4-byte boundary (even arrays with only 1 element)</a:t>
            </a:r>
          </a:p>
          <a:p>
            <a:pPr lvl="1"/>
            <a:r>
              <a:rPr lang="en-US" sz="2200" dirty="0">
                <a:solidFill>
                  <a:schemeClr val="tx2"/>
                </a:solidFill>
              </a:rPr>
              <a:t>Exception: double arrays [ ] start at an 8-byte boundary</a:t>
            </a:r>
          </a:p>
          <a:p>
            <a:pPr lvl="1"/>
            <a:r>
              <a:rPr lang="en-US" sz="2200" dirty="0">
                <a:solidFill>
                  <a:srgbClr val="0070C0"/>
                </a:solidFill>
              </a:rPr>
              <a:t>struct</a:t>
            </a:r>
            <a:r>
              <a:rPr lang="en-US" sz="2200" dirty="0">
                <a:solidFill>
                  <a:schemeClr val="tx2"/>
                </a:solidFill>
              </a:rPr>
              <a:t> arrays are </a:t>
            </a:r>
            <a:r>
              <a:rPr lang="en-US" sz="2200" dirty="0">
                <a:solidFill>
                  <a:srgbClr val="0070C0"/>
                </a:solidFill>
              </a:rPr>
              <a:t>aligned to the requirements of largest member </a:t>
            </a:r>
          </a:p>
          <a:p>
            <a:r>
              <a:rPr lang="en-US" sz="2200" dirty="0">
                <a:solidFill>
                  <a:srgbClr val="2C895B"/>
                </a:solidFill>
              </a:rPr>
              <a:t>Space </a:t>
            </a:r>
            <a:r>
              <a:rPr lang="en-US" sz="2200" dirty="0">
                <a:solidFill>
                  <a:srgbClr val="FF0000"/>
                </a:solidFill>
              </a:rPr>
              <a:t>padding</a:t>
            </a:r>
            <a:r>
              <a:rPr lang="en-US" sz="2200" dirty="0">
                <a:solidFill>
                  <a:srgbClr val="2C895B"/>
                </a:solidFill>
              </a:rPr>
              <a:t> (0 or 4 bytes) </a:t>
            </a:r>
            <a:r>
              <a:rPr lang="en-US" sz="2200" dirty="0">
                <a:solidFill>
                  <a:srgbClr val="F3753F"/>
                </a:solidFill>
              </a:rPr>
              <a:t>when necessary</a:t>
            </a:r>
            <a:r>
              <a:rPr lang="en-US" sz="2200" dirty="0">
                <a:solidFill>
                  <a:srgbClr val="2C895B"/>
                </a:solidFill>
              </a:rPr>
              <a:t> is added at the </a:t>
            </a:r>
            <a:r>
              <a:rPr lang="en-US" sz="2200" dirty="0">
                <a:solidFill>
                  <a:srgbClr val="FF0000"/>
                </a:solidFill>
              </a:rPr>
              <a:t>high address end </a:t>
            </a:r>
            <a:r>
              <a:rPr lang="en-US" sz="2200" dirty="0">
                <a:solidFill>
                  <a:srgbClr val="2C895B"/>
                </a:solidFill>
              </a:rPr>
              <a:t>of a variables allocated space, based on the variable's alignment and the requirements of </a:t>
            </a:r>
            <a:r>
              <a:rPr lang="en-US" sz="2200" dirty="0">
                <a:solidFill>
                  <a:srgbClr val="F3753F"/>
                </a:solidFill>
              </a:rPr>
              <a:t>variable below it on the stack</a:t>
            </a:r>
            <a:r>
              <a:rPr lang="en-US" sz="2200" dirty="0">
                <a:solidFill>
                  <a:srgbClr val="2C895B"/>
                </a:solidFill>
              </a:rPr>
              <a:t> </a:t>
            </a:r>
          </a:p>
          <a:p>
            <a:r>
              <a:rPr lang="en-US" sz="2200" dirty="0">
                <a:solidFill>
                  <a:schemeClr val="tx2"/>
                </a:solidFill>
              </a:rPr>
              <a:t>Single chars (and shorts) can be grouped together in same 4-byte word (following the alignment for the short)</a:t>
            </a:r>
          </a:p>
          <a:p>
            <a:r>
              <a:rPr lang="en-US" sz="2200" dirty="0">
                <a:solidFill>
                  <a:srgbClr val="C00000"/>
                </a:solidFill>
              </a:rPr>
              <a:t>After all the variables have been allocated, </a:t>
            </a:r>
            <a:r>
              <a:rPr lang="en-US" sz="2200" dirty="0">
                <a:solidFill>
                  <a:srgbClr val="2C895B"/>
                </a:solidFill>
              </a:rPr>
              <a:t>add padding at stack frame bottom </a:t>
            </a:r>
            <a:r>
              <a:rPr lang="en-US" sz="2200" dirty="0">
                <a:solidFill>
                  <a:schemeClr val="tx2"/>
                </a:solidFill>
              </a:rPr>
              <a:t>(low memory) so the </a:t>
            </a:r>
            <a:r>
              <a:rPr lang="en-US" sz="2200" dirty="0">
                <a:solidFill>
                  <a:srgbClr val="C00000"/>
                </a:solidFill>
              </a:rPr>
              <a:t>total stack frame size </a:t>
            </a:r>
            <a:r>
              <a:rPr lang="en-US" sz="2200" dirty="0">
                <a:solidFill>
                  <a:schemeClr val="tx2"/>
                </a:solidFill>
              </a:rPr>
              <a:t>(including all saved registers) is a </a:t>
            </a:r>
            <a:r>
              <a:rPr lang="en-US" sz="2200" dirty="0">
                <a:solidFill>
                  <a:srgbClr val="0070C0"/>
                </a:solidFill>
              </a:rPr>
              <a:t>multiple of 8 </a:t>
            </a:r>
            <a:r>
              <a:rPr lang="en-US" sz="2200" dirty="0">
                <a:solidFill>
                  <a:schemeClr val="tx2"/>
                </a:solidFill>
              </a:rPr>
              <a:t>when the prologue is finished</a:t>
            </a:r>
          </a:p>
        </p:txBody>
      </p:sp>
      <p:sp>
        <p:nvSpPr>
          <p:cNvPr id="32" name="TextBox 31">
            <a:extLst>
              <a:ext uri="{FF2B5EF4-FFF2-40B4-BE49-F238E27FC236}">
                <a16:creationId xmlns:a16="http://schemas.microsoft.com/office/drawing/2014/main" id="{7937018D-67CB-4040-985B-4814A9F463D5}"/>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64" name="Group 63">
            <a:extLst>
              <a:ext uri="{FF2B5EF4-FFF2-40B4-BE49-F238E27FC236}">
                <a16:creationId xmlns:a16="http://schemas.microsoft.com/office/drawing/2014/main" id="{9DB7F56D-F9F9-7607-C377-56C8DF757E04}"/>
              </a:ext>
            </a:extLst>
          </p:cNvPr>
          <p:cNvGrpSpPr/>
          <p:nvPr/>
        </p:nvGrpSpPr>
        <p:grpSpPr>
          <a:xfrm>
            <a:off x="9501688" y="3992786"/>
            <a:ext cx="1554878" cy="1061171"/>
            <a:chOff x="5602097" y="1600973"/>
            <a:chExt cx="1554878" cy="1061171"/>
          </a:xfrm>
        </p:grpSpPr>
        <p:sp>
          <p:nvSpPr>
            <p:cNvPr id="65" name="Rectangle 64">
              <a:extLst>
                <a:ext uri="{FF2B5EF4-FFF2-40B4-BE49-F238E27FC236}">
                  <a16:creationId xmlns:a16="http://schemas.microsoft.com/office/drawing/2014/main" id="{7EBFD17C-3893-427E-287C-8AE892023DDB}"/>
                </a:ext>
              </a:extLst>
            </p:cNvPr>
            <p:cNvSpPr/>
            <p:nvPr/>
          </p:nvSpPr>
          <p:spPr>
            <a:xfrm>
              <a:off x="6894170" y="2328363"/>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a:t>
              </a:r>
            </a:p>
          </p:txBody>
        </p:sp>
        <p:sp>
          <p:nvSpPr>
            <p:cNvPr id="66" name="Rectangle 65">
              <a:extLst>
                <a:ext uri="{FF2B5EF4-FFF2-40B4-BE49-F238E27FC236}">
                  <a16:creationId xmlns:a16="http://schemas.microsoft.com/office/drawing/2014/main" id="{52A9986C-2881-DFCF-5DF7-BA85E179E33E}"/>
                </a:ext>
              </a:extLst>
            </p:cNvPr>
            <p:cNvSpPr/>
            <p:nvPr/>
          </p:nvSpPr>
          <p:spPr>
            <a:xfrm>
              <a:off x="6497677" y="2323849"/>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t>
              </a:r>
            </a:p>
          </p:txBody>
        </p:sp>
        <p:sp>
          <p:nvSpPr>
            <p:cNvPr id="67" name="Rectangle 66">
              <a:extLst>
                <a:ext uri="{FF2B5EF4-FFF2-40B4-BE49-F238E27FC236}">
                  <a16:creationId xmlns:a16="http://schemas.microsoft.com/office/drawing/2014/main" id="{8DC6302B-B90C-4002-7C3B-16F7D1BD973B}"/>
                </a:ext>
              </a:extLst>
            </p:cNvPr>
            <p:cNvSpPr/>
            <p:nvPr/>
          </p:nvSpPr>
          <p:spPr>
            <a:xfrm>
              <a:off x="6068772" y="2323849"/>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t>
              </a:r>
            </a:p>
          </p:txBody>
        </p:sp>
        <p:sp>
          <p:nvSpPr>
            <p:cNvPr id="68" name="Rectangle 67">
              <a:extLst>
                <a:ext uri="{FF2B5EF4-FFF2-40B4-BE49-F238E27FC236}">
                  <a16:creationId xmlns:a16="http://schemas.microsoft.com/office/drawing/2014/main" id="{57C422D0-D428-2814-78F7-C894D6B4517B}"/>
                </a:ext>
              </a:extLst>
            </p:cNvPr>
            <p:cNvSpPr/>
            <p:nvPr/>
          </p:nvSpPr>
          <p:spPr>
            <a:xfrm>
              <a:off x="5602097" y="2323849"/>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
              </a:r>
            </a:p>
          </p:txBody>
        </p:sp>
        <p:sp>
          <p:nvSpPr>
            <p:cNvPr id="72" name="Rectangle 71">
              <a:extLst>
                <a:ext uri="{FF2B5EF4-FFF2-40B4-BE49-F238E27FC236}">
                  <a16:creationId xmlns:a16="http://schemas.microsoft.com/office/drawing/2014/main" id="{76913AFD-6AF6-F1AE-63A7-A8DDA861649F}"/>
                </a:ext>
              </a:extLst>
            </p:cNvPr>
            <p:cNvSpPr/>
            <p:nvPr/>
          </p:nvSpPr>
          <p:spPr>
            <a:xfrm>
              <a:off x="6894170" y="1600973"/>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a:t>
              </a:r>
            </a:p>
          </p:txBody>
        </p:sp>
      </p:grpSp>
      <p:grpSp>
        <p:nvGrpSpPr>
          <p:cNvPr id="73" name="Group 72">
            <a:extLst>
              <a:ext uri="{FF2B5EF4-FFF2-40B4-BE49-F238E27FC236}">
                <a16:creationId xmlns:a16="http://schemas.microsoft.com/office/drawing/2014/main" id="{EC6A2A1C-BD94-01D4-B5B6-1403A64EE06D}"/>
              </a:ext>
            </a:extLst>
          </p:cNvPr>
          <p:cNvGrpSpPr/>
          <p:nvPr/>
        </p:nvGrpSpPr>
        <p:grpSpPr>
          <a:xfrm>
            <a:off x="9419530" y="3821185"/>
            <a:ext cx="2037885" cy="2116935"/>
            <a:chOff x="8844692" y="4530355"/>
            <a:chExt cx="2037885" cy="2116935"/>
          </a:xfrm>
        </p:grpSpPr>
        <p:sp>
          <p:nvSpPr>
            <p:cNvPr id="74" name="Rectangle 73">
              <a:extLst>
                <a:ext uri="{FF2B5EF4-FFF2-40B4-BE49-F238E27FC236}">
                  <a16:creationId xmlns:a16="http://schemas.microsoft.com/office/drawing/2014/main" id="{D6B60258-B427-312E-19DA-5815FB47A519}"/>
                </a:ext>
              </a:extLst>
            </p:cNvPr>
            <p:cNvSpPr/>
            <p:nvPr/>
          </p:nvSpPr>
          <p:spPr>
            <a:xfrm>
              <a:off x="8855099" y="6011186"/>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Rectangle 74">
              <a:extLst>
                <a:ext uri="{FF2B5EF4-FFF2-40B4-BE49-F238E27FC236}">
                  <a16:creationId xmlns:a16="http://schemas.microsoft.com/office/drawing/2014/main" id="{054A0DC3-4D8E-04E0-0550-E8432BB41009}"/>
                </a:ext>
              </a:extLst>
            </p:cNvPr>
            <p:cNvSpPr/>
            <p:nvPr/>
          </p:nvSpPr>
          <p:spPr>
            <a:xfrm>
              <a:off x="8844692" y="4530355"/>
              <a:ext cx="2037885" cy="1470991"/>
            </a:xfrm>
            <a:prstGeom prst="rect">
              <a:avLst/>
            </a:prstGeom>
            <a:noFill/>
            <a:ln w="317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Rectangle 75">
              <a:extLst>
                <a:ext uri="{FF2B5EF4-FFF2-40B4-BE49-F238E27FC236}">
                  <a16:creationId xmlns:a16="http://schemas.microsoft.com/office/drawing/2014/main" id="{6EE54022-B3D5-4310-3E00-930D95E06875}"/>
                </a:ext>
              </a:extLst>
            </p:cNvPr>
            <p:cNvSpPr/>
            <p:nvPr/>
          </p:nvSpPr>
          <p:spPr>
            <a:xfrm>
              <a:off x="8855099" y="5309330"/>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77" name="Rectangle 76">
            <a:extLst>
              <a:ext uri="{FF2B5EF4-FFF2-40B4-BE49-F238E27FC236}">
                <a16:creationId xmlns:a16="http://schemas.microsoft.com/office/drawing/2014/main" id="{20FF0E5B-B707-CCF7-0F8F-0B159020B835}"/>
              </a:ext>
            </a:extLst>
          </p:cNvPr>
          <p:cNvSpPr/>
          <p:nvPr/>
        </p:nvSpPr>
        <p:spPr>
          <a:xfrm>
            <a:off x="10447542" y="3993338"/>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panose="020B0609020204030204" pitchFamily="49" charset="0"/>
                <a:cs typeface="Consolas" panose="020B0609020204030204" pitchFamily="49" charset="0"/>
              </a:rPr>
              <a:t>0</a:t>
            </a:r>
          </a:p>
        </p:txBody>
      </p:sp>
      <p:grpSp>
        <p:nvGrpSpPr>
          <p:cNvPr id="96" name="Group 95">
            <a:extLst>
              <a:ext uri="{FF2B5EF4-FFF2-40B4-BE49-F238E27FC236}">
                <a16:creationId xmlns:a16="http://schemas.microsoft.com/office/drawing/2014/main" id="{AE9A0BFA-17FE-6227-9991-65F7356FBCCE}"/>
              </a:ext>
            </a:extLst>
          </p:cNvPr>
          <p:cNvGrpSpPr/>
          <p:nvPr/>
        </p:nvGrpSpPr>
        <p:grpSpPr>
          <a:xfrm>
            <a:off x="9423744" y="2341341"/>
            <a:ext cx="2037885" cy="2132917"/>
            <a:chOff x="8854817" y="4514373"/>
            <a:chExt cx="2037885" cy="2132917"/>
          </a:xfrm>
        </p:grpSpPr>
        <p:sp>
          <p:nvSpPr>
            <p:cNvPr id="97" name="Rectangle 96">
              <a:extLst>
                <a:ext uri="{FF2B5EF4-FFF2-40B4-BE49-F238E27FC236}">
                  <a16:creationId xmlns:a16="http://schemas.microsoft.com/office/drawing/2014/main" id="{380E1485-E358-3E92-739B-A00AE3F745D0}"/>
                </a:ext>
              </a:extLst>
            </p:cNvPr>
            <p:cNvSpPr/>
            <p:nvPr/>
          </p:nvSpPr>
          <p:spPr>
            <a:xfrm>
              <a:off x="8855099" y="6011186"/>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Rectangle 97">
              <a:extLst>
                <a:ext uri="{FF2B5EF4-FFF2-40B4-BE49-F238E27FC236}">
                  <a16:creationId xmlns:a16="http://schemas.microsoft.com/office/drawing/2014/main" id="{C597B270-F775-7BEB-3758-FD001EEF7D60}"/>
                </a:ext>
              </a:extLst>
            </p:cNvPr>
            <p:cNvSpPr/>
            <p:nvPr/>
          </p:nvSpPr>
          <p:spPr>
            <a:xfrm>
              <a:off x="8854817" y="4514373"/>
              <a:ext cx="2037885" cy="1470991"/>
            </a:xfrm>
            <a:prstGeom prst="rect">
              <a:avLst/>
            </a:prstGeom>
            <a:noFill/>
            <a:ln w="317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1" name="Group 100">
            <a:extLst>
              <a:ext uri="{FF2B5EF4-FFF2-40B4-BE49-F238E27FC236}">
                <a16:creationId xmlns:a16="http://schemas.microsoft.com/office/drawing/2014/main" id="{CCE01D43-C831-4E8E-BE66-97A676A59352}"/>
              </a:ext>
            </a:extLst>
          </p:cNvPr>
          <p:cNvGrpSpPr/>
          <p:nvPr/>
        </p:nvGrpSpPr>
        <p:grpSpPr>
          <a:xfrm>
            <a:off x="9433919" y="5278291"/>
            <a:ext cx="2037885" cy="1470991"/>
            <a:chOff x="8853170" y="5259442"/>
            <a:chExt cx="2037885" cy="1470991"/>
          </a:xfrm>
        </p:grpSpPr>
        <p:sp>
          <p:nvSpPr>
            <p:cNvPr id="102" name="Rectangle 101">
              <a:extLst>
                <a:ext uri="{FF2B5EF4-FFF2-40B4-BE49-F238E27FC236}">
                  <a16:creationId xmlns:a16="http://schemas.microsoft.com/office/drawing/2014/main" id="{4146A355-B107-941B-95A7-25016B8F62DC}"/>
                </a:ext>
              </a:extLst>
            </p:cNvPr>
            <p:cNvSpPr/>
            <p:nvPr/>
          </p:nvSpPr>
          <p:spPr>
            <a:xfrm>
              <a:off x="8855099" y="6011186"/>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Rectangle 102">
              <a:extLst>
                <a:ext uri="{FF2B5EF4-FFF2-40B4-BE49-F238E27FC236}">
                  <a16:creationId xmlns:a16="http://schemas.microsoft.com/office/drawing/2014/main" id="{217B022C-C1BA-4737-3997-93B36BCDADD6}"/>
                </a:ext>
              </a:extLst>
            </p:cNvPr>
            <p:cNvSpPr/>
            <p:nvPr/>
          </p:nvSpPr>
          <p:spPr>
            <a:xfrm>
              <a:off x="8853170" y="5259442"/>
              <a:ext cx="2037885" cy="1470991"/>
            </a:xfrm>
            <a:prstGeom prst="rect">
              <a:avLst/>
            </a:prstGeom>
            <a:noFill/>
            <a:ln w="317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05" name="Rectangle 104">
            <a:extLst>
              <a:ext uri="{FF2B5EF4-FFF2-40B4-BE49-F238E27FC236}">
                <a16:creationId xmlns:a16="http://schemas.microsoft.com/office/drawing/2014/main" id="{B80F3F7D-E346-EA63-C560-CE8377EC9E0B}"/>
              </a:ext>
            </a:extLst>
          </p:cNvPr>
          <p:cNvSpPr/>
          <p:nvPr/>
        </p:nvSpPr>
        <p:spPr>
          <a:xfrm>
            <a:off x="9476854" y="5347896"/>
            <a:ext cx="1840828" cy="588083"/>
          </a:xfrm>
          <a:prstGeom prst="rect">
            <a:avLst/>
          </a:prstGeom>
          <a:solidFill>
            <a:srgbClr val="0070C0"/>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pointer</a:t>
            </a:r>
          </a:p>
        </p:txBody>
      </p:sp>
      <p:sp>
        <p:nvSpPr>
          <p:cNvPr id="12" name="TextBox 11">
            <a:extLst>
              <a:ext uri="{FF2B5EF4-FFF2-40B4-BE49-F238E27FC236}">
                <a16:creationId xmlns:a16="http://schemas.microsoft.com/office/drawing/2014/main" id="{A54D892E-0854-DA3F-CDD7-5686DF891E0B}"/>
              </a:ext>
            </a:extLst>
          </p:cNvPr>
          <p:cNvSpPr txBox="1"/>
          <p:nvPr/>
        </p:nvSpPr>
        <p:spPr>
          <a:xfrm>
            <a:off x="9561141" y="6159995"/>
            <a:ext cx="1890261" cy="369332"/>
          </a:xfrm>
          <a:prstGeom prst="rect">
            <a:avLst/>
          </a:prstGeom>
          <a:noFill/>
        </p:spPr>
        <p:txBody>
          <a:bodyPr wrap="none" rtlCol="0">
            <a:spAutoFit/>
          </a:bodyPr>
          <a:lstStyle/>
          <a:p>
            <a:r>
              <a:rPr lang="en-US" dirty="0"/>
              <a:t>Pad (as needed)</a:t>
            </a:r>
          </a:p>
        </p:txBody>
      </p:sp>
      <p:sp>
        <p:nvSpPr>
          <p:cNvPr id="112" name="Rectangle 111">
            <a:extLst>
              <a:ext uri="{FF2B5EF4-FFF2-40B4-BE49-F238E27FC236}">
                <a16:creationId xmlns:a16="http://schemas.microsoft.com/office/drawing/2014/main" id="{C6342E1C-4148-C479-A94D-2057A74F3B79}"/>
              </a:ext>
            </a:extLst>
          </p:cNvPr>
          <p:cNvSpPr/>
          <p:nvPr/>
        </p:nvSpPr>
        <p:spPr>
          <a:xfrm>
            <a:off x="10044571" y="3999480"/>
            <a:ext cx="262805" cy="333781"/>
          </a:xfrm>
          <a:prstGeom prst="rect">
            <a:avLst/>
          </a:prstGeom>
          <a:solidFill>
            <a:schemeClr val="bg1">
              <a:lumMod val="85000"/>
            </a:schemeClr>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4" name="Rectangle 113">
            <a:extLst>
              <a:ext uri="{FF2B5EF4-FFF2-40B4-BE49-F238E27FC236}">
                <a16:creationId xmlns:a16="http://schemas.microsoft.com/office/drawing/2014/main" id="{4CF4793E-EDF6-8C06-292F-80840D34A9B4}"/>
              </a:ext>
            </a:extLst>
          </p:cNvPr>
          <p:cNvSpPr/>
          <p:nvPr/>
        </p:nvSpPr>
        <p:spPr>
          <a:xfrm>
            <a:off x="9577895" y="4001276"/>
            <a:ext cx="262805" cy="333781"/>
          </a:xfrm>
          <a:prstGeom prst="rect">
            <a:avLst/>
          </a:prstGeom>
          <a:solidFill>
            <a:schemeClr val="bg1">
              <a:lumMod val="85000"/>
            </a:schemeClr>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7" name="Rectangle 16">
            <a:extLst>
              <a:ext uri="{FF2B5EF4-FFF2-40B4-BE49-F238E27FC236}">
                <a16:creationId xmlns:a16="http://schemas.microsoft.com/office/drawing/2014/main" id="{75C006CE-C9F5-F37B-EEE0-3945CDD4BFD8}"/>
              </a:ext>
            </a:extLst>
          </p:cNvPr>
          <p:cNvSpPr/>
          <p:nvPr/>
        </p:nvSpPr>
        <p:spPr>
          <a:xfrm>
            <a:off x="9490386" y="2471793"/>
            <a:ext cx="1840828" cy="588083"/>
          </a:xfrm>
          <a:prstGeom prst="rect">
            <a:avLst/>
          </a:prstGeom>
          <a:solidFill>
            <a:srgbClr val="0070C0"/>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int</a:t>
            </a:r>
          </a:p>
        </p:txBody>
      </p:sp>
      <p:sp>
        <p:nvSpPr>
          <p:cNvPr id="19" name="Rectangle 18">
            <a:extLst>
              <a:ext uri="{FF2B5EF4-FFF2-40B4-BE49-F238E27FC236}">
                <a16:creationId xmlns:a16="http://schemas.microsoft.com/office/drawing/2014/main" id="{ABB713AC-84BF-BBDE-E1FF-935397FE49DA}"/>
              </a:ext>
            </a:extLst>
          </p:cNvPr>
          <p:cNvSpPr/>
          <p:nvPr/>
        </p:nvSpPr>
        <p:spPr>
          <a:xfrm>
            <a:off x="10471038" y="3235954"/>
            <a:ext cx="797338" cy="436251"/>
          </a:xfrm>
          <a:prstGeom prst="rect">
            <a:avLst/>
          </a:prstGeom>
          <a:solidFill>
            <a:srgbClr val="F3753F"/>
          </a:solidFill>
          <a:ln w="31750">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a[0]</a:t>
            </a:r>
          </a:p>
        </p:txBody>
      </p:sp>
      <p:sp>
        <p:nvSpPr>
          <p:cNvPr id="20" name="Rectangle 19">
            <a:extLst>
              <a:ext uri="{FF2B5EF4-FFF2-40B4-BE49-F238E27FC236}">
                <a16:creationId xmlns:a16="http://schemas.microsoft.com/office/drawing/2014/main" id="{1368D34B-F1F8-570F-DD5B-A72D6CCFE2B6}"/>
              </a:ext>
            </a:extLst>
          </p:cNvPr>
          <p:cNvSpPr/>
          <p:nvPr/>
        </p:nvSpPr>
        <p:spPr>
          <a:xfrm>
            <a:off x="9533534" y="3219596"/>
            <a:ext cx="797338" cy="436251"/>
          </a:xfrm>
          <a:prstGeom prst="rect">
            <a:avLst/>
          </a:prstGeom>
          <a:solidFill>
            <a:srgbClr val="F3753F"/>
          </a:solidFill>
          <a:ln w="31750">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a[1]</a:t>
            </a:r>
          </a:p>
        </p:txBody>
      </p:sp>
      <p:sp>
        <p:nvSpPr>
          <p:cNvPr id="23" name="Rectangle 22">
            <a:extLst>
              <a:ext uri="{FF2B5EF4-FFF2-40B4-BE49-F238E27FC236}">
                <a16:creationId xmlns:a16="http://schemas.microsoft.com/office/drawing/2014/main" id="{7186B067-AFE7-E3C0-ABE0-EDE1356EBA29}"/>
              </a:ext>
            </a:extLst>
          </p:cNvPr>
          <p:cNvSpPr/>
          <p:nvPr/>
        </p:nvSpPr>
        <p:spPr>
          <a:xfrm>
            <a:off x="9424026" y="3156259"/>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 name="Rectangle 25">
            <a:extLst>
              <a:ext uri="{FF2B5EF4-FFF2-40B4-BE49-F238E27FC236}">
                <a16:creationId xmlns:a16="http://schemas.microsoft.com/office/drawing/2014/main" id="{CB3B8267-4903-92BE-C40E-9790AEC0ABDE}"/>
              </a:ext>
            </a:extLst>
          </p:cNvPr>
          <p:cNvSpPr/>
          <p:nvPr/>
        </p:nvSpPr>
        <p:spPr>
          <a:xfrm>
            <a:off x="10194022" y="1855107"/>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27" name="Rectangle 26">
            <a:extLst>
              <a:ext uri="{FF2B5EF4-FFF2-40B4-BE49-F238E27FC236}">
                <a16:creationId xmlns:a16="http://schemas.microsoft.com/office/drawing/2014/main" id="{B23364B8-FA76-06E6-4761-290C2374EBFD}"/>
              </a:ext>
            </a:extLst>
          </p:cNvPr>
          <p:cNvSpPr/>
          <p:nvPr/>
        </p:nvSpPr>
        <p:spPr>
          <a:xfrm>
            <a:off x="10231168" y="1325638"/>
            <a:ext cx="797338" cy="436251"/>
          </a:xfrm>
          <a:prstGeom prst="rect">
            <a:avLst/>
          </a:prstGeom>
          <a:solidFill>
            <a:srgbClr val="F3753F"/>
          </a:solidFill>
          <a:ln w="31750">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 bytes</a:t>
            </a:r>
          </a:p>
        </p:txBody>
      </p:sp>
      <p:sp>
        <p:nvSpPr>
          <p:cNvPr id="28" name="TextBox 27">
            <a:extLst>
              <a:ext uri="{FF2B5EF4-FFF2-40B4-BE49-F238E27FC236}">
                <a16:creationId xmlns:a16="http://schemas.microsoft.com/office/drawing/2014/main" id="{796CE0A6-F47A-0CC2-261C-635468E03B8F}"/>
              </a:ext>
            </a:extLst>
          </p:cNvPr>
          <p:cNvSpPr txBox="1"/>
          <p:nvPr/>
        </p:nvSpPr>
        <p:spPr>
          <a:xfrm>
            <a:off x="9341181" y="692516"/>
            <a:ext cx="889987" cy="369332"/>
          </a:xfrm>
          <a:prstGeom prst="rect">
            <a:avLst/>
          </a:prstGeom>
          <a:noFill/>
        </p:spPr>
        <p:txBody>
          <a:bodyPr wrap="none" rtlCol="0">
            <a:spAutoFit/>
          </a:bodyPr>
          <a:lstStyle/>
          <a:p>
            <a:r>
              <a:rPr lang="en-US" dirty="0"/>
              <a:t>integer</a:t>
            </a:r>
          </a:p>
        </p:txBody>
      </p:sp>
      <p:sp>
        <p:nvSpPr>
          <p:cNvPr id="29" name="TextBox 28">
            <a:extLst>
              <a:ext uri="{FF2B5EF4-FFF2-40B4-BE49-F238E27FC236}">
                <a16:creationId xmlns:a16="http://schemas.microsoft.com/office/drawing/2014/main" id="{6888FA6D-1C49-1CE6-E5D5-71FDEBBCF1F9}"/>
              </a:ext>
            </a:extLst>
          </p:cNvPr>
          <p:cNvSpPr txBox="1"/>
          <p:nvPr/>
        </p:nvSpPr>
        <p:spPr>
          <a:xfrm>
            <a:off x="9481030" y="1325638"/>
            <a:ext cx="697627" cy="369332"/>
          </a:xfrm>
          <a:prstGeom prst="rect">
            <a:avLst/>
          </a:prstGeom>
          <a:noFill/>
        </p:spPr>
        <p:txBody>
          <a:bodyPr wrap="none" rtlCol="0">
            <a:spAutoFit/>
          </a:bodyPr>
          <a:lstStyle/>
          <a:p>
            <a:r>
              <a:rPr lang="en-US" dirty="0"/>
              <a:t>short</a:t>
            </a:r>
          </a:p>
        </p:txBody>
      </p:sp>
      <p:sp>
        <p:nvSpPr>
          <p:cNvPr id="30" name="TextBox 29">
            <a:extLst>
              <a:ext uri="{FF2B5EF4-FFF2-40B4-BE49-F238E27FC236}">
                <a16:creationId xmlns:a16="http://schemas.microsoft.com/office/drawing/2014/main" id="{D87B4156-C572-7023-169B-96BB246389E2}"/>
              </a:ext>
            </a:extLst>
          </p:cNvPr>
          <p:cNvSpPr txBox="1"/>
          <p:nvPr/>
        </p:nvSpPr>
        <p:spPr>
          <a:xfrm>
            <a:off x="9456178" y="1761889"/>
            <a:ext cx="633507" cy="369332"/>
          </a:xfrm>
          <a:prstGeom prst="rect">
            <a:avLst/>
          </a:prstGeom>
          <a:noFill/>
        </p:spPr>
        <p:txBody>
          <a:bodyPr wrap="none" rtlCol="0">
            <a:spAutoFit/>
          </a:bodyPr>
          <a:lstStyle/>
          <a:p>
            <a:r>
              <a:rPr lang="en-US" dirty="0"/>
              <a:t>char</a:t>
            </a:r>
          </a:p>
        </p:txBody>
      </p:sp>
      <p:sp>
        <p:nvSpPr>
          <p:cNvPr id="31" name="Rectangle 30">
            <a:extLst>
              <a:ext uri="{FF2B5EF4-FFF2-40B4-BE49-F238E27FC236}">
                <a16:creationId xmlns:a16="http://schemas.microsoft.com/office/drawing/2014/main" id="{114A9B5E-544E-0A5B-FB6D-814A871775F4}"/>
              </a:ext>
            </a:extLst>
          </p:cNvPr>
          <p:cNvSpPr/>
          <p:nvPr/>
        </p:nvSpPr>
        <p:spPr>
          <a:xfrm>
            <a:off x="10236991" y="597687"/>
            <a:ext cx="1840828" cy="588083"/>
          </a:xfrm>
          <a:prstGeom prst="rect">
            <a:avLst/>
          </a:prstGeom>
          <a:solidFill>
            <a:srgbClr val="0070C0"/>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4 bytes</a:t>
            </a:r>
          </a:p>
        </p:txBody>
      </p:sp>
    </p:spTree>
    <p:extLst>
      <p:ext uri="{BB962C8B-B14F-4D97-AF65-F5344CB8AC3E}">
        <p14:creationId xmlns:p14="http://schemas.microsoft.com/office/powerpoint/2010/main" val="2846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uiExpand="1" build="p" animBg="1"/>
      <p:bldP spid="3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5B33C4-1E71-5E4D-9613-C82E7E181531}"/>
              </a:ext>
            </a:extLst>
          </p:cNvPr>
          <p:cNvSpPr>
            <a:spLocks noGrp="1"/>
          </p:cNvSpPr>
          <p:nvPr>
            <p:ph type="title"/>
          </p:nvPr>
        </p:nvSpPr>
        <p:spPr>
          <a:xfrm>
            <a:off x="-50400" y="29391"/>
            <a:ext cx="10973681" cy="459137"/>
          </a:xfrm>
        </p:spPr>
        <p:txBody>
          <a:bodyPr/>
          <a:lstStyle/>
          <a:p>
            <a:r>
              <a:rPr lang="en-US" dirty="0"/>
              <a:t>Step 2 Generate Distance offsets from [</a:t>
            </a:r>
            <a:r>
              <a:rPr lang="en-US" dirty="0" err="1"/>
              <a:t>fp</a:t>
            </a:r>
            <a:r>
              <a:rPr lang="en-US" dirty="0"/>
              <a:t>]</a:t>
            </a:r>
          </a:p>
        </p:txBody>
      </p:sp>
      <p:sp>
        <p:nvSpPr>
          <p:cNvPr id="32" name="TextBox 31">
            <a:extLst>
              <a:ext uri="{FF2B5EF4-FFF2-40B4-BE49-F238E27FC236}">
                <a16:creationId xmlns:a16="http://schemas.microsoft.com/office/drawing/2014/main" id="{7937018D-67CB-4040-985B-4814A9F463D5}"/>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50" name="TextBox 49">
            <a:extLst>
              <a:ext uri="{FF2B5EF4-FFF2-40B4-BE49-F238E27FC236}">
                <a16:creationId xmlns:a16="http://schemas.microsoft.com/office/drawing/2014/main" id="{32736DE2-EE7E-1782-40B7-6ECB32D4F0D1}"/>
              </a:ext>
            </a:extLst>
          </p:cNvPr>
          <p:cNvSpPr txBox="1"/>
          <p:nvPr/>
        </p:nvSpPr>
        <p:spPr>
          <a:xfrm>
            <a:off x="10428477" y="6231338"/>
            <a:ext cx="520089" cy="478270"/>
          </a:xfrm>
          <a:prstGeom prst="rect">
            <a:avLst/>
          </a:prstGeom>
          <a:noFill/>
        </p:spPr>
        <p:txBody>
          <a:bodyPr wrap="none" rtlCol="0">
            <a:spAutoFit/>
          </a:bodyPr>
          <a:lstStyle/>
          <a:p>
            <a:r>
              <a:rPr lang="en-US" sz="2000" dirty="0" err="1"/>
              <a:t>sp</a:t>
            </a:r>
            <a:endParaRPr lang="en-US" sz="2000" dirty="0"/>
          </a:p>
        </p:txBody>
      </p:sp>
      <p:sp>
        <p:nvSpPr>
          <p:cNvPr id="51" name="Left Arrow 50">
            <a:extLst>
              <a:ext uri="{FF2B5EF4-FFF2-40B4-BE49-F238E27FC236}">
                <a16:creationId xmlns:a16="http://schemas.microsoft.com/office/drawing/2014/main" id="{348D65F2-4037-F128-4238-9932A4D25751}"/>
              </a:ext>
            </a:extLst>
          </p:cNvPr>
          <p:cNvSpPr/>
          <p:nvPr/>
        </p:nvSpPr>
        <p:spPr>
          <a:xfrm>
            <a:off x="9885426" y="6426455"/>
            <a:ext cx="567969" cy="181454"/>
          </a:xfrm>
          <a:prstGeom prst="leftArrow">
            <a:avLst>
              <a:gd name="adj1" fmla="val 42613"/>
              <a:gd name="adj2" fmla="val 50000"/>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2" name="TextBox 51">
            <a:extLst>
              <a:ext uri="{FF2B5EF4-FFF2-40B4-BE49-F238E27FC236}">
                <a16:creationId xmlns:a16="http://schemas.microsoft.com/office/drawing/2014/main" id="{8A5E4960-1A97-65DE-2AE6-088E8ABAAD89}"/>
              </a:ext>
            </a:extLst>
          </p:cNvPr>
          <p:cNvSpPr txBox="1"/>
          <p:nvPr/>
        </p:nvSpPr>
        <p:spPr>
          <a:xfrm>
            <a:off x="10440444" y="423058"/>
            <a:ext cx="454210" cy="478270"/>
          </a:xfrm>
          <a:prstGeom prst="rect">
            <a:avLst/>
          </a:prstGeom>
          <a:noFill/>
        </p:spPr>
        <p:txBody>
          <a:bodyPr wrap="none" rtlCol="0">
            <a:spAutoFit/>
          </a:bodyPr>
          <a:lstStyle/>
          <a:p>
            <a:r>
              <a:rPr lang="en-US" sz="2000" dirty="0" err="1"/>
              <a:t>fp</a:t>
            </a:r>
            <a:endParaRPr lang="en-US" sz="2000" dirty="0"/>
          </a:p>
        </p:txBody>
      </p:sp>
      <p:sp>
        <p:nvSpPr>
          <p:cNvPr id="53" name="Left Arrow 52">
            <a:extLst>
              <a:ext uri="{FF2B5EF4-FFF2-40B4-BE49-F238E27FC236}">
                <a16:creationId xmlns:a16="http://schemas.microsoft.com/office/drawing/2014/main" id="{4DAD6A8B-53C5-41DF-5391-8D3E1F0EA8FE}"/>
              </a:ext>
            </a:extLst>
          </p:cNvPr>
          <p:cNvSpPr/>
          <p:nvPr/>
        </p:nvSpPr>
        <p:spPr>
          <a:xfrm>
            <a:off x="9875438" y="584113"/>
            <a:ext cx="565006" cy="191842"/>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4" name="Left Arrow 43">
            <a:extLst>
              <a:ext uri="{FF2B5EF4-FFF2-40B4-BE49-F238E27FC236}">
                <a16:creationId xmlns:a16="http://schemas.microsoft.com/office/drawing/2014/main" id="{F6B07760-6553-DDC5-458B-6FA0BCA2931C}"/>
              </a:ext>
            </a:extLst>
          </p:cNvPr>
          <p:cNvSpPr/>
          <p:nvPr/>
        </p:nvSpPr>
        <p:spPr>
          <a:xfrm>
            <a:off x="9899791" y="2015533"/>
            <a:ext cx="565006" cy="191842"/>
          </a:xfrm>
          <a:prstGeom prst="leftArrow">
            <a:avLst/>
          </a:prstGeom>
          <a:solidFill>
            <a:srgbClr val="00B05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7" name="TextBox 56">
            <a:extLst>
              <a:ext uri="{FF2B5EF4-FFF2-40B4-BE49-F238E27FC236}">
                <a16:creationId xmlns:a16="http://schemas.microsoft.com/office/drawing/2014/main" id="{AA467F15-0327-6DAF-5B88-D536BA1B476B}"/>
              </a:ext>
            </a:extLst>
          </p:cNvPr>
          <p:cNvSpPr txBox="1"/>
          <p:nvPr/>
        </p:nvSpPr>
        <p:spPr>
          <a:xfrm>
            <a:off x="10453395" y="1898358"/>
            <a:ext cx="1830950"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-FP_OFF]</a:t>
            </a:r>
          </a:p>
        </p:txBody>
      </p:sp>
      <p:sp>
        <p:nvSpPr>
          <p:cNvPr id="58" name="Left Arrow 57">
            <a:extLst>
              <a:ext uri="{FF2B5EF4-FFF2-40B4-BE49-F238E27FC236}">
                <a16:creationId xmlns:a16="http://schemas.microsoft.com/office/drawing/2014/main" id="{367A5225-7EEE-9247-335D-EBFEF196F932}"/>
              </a:ext>
            </a:extLst>
          </p:cNvPr>
          <p:cNvSpPr/>
          <p:nvPr/>
        </p:nvSpPr>
        <p:spPr>
          <a:xfrm>
            <a:off x="9886187" y="2771599"/>
            <a:ext cx="565006" cy="191842"/>
          </a:xfrm>
          <a:prstGeom prst="leftArrow">
            <a:avLst/>
          </a:prstGeom>
          <a:solidFill>
            <a:srgbClr val="00B05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0" name="TextBox 59">
            <a:extLst>
              <a:ext uri="{FF2B5EF4-FFF2-40B4-BE49-F238E27FC236}">
                <a16:creationId xmlns:a16="http://schemas.microsoft.com/office/drawing/2014/main" id="{A3E9EEBD-61D2-71BD-7F57-F2B8FF6A21C2}"/>
              </a:ext>
            </a:extLst>
          </p:cNvPr>
          <p:cNvSpPr txBox="1"/>
          <p:nvPr/>
        </p:nvSpPr>
        <p:spPr>
          <a:xfrm>
            <a:off x="10414856" y="2682854"/>
            <a:ext cx="1197764"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-X]</a:t>
            </a:r>
          </a:p>
        </p:txBody>
      </p:sp>
      <p:sp>
        <p:nvSpPr>
          <p:cNvPr id="61" name="Left Arrow 60">
            <a:extLst>
              <a:ext uri="{FF2B5EF4-FFF2-40B4-BE49-F238E27FC236}">
                <a16:creationId xmlns:a16="http://schemas.microsoft.com/office/drawing/2014/main" id="{A0DAC3BE-B2A8-03C2-B114-8FFC0EF5405F}"/>
              </a:ext>
            </a:extLst>
          </p:cNvPr>
          <p:cNvSpPr/>
          <p:nvPr/>
        </p:nvSpPr>
        <p:spPr>
          <a:xfrm>
            <a:off x="9922524" y="3470640"/>
            <a:ext cx="565006" cy="191842"/>
          </a:xfrm>
          <a:prstGeom prst="leftArrow">
            <a:avLst/>
          </a:prstGeom>
          <a:solidFill>
            <a:srgbClr val="00B05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TextBox 61">
            <a:extLst>
              <a:ext uri="{FF2B5EF4-FFF2-40B4-BE49-F238E27FC236}">
                <a16:creationId xmlns:a16="http://schemas.microsoft.com/office/drawing/2014/main" id="{241B235E-0542-AA3C-CEE9-3337D4B38156}"/>
              </a:ext>
            </a:extLst>
          </p:cNvPr>
          <p:cNvSpPr txBox="1"/>
          <p:nvPr/>
        </p:nvSpPr>
        <p:spPr>
          <a:xfrm>
            <a:off x="10451193" y="3381895"/>
            <a:ext cx="1197764"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-A]</a:t>
            </a:r>
          </a:p>
        </p:txBody>
      </p:sp>
      <p:sp>
        <p:nvSpPr>
          <p:cNvPr id="63" name="Left Arrow 62">
            <a:extLst>
              <a:ext uri="{FF2B5EF4-FFF2-40B4-BE49-F238E27FC236}">
                <a16:creationId xmlns:a16="http://schemas.microsoft.com/office/drawing/2014/main" id="{AF576973-CB15-2144-BB0D-B0E152795F7E}"/>
              </a:ext>
            </a:extLst>
          </p:cNvPr>
          <p:cNvSpPr/>
          <p:nvPr/>
        </p:nvSpPr>
        <p:spPr>
          <a:xfrm>
            <a:off x="9896771" y="4933083"/>
            <a:ext cx="565006" cy="191842"/>
          </a:xfrm>
          <a:prstGeom prst="leftArrow">
            <a:avLst/>
          </a:prstGeom>
          <a:solidFill>
            <a:srgbClr val="00B05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4" name="TextBox 63">
            <a:extLst>
              <a:ext uri="{FF2B5EF4-FFF2-40B4-BE49-F238E27FC236}">
                <a16:creationId xmlns:a16="http://schemas.microsoft.com/office/drawing/2014/main" id="{740656DF-B710-3C4F-96B4-75214B5013EA}"/>
              </a:ext>
            </a:extLst>
          </p:cNvPr>
          <p:cNvSpPr txBox="1"/>
          <p:nvPr/>
        </p:nvSpPr>
        <p:spPr>
          <a:xfrm>
            <a:off x="10413791" y="4804589"/>
            <a:ext cx="1451038"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-STR]</a:t>
            </a:r>
          </a:p>
        </p:txBody>
      </p:sp>
      <p:sp>
        <p:nvSpPr>
          <p:cNvPr id="65" name="Left Arrow 64">
            <a:extLst>
              <a:ext uri="{FF2B5EF4-FFF2-40B4-BE49-F238E27FC236}">
                <a16:creationId xmlns:a16="http://schemas.microsoft.com/office/drawing/2014/main" id="{B184E65B-DBE9-0D53-A552-895D7BF1C22B}"/>
              </a:ext>
            </a:extLst>
          </p:cNvPr>
          <p:cNvSpPr/>
          <p:nvPr/>
        </p:nvSpPr>
        <p:spPr>
          <a:xfrm>
            <a:off x="9911775" y="5748639"/>
            <a:ext cx="565006" cy="191842"/>
          </a:xfrm>
          <a:prstGeom prst="leftArrow">
            <a:avLst/>
          </a:prstGeom>
          <a:solidFill>
            <a:srgbClr val="00B05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TextBox 65">
            <a:extLst>
              <a:ext uri="{FF2B5EF4-FFF2-40B4-BE49-F238E27FC236}">
                <a16:creationId xmlns:a16="http://schemas.microsoft.com/office/drawing/2014/main" id="{BBE7D81C-A629-692E-94A7-2B08277AB7D1}"/>
              </a:ext>
            </a:extLst>
          </p:cNvPr>
          <p:cNvSpPr txBox="1"/>
          <p:nvPr/>
        </p:nvSpPr>
        <p:spPr>
          <a:xfrm>
            <a:off x="10440444" y="5659894"/>
            <a:ext cx="1451038"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-PTR]</a:t>
            </a:r>
          </a:p>
        </p:txBody>
      </p:sp>
      <p:sp>
        <p:nvSpPr>
          <p:cNvPr id="67" name="TextBox 66">
            <a:extLst>
              <a:ext uri="{FF2B5EF4-FFF2-40B4-BE49-F238E27FC236}">
                <a16:creationId xmlns:a16="http://schemas.microsoft.com/office/drawing/2014/main" id="{CB699046-066B-9673-C6E5-A1DC682715E7}"/>
              </a:ext>
            </a:extLst>
          </p:cNvPr>
          <p:cNvSpPr txBox="1"/>
          <p:nvPr/>
        </p:nvSpPr>
        <p:spPr>
          <a:xfrm>
            <a:off x="10833307" y="6316028"/>
            <a:ext cx="1451038"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-PAD]</a:t>
            </a:r>
          </a:p>
        </p:txBody>
      </p:sp>
      <p:sp>
        <p:nvSpPr>
          <p:cNvPr id="54" name="TextBox 53">
            <a:extLst>
              <a:ext uri="{FF2B5EF4-FFF2-40B4-BE49-F238E27FC236}">
                <a16:creationId xmlns:a16="http://schemas.microsoft.com/office/drawing/2014/main" id="{BE2135A3-D6E0-55B0-57D8-8321F115E01D}"/>
              </a:ext>
            </a:extLst>
          </p:cNvPr>
          <p:cNvSpPr txBox="1"/>
          <p:nvPr/>
        </p:nvSpPr>
        <p:spPr>
          <a:xfrm rot="16200000">
            <a:off x="9856669" y="1221156"/>
            <a:ext cx="953945" cy="307777"/>
          </a:xfrm>
          <a:prstGeom prst="rect">
            <a:avLst/>
          </a:prstGeom>
          <a:noFill/>
        </p:spPr>
        <p:txBody>
          <a:bodyPr wrap="square" rtlCol="0">
            <a:spAutoFit/>
          </a:bodyPr>
          <a:lstStyle/>
          <a:p>
            <a:r>
              <a:rPr lang="en-US" sz="1400" dirty="0">
                <a:solidFill>
                  <a:schemeClr val="accent2"/>
                </a:solidFill>
              </a:rPr>
              <a:t>12 bytes</a:t>
            </a:r>
          </a:p>
        </p:txBody>
      </p:sp>
      <p:sp>
        <p:nvSpPr>
          <p:cNvPr id="59" name="Up-Down Arrow 58">
            <a:extLst>
              <a:ext uri="{FF2B5EF4-FFF2-40B4-BE49-F238E27FC236}">
                <a16:creationId xmlns:a16="http://schemas.microsoft.com/office/drawing/2014/main" id="{56E28CA3-C433-27FC-6529-3514FEF8994F}"/>
              </a:ext>
            </a:extLst>
          </p:cNvPr>
          <p:cNvSpPr/>
          <p:nvPr/>
        </p:nvSpPr>
        <p:spPr>
          <a:xfrm>
            <a:off x="10116494" y="782716"/>
            <a:ext cx="128568" cy="1274340"/>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2C5346C4-5F63-AB9E-0426-022720D992F4}"/>
              </a:ext>
            </a:extLst>
          </p:cNvPr>
          <p:cNvSpPr txBox="1"/>
          <p:nvPr/>
        </p:nvSpPr>
        <p:spPr>
          <a:xfrm rot="16200000">
            <a:off x="10258502" y="2340845"/>
            <a:ext cx="232455" cy="307777"/>
          </a:xfrm>
          <a:prstGeom prst="rect">
            <a:avLst/>
          </a:prstGeom>
          <a:noFill/>
        </p:spPr>
        <p:txBody>
          <a:bodyPr wrap="square" rtlCol="0">
            <a:spAutoFit/>
          </a:bodyPr>
          <a:lstStyle/>
          <a:p>
            <a:r>
              <a:rPr lang="en-US" sz="1400" dirty="0">
                <a:solidFill>
                  <a:schemeClr val="accent2"/>
                </a:solidFill>
              </a:rPr>
              <a:t>4</a:t>
            </a:r>
          </a:p>
        </p:txBody>
      </p:sp>
      <p:sp>
        <p:nvSpPr>
          <p:cNvPr id="69" name="Up-Down Arrow 68">
            <a:extLst>
              <a:ext uri="{FF2B5EF4-FFF2-40B4-BE49-F238E27FC236}">
                <a16:creationId xmlns:a16="http://schemas.microsoft.com/office/drawing/2014/main" id="{6A5B8B4A-D53D-7C41-3AA4-B36F503E8A08}"/>
              </a:ext>
            </a:extLst>
          </p:cNvPr>
          <p:cNvSpPr/>
          <p:nvPr/>
        </p:nvSpPr>
        <p:spPr>
          <a:xfrm>
            <a:off x="10097144" y="2166169"/>
            <a:ext cx="145663" cy="615924"/>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6E6FADDC-38DB-3750-2211-DA9F29440617}"/>
              </a:ext>
            </a:extLst>
          </p:cNvPr>
          <p:cNvSpPr txBox="1"/>
          <p:nvPr/>
        </p:nvSpPr>
        <p:spPr>
          <a:xfrm rot="16200000">
            <a:off x="10258502" y="3072916"/>
            <a:ext cx="232455" cy="307777"/>
          </a:xfrm>
          <a:prstGeom prst="rect">
            <a:avLst/>
          </a:prstGeom>
          <a:noFill/>
        </p:spPr>
        <p:txBody>
          <a:bodyPr wrap="square" rtlCol="0">
            <a:spAutoFit/>
          </a:bodyPr>
          <a:lstStyle/>
          <a:p>
            <a:r>
              <a:rPr lang="en-US" sz="1400" dirty="0">
                <a:solidFill>
                  <a:schemeClr val="accent2"/>
                </a:solidFill>
              </a:rPr>
              <a:t>4</a:t>
            </a:r>
          </a:p>
        </p:txBody>
      </p:sp>
      <p:sp>
        <p:nvSpPr>
          <p:cNvPr id="71" name="Up-Down Arrow 70">
            <a:extLst>
              <a:ext uri="{FF2B5EF4-FFF2-40B4-BE49-F238E27FC236}">
                <a16:creationId xmlns:a16="http://schemas.microsoft.com/office/drawing/2014/main" id="{E5F97629-B286-5727-8597-1DCAAEDEC700}"/>
              </a:ext>
            </a:extLst>
          </p:cNvPr>
          <p:cNvSpPr/>
          <p:nvPr/>
        </p:nvSpPr>
        <p:spPr>
          <a:xfrm>
            <a:off x="10097144" y="2898240"/>
            <a:ext cx="145663" cy="615924"/>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9F2D1FC4-DC32-FB76-345F-97D4FB065323}"/>
              </a:ext>
            </a:extLst>
          </p:cNvPr>
          <p:cNvSpPr txBox="1"/>
          <p:nvPr/>
        </p:nvSpPr>
        <p:spPr>
          <a:xfrm rot="16200000">
            <a:off x="10234553" y="4099607"/>
            <a:ext cx="232455" cy="307777"/>
          </a:xfrm>
          <a:prstGeom prst="rect">
            <a:avLst/>
          </a:prstGeom>
          <a:noFill/>
        </p:spPr>
        <p:txBody>
          <a:bodyPr wrap="square" rtlCol="0">
            <a:spAutoFit/>
          </a:bodyPr>
          <a:lstStyle/>
          <a:p>
            <a:r>
              <a:rPr lang="en-US" sz="1400" dirty="0">
                <a:solidFill>
                  <a:schemeClr val="accent2"/>
                </a:solidFill>
              </a:rPr>
              <a:t>8</a:t>
            </a:r>
          </a:p>
        </p:txBody>
      </p:sp>
      <p:sp>
        <p:nvSpPr>
          <p:cNvPr id="73" name="Up-Down Arrow 72">
            <a:extLst>
              <a:ext uri="{FF2B5EF4-FFF2-40B4-BE49-F238E27FC236}">
                <a16:creationId xmlns:a16="http://schemas.microsoft.com/office/drawing/2014/main" id="{6A16015A-4A38-8DC1-7322-4DE3E1404F63}"/>
              </a:ext>
            </a:extLst>
          </p:cNvPr>
          <p:cNvSpPr/>
          <p:nvPr/>
        </p:nvSpPr>
        <p:spPr>
          <a:xfrm>
            <a:off x="10097144" y="3661983"/>
            <a:ext cx="123697" cy="1260851"/>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663F128B-AE4A-05A5-E111-244ADF77C370}"/>
              </a:ext>
            </a:extLst>
          </p:cNvPr>
          <p:cNvSpPr txBox="1"/>
          <p:nvPr/>
        </p:nvSpPr>
        <p:spPr>
          <a:xfrm rot="16200000">
            <a:off x="10283773" y="5330251"/>
            <a:ext cx="232455" cy="307777"/>
          </a:xfrm>
          <a:prstGeom prst="rect">
            <a:avLst/>
          </a:prstGeom>
          <a:noFill/>
        </p:spPr>
        <p:txBody>
          <a:bodyPr wrap="square" rtlCol="0">
            <a:spAutoFit/>
          </a:bodyPr>
          <a:lstStyle/>
          <a:p>
            <a:r>
              <a:rPr lang="en-US" sz="1400" dirty="0">
                <a:solidFill>
                  <a:schemeClr val="accent2"/>
                </a:solidFill>
              </a:rPr>
              <a:t>4</a:t>
            </a:r>
          </a:p>
        </p:txBody>
      </p:sp>
      <p:sp>
        <p:nvSpPr>
          <p:cNvPr id="75" name="Up-Down Arrow 74">
            <a:extLst>
              <a:ext uri="{FF2B5EF4-FFF2-40B4-BE49-F238E27FC236}">
                <a16:creationId xmlns:a16="http://schemas.microsoft.com/office/drawing/2014/main" id="{5B494AB8-048A-02C7-D484-C0DAB5055A76}"/>
              </a:ext>
            </a:extLst>
          </p:cNvPr>
          <p:cNvSpPr/>
          <p:nvPr/>
        </p:nvSpPr>
        <p:spPr>
          <a:xfrm>
            <a:off x="10122415" y="5155575"/>
            <a:ext cx="145663" cy="615924"/>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8503E1C7-C763-2117-A03A-9FA641B02B50}"/>
              </a:ext>
            </a:extLst>
          </p:cNvPr>
          <p:cNvSpPr txBox="1"/>
          <p:nvPr/>
        </p:nvSpPr>
        <p:spPr>
          <a:xfrm rot="16200000">
            <a:off x="10298613" y="6063470"/>
            <a:ext cx="232455" cy="307777"/>
          </a:xfrm>
          <a:prstGeom prst="rect">
            <a:avLst/>
          </a:prstGeom>
          <a:noFill/>
        </p:spPr>
        <p:txBody>
          <a:bodyPr wrap="square" rtlCol="0">
            <a:spAutoFit/>
          </a:bodyPr>
          <a:lstStyle/>
          <a:p>
            <a:r>
              <a:rPr lang="en-US" sz="1400" dirty="0">
                <a:solidFill>
                  <a:schemeClr val="accent2"/>
                </a:solidFill>
              </a:rPr>
              <a:t>4</a:t>
            </a:r>
          </a:p>
        </p:txBody>
      </p:sp>
      <p:sp>
        <p:nvSpPr>
          <p:cNvPr id="77" name="Up-Down Arrow 76">
            <a:extLst>
              <a:ext uri="{FF2B5EF4-FFF2-40B4-BE49-F238E27FC236}">
                <a16:creationId xmlns:a16="http://schemas.microsoft.com/office/drawing/2014/main" id="{DF2790DD-37F4-81F5-563C-D9315D8DA686}"/>
              </a:ext>
            </a:extLst>
          </p:cNvPr>
          <p:cNvSpPr/>
          <p:nvPr/>
        </p:nvSpPr>
        <p:spPr>
          <a:xfrm>
            <a:off x="10137256" y="5888794"/>
            <a:ext cx="142448" cy="537661"/>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B129F3C7-0BD2-6E7E-F8B5-E9A48AC3EE6D}"/>
              </a:ext>
            </a:extLst>
          </p:cNvPr>
          <p:cNvSpPr txBox="1"/>
          <p:nvPr/>
        </p:nvSpPr>
        <p:spPr>
          <a:xfrm rot="16200000">
            <a:off x="6144962" y="4418690"/>
            <a:ext cx="2541080" cy="338554"/>
          </a:xfrm>
          <a:prstGeom prst="rect">
            <a:avLst/>
          </a:prstGeom>
          <a:noFill/>
        </p:spPr>
        <p:txBody>
          <a:bodyPr wrap="none" rtlCol="0">
            <a:spAutoFit/>
          </a:bodyPr>
          <a:lstStyle/>
          <a:p>
            <a:r>
              <a:rPr lang="en-US" sz="1600" dirty="0">
                <a:solidFill>
                  <a:schemeClr val="tx2"/>
                </a:solidFill>
                <a:latin typeface="Consolas" panose="020B0609020204030204" pitchFamily="49" charset="0"/>
                <a:cs typeface="Consolas" panose="020B0609020204030204" pitchFamily="49" charset="0"/>
              </a:rPr>
              <a:t>FRMADD = PAD – FP_OFF</a:t>
            </a:r>
          </a:p>
        </p:txBody>
      </p:sp>
      <p:grpSp>
        <p:nvGrpSpPr>
          <p:cNvPr id="106" name="Group 105">
            <a:extLst>
              <a:ext uri="{FF2B5EF4-FFF2-40B4-BE49-F238E27FC236}">
                <a16:creationId xmlns:a16="http://schemas.microsoft.com/office/drawing/2014/main" id="{EDE6827F-1072-A18C-0DBD-BD8616113C84}"/>
              </a:ext>
            </a:extLst>
          </p:cNvPr>
          <p:cNvGrpSpPr/>
          <p:nvPr/>
        </p:nvGrpSpPr>
        <p:grpSpPr>
          <a:xfrm>
            <a:off x="7811722" y="3681834"/>
            <a:ext cx="2037885" cy="2116935"/>
            <a:chOff x="8844692" y="4530355"/>
            <a:chExt cx="2037885" cy="2116935"/>
          </a:xfrm>
        </p:grpSpPr>
        <p:sp>
          <p:nvSpPr>
            <p:cNvPr id="107" name="Rectangle 106">
              <a:extLst>
                <a:ext uri="{FF2B5EF4-FFF2-40B4-BE49-F238E27FC236}">
                  <a16:creationId xmlns:a16="http://schemas.microsoft.com/office/drawing/2014/main" id="{E839D9AE-09C9-867C-D844-B94E9222596E}"/>
                </a:ext>
              </a:extLst>
            </p:cNvPr>
            <p:cNvSpPr/>
            <p:nvPr/>
          </p:nvSpPr>
          <p:spPr>
            <a:xfrm>
              <a:off x="8855099" y="6011186"/>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Rectangle 107">
              <a:extLst>
                <a:ext uri="{FF2B5EF4-FFF2-40B4-BE49-F238E27FC236}">
                  <a16:creationId xmlns:a16="http://schemas.microsoft.com/office/drawing/2014/main" id="{2DF78BCB-88D2-4B90-0855-198C9469E62C}"/>
                </a:ext>
              </a:extLst>
            </p:cNvPr>
            <p:cNvSpPr/>
            <p:nvPr/>
          </p:nvSpPr>
          <p:spPr>
            <a:xfrm>
              <a:off x="8844692" y="4530355"/>
              <a:ext cx="2037885" cy="1470991"/>
            </a:xfrm>
            <a:prstGeom prst="rect">
              <a:avLst/>
            </a:prstGeom>
            <a:noFill/>
            <a:ln w="317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Rectangle 108">
              <a:extLst>
                <a:ext uri="{FF2B5EF4-FFF2-40B4-BE49-F238E27FC236}">
                  <a16:creationId xmlns:a16="http://schemas.microsoft.com/office/drawing/2014/main" id="{9B5D7B23-A2F9-895B-D3D9-B509CA96F499}"/>
                </a:ext>
              </a:extLst>
            </p:cNvPr>
            <p:cNvSpPr/>
            <p:nvPr/>
          </p:nvSpPr>
          <p:spPr>
            <a:xfrm>
              <a:off x="8855099" y="5309330"/>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0" name="Group 109">
            <a:extLst>
              <a:ext uri="{FF2B5EF4-FFF2-40B4-BE49-F238E27FC236}">
                <a16:creationId xmlns:a16="http://schemas.microsoft.com/office/drawing/2014/main" id="{005A57C9-EB7C-5771-B71A-9423B396BA66}"/>
              </a:ext>
            </a:extLst>
          </p:cNvPr>
          <p:cNvGrpSpPr/>
          <p:nvPr/>
        </p:nvGrpSpPr>
        <p:grpSpPr>
          <a:xfrm>
            <a:off x="8025116" y="3865091"/>
            <a:ext cx="1554878" cy="1061171"/>
            <a:chOff x="11967999" y="4049526"/>
            <a:chExt cx="1554878" cy="1061171"/>
          </a:xfrm>
        </p:grpSpPr>
        <p:grpSp>
          <p:nvGrpSpPr>
            <p:cNvPr id="111" name="Group 110">
              <a:extLst>
                <a:ext uri="{FF2B5EF4-FFF2-40B4-BE49-F238E27FC236}">
                  <a16:creationId xmlns:a16="http://schemas.microsoft.com/office/drawing/2014/main" id="{190573C8-6ED5-4D66-2A61-F3F767F68043}"/>
                </a:ext>
              </a:extLst>
            </p:cNvPr>
            <p:cNvGrpSpPr/>
            <p:nvPr/>
          </p:nvGrpSpPr>
          <p:grpSpPr>
            <a:xfrm>
              <a:off x="11967999" y="4049526"/>
              <a:ext cx="1554878" cy="1061171"/>
              <a:chOff x="5602097" y="1600973"/>
              <a:chExt cx="1554878" cy="1061171"/>
            </a:xfrm>
          </p:grpSpPr>
          <p:sp>
            <p:nvSpPr>
              <p:cNvPr id="113" name="Rectangle 112">
                <a:extLst>
                  <a:ext uri="{FF2B5EF4-FFF2-40B4-BE49-F238E27FC236}">
                    <a16:creationId xmlns:a16="http://schemas.microsoft.com/office/drawing/2014/main" id="{D6F8E791-3405-C6C0-FFF0-B5607E22F4BF}"/>
                  </a:ext>
                </a:extLst>
              </p:cNvPr>
              <p:cNvSpPr/>
              <p:nvPr/>
            </p:nvSpPr>
            <p:spPr>
              <a:xfrm>
                <a:off x="6894170" y="2328363"/>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a:t>
                </a:r>
              </a:p>
            </p:txBody>
          </p:sp>
          <p:sp>
            <p:nvSpPr>
              <p:cNvPr id="114" name="Rectangle 113">
                <a:extLst>
                  <a:ext uri="{FF2B5EF4-FFF2-40B4-BE49-F238E27FC236}">
                    <a16:creationId xmlns:a16="http://schemas.microsoft.com/office/drawing/2014/main" id="{FD35F006-E82F-8AAB-FA38-9A6D53CEAD38}"/>
                  </a:ext>
                </a:extLst>
              </p:cNvPr>
              <p:cNvSpPr/>
              <p:nvPr/>
            </p:nvSpPr>
            <p:spPr>
              <a:xfrm>
                <a:off x="6497677" y="2323849"/>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t>
                </a:r>
              </a:p>
            </p:txBody>
          </p:sp>
          <p:sp>
            <p:nvSpPr>
              <p:cNvPr id="115" name="Rectangle 114">
                <a:extLst>
                  <a:ext uri="{FF2B5EF4-FFF2-40B4-BE49-F238E27FC236}">
                    <a16:creationId xmlns:a16="http://schemas.microsoft.com/office/drawing/2014/main" id="{CD32492A-738B-9054-E450-F28425DAACDD}"/>
                  </a:ext>
                </a:extLst>
              </p:cNvPr>
              <p:cNvSpPr/>
              <p:nvPr/>
            </p:nvSpPr>
            <p:spPr>
              <a:xfrm>
                <a:off x="6068772" y="2323849"/>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t>
                </a:r>
              </a:p>
            </p:txBody>
          </p:sp>
          <p:sp>
            <p:nvSpPr>
              <p:cNvPr id="116" name="Rectangle 115">
                <a:extLst>
                  <a:ext uri="{FF2B5EF4-FFF2-40B4-BE49-F238E27FC236}">
                    <a16:creationId xmlns:a16="http://schemas.microsoft.com/office/drawing/2014/main" id="{87E1AB5F-5AED-D9DA-977D-A22FD01AE691}"/>
                  </a:ext>
                </a:extLst>
              </p:cNvPr>
              <p:cNvSpPr/>
              <p:nvPr/>
            </p:nvSpPr>
            <p:spPr>
              <a:xfrm>
                <a:off x="5602097" y="2323849"/>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
                </a:r>
              </a:p>
            </p:txBody>
          </p:sp>
          <p:sp>
            <p:nvSpPr>
              <p:cNvPr id="117" name="Rectangle 116">
                <a:extLst>
                  <a:ext uri="{FF2B5EF4-FFF2-40B4-BE49-F238E27FC236}">
                    <a16:creationId xmlns:a16="http://schemas.microsoft.com/office/drawing/2014/main" id="{358665EE-17FB-084B-D858-8586209ECE4F}"/>
                  </a:ext>
                </a:extLst>
              </p:cNvPr>
              <p:cNvSpPr/>
              <p:nvPr/>
            </p:nvSpPr>
            <p:spPr>
              <a:xfrm>
                <a:off x="6894170" y="1600973"/>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a:t>
                </a:r>
              </a:p>
            </p:txBody>
          </p:sp>
        </p:grpSp>
        <p:sp>
          <p:nvSpPr>
            <p:cNvPr id="112" name="Rectangle 111">
              <a:extLst>
                <a:ext uri="{FF2B5EF4-FFF2-40B4-BE49-F238E27FC236}">
                  <a16:creationId xmlns:a16="http://schemas.microsoft.com/office/drawing/2014/main" id="{D13789EF-1522-20DA-97C1-F42F279D1E51}"/>
                </a:ext>
              </a:extLst>
            </p:cNvPr>
            <p:cNvSpPr/>
            <p:nvPr/>
          </p:nvSpPr>
          <p:spPr>
            <a:xfrm>
              <a:off x="12900984" y="4049526"/>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panose="020B0609020204030204" pitchFamily="49" charset="0"/>
                  <a:cs typeface="Consolas" panose="020B0609020204030204" pitchFamily="49" charset="0"/>
                </a:rPr>
                <a:t>0</a:t>
              </a:r>
            </a:p>
          </p:txBody>
        </p:sp>
      </p:grpSp>
      <p:sp>
        <p:nvSpPr>
          <p:cNvPr id="118" name="Rectangle 117">
            <a:extLst>
              <a:ext uri="{FF2B5EF4-FFF2-40B4-BE49-F238E27FC236}">
                <a16:creationId xmlns:a16="http://schemas.microsoft.com/office/drawing/2014/main" id="{29E5EC92-E61C-7841-4956-07A0B43771C7}"/>
              </a:ext>
            </a:extLst>
          </p:cNvPr>
          <p:cNvSpPr/>
          <p:nvPr/>
        </p:nvSpPr>
        <p:spPr>
          <a:xfrm>
            <a:off x="7829470" y="3738559"/>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Rectangle 118">
            <a:extLst>
              <a:ext uri="{FF2B5EF4-FFF2-40B4-BE49-F238E27FC236}">
                <a16:creationId xmlns:a16="http://schemas.microsoft.com/office/drawing/2014/main" id="{70833C16-CFAC-DD7C-284C-2469F14B118C}"/>
              </a:ext>
            </a:extLst>
          </p:cNvPr>
          <p:cNvSpPr/>
          <p:nvPr/>
        </p:nvSpPr>
        <p:spPr>
          <a:xfrm>
            <a:off x="7815936" y="2201990"/>
            <a:ext cx="2037885" cy="1470991"/>
          </a:xfrm>
          <a:prstGeom prst="rect">
            <a:avLst/>
          </a:prstGeom>
          <a:noFill/>
          <a:ln w="317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20" name="Group 119">
            <a:extLst>
              <a:ext uri="{FF2B5EF4-FFF2-40B4-BE49-F238E27FC236}">
                <a16:creationId xmlns:a16="http://schemas.microsoft.com/office/drawing/2014/main" id="{696FDC30-FE5E-7495-30AA-60793D47B855}"/>
              </a:ext>
            </a:extLst>
          </p:cNvPr>
          <p:cNvGrpSpPr/>
          <p:nvPr/>
        </p:nvGrpSpPr>
        <p:grpSpPr>
          <a:xfrm>
            <a:off x="7826111" y="5138940"/>
            <a:ext cx="2037885" cy="1470991"/>
            <a:chOff x="8853170" y="5259442"/>
            <a:chExt cx="2037885" cy="1470991"/>
          </a:xfrm>
        </p:grpSpPr>
        <p:sp>
          <p:nvSpPr>
            <p:cNvPr id="121" name="Rectangle 120">
              <a:extLst>
                <a:ext uri="{FF2B5EF4-FFF2-40B4-BE49-F238E27FC236}">
                  <a16:creationId xmlns:a16="http://schemas.microsoft.com/office/drawing/2014/main" id="{9FCDF7B9-EB77-DE4C-CB63-7920762EA3D4}"/>
                </a:ext>
              </a:extLst>
            </p:cNvPr>
            <p:cNvSpPr/>
            <p:nvPr/>
          </p:nvSpPr>
          <p:spPr>
            <a:xfrm>
              <a:off x="8855099" y="6011186"/>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Rectangle 121">
              <a:extLst>
                <a:ext uri="{FF2B5EF4-FFF2-40B4-BE49-F238E27FC236}">
                  <a16:creationId xmlns:a16="http://schemas.microsoft.com/office/drawing/2014/main" id="{6B6A9FAE-546F-405F-2892-D3DA9D7540BF}"/>
                </a:ext>
              </a:extLst>
            </p:cNvPr>
            <p:cNvSpPr/>
            <p:nvPr/>
          </p:nvSpPr>
          <p:spPr>
            <a:xfrm>
              <a:off x="8853170" y="5259442"/>
              <a:ext cx="2037885" cy="1470991"/>
            </a:xfrm>
            <a:prstGeom prst="rect">
              <a:avLst/>
            </a:prstGeom>
            <a:noFill/>
            <a:ln w="317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23" name="Rectangle 122">
            <a:extLst>
              <a:ext uri="{FF2B5EF4-FFF2-40B4-BE49-F238E27FC236}">
                <a16:creationId xmlns:a16="http://schemas.microsoft.com/office/drawing/2014/main" id="{DC6372D0-0EC4-74BE-417B-0694524304AD}"/>
              </a:ext>
            </a:extLst>
          </p:cNvPr>
          <p:cNvSpPr/>
          <p:nvPr/>
        </p:nvSpPr>
        <p:spPr>
          <a:xfrm>
            <a:off x="7892913" y="5201907"/>
            <a:ext cx="1840828" cy="588083"/>
          </a:xfrm>
          <a:prstGeom prst="rect">
            <a:avLst/>
          </a:prstGeom>
          <a:solidFill>
            <a:srgbClr val="0070C0"/>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pointer </a:t>
            </a:r>
            <a:r>
              <a:rPr lang="en-US" sz="2000" dirty="0" err="1"/>
              <a:t>ptr</a:t>
            </a:r>
            <a:endParaRPr lang="en-US" sz="2000" dirty="0"/>
          </a:p>
        </p:txBody>
      </p:sp>
      <p:sp>
        <p:nvSpPr>
          <p:cNvPr id="124" name="TextBox 123">
            <a:extLst>
              <a:ext uri="{FF2B5EF4-FFF2-40B4-BE49-F238E27FC236}">
                <a16:creationId xmlns:a16="http://schemas.microsoft.com/office/drawing/2014/main" id="{C9BBCD9B-A957-EE0E-18AE-57787711144D}"/>
              </a:ext>
            </a:extLst>
          </p:cNvPr>
          <p:cNvSpPr txBox="1"/>
          <p:nvPr/>
        </p:nvSpPr>
        <p:spPr>
          <a:xfrm>
            <a:off x="8127097" y="6031975"/>
            <a:ext cx="1402948" cy="369332"/>
          </a:xfrm>
          <a:prstGeom prst="rect">
            <a:avLst/>
          </a:prstGeom>
          <a:solidFill>
            <a:schemeClr val="tx1">
              <a:lumMod val="20000"/>
              <a:lumOff val="80000"/>
            </a:schemeClr>
          </a:solidFill>
        </p:spPr>
        <p:txBody>
          <a:bodyPr wrap="none" rtlCol="0">
            <a:spAutoFit/>
          </a:bodyPr>
          <a:lstStyle/>
          <a:p>
            <a:r>
              <a:rPr lang="en-US" dirty="0"/>
              <a:t>Pad 4 bytes</a:t>
            </a:r>
          </a:p>
        </p:txBody>
      </p:sp>
      <p:sp>
        <p:nvSpPr>
          <p:cNvPr id="125" name="Rectangle 124">
            <a:extLst>
              <a:ext uri="{FF2B5EF4-FFF2-40B4-BE49-F238E27FC236}">
                <a16:creationId xmlns:a16="http://schemas.microsoft.com/office/drawing/2014/main" id="{9474DDD7-1F16-F4A1-90D3-6A266AD5572B}"/>
              </a:ext>
            </a:extLst>
          </p:cNvPr>
          <p:cNvSpPr/>
          <p:nvPr/>
        </p:nvSpPr>
        <p:spPr>
          <a:xfrm>
            <a:off x="7811722" y="291130"/>
            <a:ext cx="2033698" cy="478144"/>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saved </a:t>
            </a:r>
            <a:r>
              <a:rPr lang="en-US" sz="2000" dirty="0" err="1"/>
              <a:t>lr</a:t>
            </a:r>
            <a:endParaRPr lang="en-US" sz="2000" dirty="0"/>
          </a:p>
        </p:txBody>
      </p:sp>
      <p:sp>
        <p:nvSpPr>
          <p:cNvPr id="126" name="Rectangle 125">
            <a:extLst>
              <a:ext uri="{FF2B5EF4-FFF2-40B4-BE49-F238E27FC236}">
                <a16:creationId xmlns:a16="http://schemas.microsoft.com/office/drawing/2014/main" id="{B272D3A1-1254-A299-02C1-69D767865956}"/>
              </a:ext>
            </a:extLst>
          </p:cNvPr>
          <p:cNvSpPr/>
          <p:nvPr/>
        </p:nvSpPr>
        <p:spPr>
          <a:xfrm>
            <a:off x="7811722" y="785813"/>
            <a:ext cx="2033698" cy="478144"/>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saved </a:t>
            </a:r>
            <a:r>
              <a:rPr lang="en-US" sz="2000" dirty="0" err="1"/>
              <a:t>fp</a:t>
            </a:r>
            <a:endParaRPr lang="en-US" sz="2000" dirty="0"/>
          </a:p>
        </p:txBody>
      </p:sp>
      <p:grpSp>
        <p:nvGrpSpPr>
          <p:cNvPr id="127" name="Group 126">
            <a:extLst>
              <a:ext uri="{FF2B5EF4-FFF2-40B4-BE49-F238E27FC236}">
                <a16:creationId xmlns:a16="http://schemas.microsoft.com/office/drawing/2014/main" id="{C4958C08-5FA9-B250-555A-8ADA3A19523C}"/>
              </a:ext>
            </a:extLst>
          </p:cNvPr>
          <p:cNvGrpSpPr/>
          <p:nvPr/>
        </p:nvGrpSpPr>
        <p:grpSpPr>
          <a:xfrm>
            <a:off x="8001290" y="3873653"/>
            <a:ext cx="729481" cy="335577"/>
            <a:chOff x="9625298" y="4016094"/>
            <a:chExt cx="729481" cy="335577"/>
          </a:xfrm>
        </p:grpSpPr>
        <p:sp>
          <p:nvSpPr>
            <p:cNvPr id="128" name="Rectangle 127">
              <a:extLst>
                <a:ext uri="{FF2B5EF4-FFF2-40B4-BE49-F238E27FC236}">
                  <a16:creationId xmlns:a16="http://schemas.microsoft.com/office/drawing/2014/main" id="{E4734DFC-1873-4DC3-2A46-99B7622A72FD}"/>
                </a:ext>
              </a:extLst>
            </p:cNvPr>
            <p:cNvSpPr/>
            <p:nvPr/>
          </p:nvSpPr>
          <p:spPr>
            <a:xfrm>
              <a:off x="10091974" y="4016094"/>
              <a:ext cx="262805" cy="333781"/>
            </a:xfrm>
            <a:prstGeom prst="rect">
              <a:avLst/>
            </a:prstGeom>
            <a:solidFill>
              <a:schemeClr val="bg1">
                <a:lumMod val="85000"/>
              </a:schemeClr>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9" name="Rectangle 128">
              <a:extLst>
                <a:ext uri="{FF2B5EF4-FFF2-40B4-BE49-F238E27FC236}">
                  <a16:creationId xmlns:a16="http://schemas.microsoft.com/office/drawing/2014/main" id="{28A18474-0BBE-4C9B-0980-E450A547D9ED}"/>
                </a:ext>
              </a:extLst>
            </p:cNvPr>
            <p:cNvSpPr/>
            <p:nvPr/>
          </p:nvSpPr>
          <p:spPr>
            <a:xfrm>
              <a:off x="9625298" y="4017890"/>
              <a:ext cx="262805" cy="333781"/>
            </a:xfrm>
            <a:prstGeom prst="rect">
              <a:avLst/>
            </a:prstGeom>
            <a:solidFill>
              <a:schemeClr val="bg1">
                <a:lumMod val="85000"/>
              </a:schemeClr>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30" name="Rectangle 129">
            <a:extLst>
              <a:ext uri="{FF2B5EF4-FFF2-40B4-BE49-F238E27FC236}">
                <a16:creationId xmlns:a16="http://schemas.microsoft.com/office/drawing/2014/main" id="{00447DC7-3DAF-E4B0-D13A-4664E516DF82}"/>
              </a:ext>
            </a:extLst>
          </p:cNvPr>
          <p:cNvSpPr/>
          <p:nvPr/>
        </p:nvSpPr>
        <p:spPr>
          <a:xfrm>
            <a:off x="7811722" y="1734282"/>
            <a:ext cx="2061994" cy="478144"/>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saved regs</a:t>
            </a:r>
          </a:p>
        </p:txBody>
      </p:sp>
      <p:sp>
        <p:nvSpPr>
          <p:cNvPr id="131" name="Rectangle 130">
            <a:extLst>
              <a:ext uri="{FF2B5EF4-FFF2-40B4-BE49-F238E27FC236}">
                <a16:creationId xmlns:a16="http://schemas.microsoft.com/office/drawing/2014/main" id="{76FFA045-B0B5-A9E1-1D8D-571FC7F30E52}"/>
              </a:ext>
            </a:extLst>
          </p:cNvPr>
          <p:cNvSpPr/>
          <p:nvPr/>
        </p:nvSpPr>
        <p:spPr>
          <a:xfrm>
            <a:off x="7811722" y="1263669"/>
            <a:ext cx="2061994" cy="478144"/>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saved regs</a:t>
            </a:r>
          </a:p>
        </p:txBody>
      </p:sp>
      <p:sp>
        <p:nvSpPr>
          <p:cNvPr id="132" name="Rectangle 131">
            <a:extLst>
              <a:ext uri="{FF2B5EF4-FFF2-40B4-BE49-F238E27FC236}">
                <a16:creationId xmlns:a16="http://schemas.microsoft.com/office/drawing/2014/main" id="{80B679AC-22C8-471D-C646-418C2F156B5F}"/>
              </a:ext>
            </a:extLst>
          </p:cNvPr>
          <p:cNvSpPr/>
          <p:nvPr/>
        </p:nvSpPr>
        <p:spPr>
          <a:xfrm>
            <a:off x="7893195" y="2318531"/>
            <a:ext cx="1840828" cy="588083"/>
          </a:xfrm>
          <a:prstGeom prst="rect">
            <a:avLst/>
          </a:prstGeom>
          <a:solidFill>
            <a:srgbClr val="0070C0"/>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int x</a:t>
            </a:r>
          </a:p>
        </p:txBody>
      </p:sp>
      <p:grpSp>
        <p:nvGrpSpPr>
          <p:cNvPr id="133" name="Group 132">
            <a:extLst>
              <a:ext uri="{FF2B5EF4-FFF2-40B4-BE49-F238E27FC236}">
                <a16:creationId xmlns:a16="http://schemas.microsoft.com/office/drawing/2014/main" id="{58A15555-BAF4-94DF-5450-DC95A76295DF}"/>
              </a:ext>
            </a:extLst>
          </p:cNvPr>
          <p:cNvGrpSpPr/>
          <p:nvPr/>
        </p:nvGrpSpPr>
        <p:grpSpPr>
          <a:xfrm>
            <a:off x="7943239" y="3078245"/>
            <a:ext cx="1734842" cy="452609"/>
            <a:chOff x="9580937" y="3236210"/>
            <a:chExt cx="1734842" cy="452609"/>
          </a:xfrm>
        </p:grpSpPr>
        <p:sp>
          <p:nvSpPr>
            <p:cNvPr id="134" name="Rectangle 133">
              <a:extLst>
                <a:ext uri="{FF2B5EF4-FFF2-40B4-BE49-F238E27FC236}">
                  <a16:creationId xmlns:a16="http://schemas.microsoft.com/office/drawing/2014/main" id="{61DFE5FA-8354-9B22-40D4-31AA33E1AB5A}"/>
                </a:ext>
              </a:extLst>
            </p:cNvPr>
            <p:cNvSpPr/>
            <p:nvPr/>
          </p:nvSpPr>
          <p:spPr>
            <a:xfrm>
              <a:off x="10518441" y="3252568"/>
              <a:ext cx="797338" cy="436251"/>
            </a:xfrm>
            <a:prstGeom prst="rect">
              <a:avLst/>
            </a:prstGeom>
            <a:solidFill>
              <a:srgbClr val="F3753F"/>
            </a:solidFill>
            <a:ln w="31750">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a[0]</a:t>
              </a:r>
            </a:p>
          </p:txBody>
        </p:sp>
        <p:sp>
          <p:nvSpPr>
            <p:cNvPr id="135" name="Rectangle 134">
              <a:extLst>
                <a:ext uri="{FF2B5EF4-FFF2-40B4-BE49-F238E27FC236}">
                  <a16:creationId xmlns:a16="http://schemas.microsoft.com/office/drawing/2014/main" id="{3961DEF3-6CCC-F7EB-BF04-C70CF5A124CC}"/>
                </a:ext>
              </a:extLst>
            </p:cNvPr>
            <p:cNvSpPr/>
            <p:nvPr/>
          </p:nvSpPr>
          <p:spPr>
            <a:xfrm>
              <a:off x="9580937" y="3236210"/>
              <a:ext cx="797338" cy="436251"/>
            </a:xfrm>
            <a:prstGeom prst="rect">
              <a:avLst/>
            </a:prstGeom>
            <a:solidFill>
              <a:srgbClr val="F3753F"/>
            </a:solidFill>
            <a:ln w="31750">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a[1]</a:t>
              </a:r>
            </a:p>
          </p:txBody>
        </p:sp>
      </p:grpSp>
      <p:sp>
        <p:nvSpPr>
          <p:cNvPr id="136" name="Rectangle 135">
            <a:extLst>
              <a:ext uri="{FF2B5EF4-FFF2-40B4-BE49-F238E27FC236}">
                <a16:creationId xmlns:a16="http://schemas.microsoft.com/office/drawing/2014/main" id="{3CE2DAF8-B9AE-DB01-5C1C-F79ADC579420}"/>
              </a:ext>
            </a:extLst>
          </p:cNvPr>
          <p:cNvSpPr/>
          <p:nvPr/>
        </p:nvSpPr>
        <p:spPr>
          <a:xfrm>
            <a:off x="7816218" y="3016908"/>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Rectangle 136">
            <a:extLst>
              <a:ext uri="{FF2B5EF4-FFF2-40B4-BE49-F238E27FC236}">
                <a16:creationId xmlns:a16="http://schemas.microsoft.com/office/drawing/2014/main" id="{2EEC5769-4E4F-0FB3-057C-EA87B3F501FA}"/>
              </a:ext>
            </a:extLst>
          </p:cNvPr>
          <p:cNvSpPr/>
          <p:nvPr/>
        </p:nvSpPr>
        <p:spPr>
          <a:xfrm>
            <a:off x="7850175" y="2299955"/>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138" name="Table 137">
            <a:extLst>
              <a:ext uri="{FF2B5EF4-FFF2-40B4-BE49-F238E27FC236}">
                <a16:creationId xmlns:a16="http://schemas.microsoft.com/office/drawing/2014/main" id="{EFFED664-40F5-2C20-DBBA-89B73BE5BF40}"/>
              </a:ext>
            </a:extLst>
          </p:cNvPr>
          <p:cNvGraphicFramePr>
            <a:graphicFrameLocks/>
          </p:cNvGraphicFramePr>
          <p:nvPr/>
        </p:nvGraphicFramePr>
        <p:xfrm>
          <a:off x="336913" y="3334960"/>
          <a:ext cx="6639920" cy="3211806"/>
        </p:xfrm>
        <a:graphic>
          <a:graphicData uri="http://schemas.openxmlformats.org/drawingml/2006/table">
            <a:tbl>
              <a:tblPr firstRow="1">
                <a:tableStyleId>{FABFCF23-3B69-468F-B69F-88F6DE6A72F2}</a:tableStyleId>
              </a:tblPr>
              <a:tblGrid>
                <a:gridCol w="1875884">
                  <a:extLst>
                    <a:ext uri="{9D8B030D-6E8A-4147-A177-3AD203B41FA5}">
                      <a16:colId xmlns:a16="http://schemas.microsoft.com/office/drawing/2014/main" val="2146949649"/>
                    </a:ext>
                  </a:extLst>
                </a:gridCol>
                <a:gridCol w="681970">
                  <a:extLst>
                    <a:ext uri="{9D8B030D-6E8A-4147-A177-3AD203B41FA5}">
                      <a16:colId xmlns:a16="http://schemas.microsoft.com/office/drawing/2014/main" val="16569953"/>
                    </a:ext>
                  </a:extLst>
                </a:gridCol>
                <a:gridCol w="1258577">
                  <a:extLst>
                    <a:ext uri="{9D8B030D-6E8A-4147-A177-3AD203B41FA5}">
                      <a16:colId xmlns:a16="http://schemas.microsoft.com/office/drawing/2014/main" val="2191915447"/>
                    </a:ext>
                  </a:extLst>
                </a:gridCol>
                <a:gridCol w="1532181">
                  <a:extLst>
                    <a:ext uri="{9D8B030D-6E8A-4147-A177-3AD203B41FA5}">
                      <a16:colId xmlns:a16="http://schemas.microsoft.com/office/drawing/2014/main" val="2821277942"/>
                    </a:ext>
                  </a:extLst>
                </a:gridCol>
                <a:gridCol w="1291308">
                  <a:extLst>
                    <a:ext uri="{9D8B030D-6E8A-4147-A177-3AD203B41FA5}">
                      <a16:colId xmlns:a16="http://schemas.microsoft.com/office/drawing/2014/main" val="3131982378"/>
                    </a:ext>
                  </a:extLst>
                </a:gridCol>
              </a:tblGrid>
              <a:tr h="334730">
                <a:tc>
                  <a:txBody>
                    <a:bodyPr/>
                    <a:lstStyle/>
                    <a:p>
                      <a:pPr algn="ctr"/>
                      <a:r>
                        <a:rPr lang="en-US" dirty="0"/>
                        <a:t>Variable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expression size + </a:t>
                      </a:r>
                      <a:r>
                        <a:rPr lang="en-US" dirty="0" err="1"/>
                        <a:t>prev</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Distance from </a:t>
                      </a:r>
                      <a:r>
                        <a:rPr lang="en-US" dirty="0" err="1"/>
                        <a:t>fp</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87993257"/>
                  </a:ext>
                </a:extLst>
              </a:tr>
              <a:tr h="371463">
                <a:tc>
                  <a:txBody>
                    <a:bodyPr/>
                    <a:lstStyle/>
                    <a:p>
                      <a:r>
                        <a:rPr lang="en-US" sz="1800" b="0" i="0" dirty="0">
                          <a:solidFill>
                            <a:srgbClr val="0070C0"/>
                          </a:solidFill>
                          <a:latin typeface="Consolas" panose="020B0609020204030204" pitchFamily="49" charset="0"/>
                          <a:cs typeface="Consolas" panose="020B0609020204030204" pitchFamily="49" charset="0"/>
                        </a:rPr>
                        <a:t>Pushed regs-1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FP_OFF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dirty="0">
                        <a:solidFill>
                          <a:schemeClr val="tx2"/>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34741163"/>
                  </a:ext>
                </a:extLst>
              </a:tr>
              <a:tr h="371463">
                <a:tc>
                  <a:txBody>
                    <a:bodyPr/>
                    <a:lstStyle/>
                    <a:p>
                      <a:r>
                        <a:rPr lang="en-US" sz="1800" b="0" i="0" dirty="0">
                          <a:solidFill>
                            <a:srgbClr val="0070C0"/>
                          </a:solidFill>
                          <a:latin typeface="Consolas" panose="020B0609020204030204" pitchFamily="49" charset="0"/>
                          <a:cs typeface="Consolas" panose="020B0609020204030204" pitchFamily="49" charset="0"/>
                        </a:rPr>
                        <a:t>int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4 + FP_OFF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6785819"/>
                  </a:ext>
                </a:extLst>
              </a:tr>
              <a:tr h="3379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accent1"/>
                          </a:solidFill>
                          <a:latin typeface="Consolas" panose="020B0609020204030204" pitchFamily="49" charset="0"/>
                          <a:cs typeface="Consolas" panose="020B0609020204030204" pitchFamily="49" charset="0"/>
                        </a:rPr>
                        <a:t>short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4 + 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00906380"/>
                  </a:ext>
                </a:extLst>
              </a:tr>
              <a:tr h="3379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accent1"/>
                          </a:solidFill>
                          <a:latin typeface="Consolas" panose="020B0609020204030204" pitchFamily="49" charset="0"/>
                          <a:cs typeface="Consolas" panose="020B0609020204030204" pitchFamily="49" charset="0"/>
                        </a:rPr>
                        <a:t>char str[]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STR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8 +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91555891"/>
                  </a:ext>
                </a:extLst>
              </a:tr>
              <a:tr h="3379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accent1"/>
                          </a:solidFill>
                          <a:latin typeface="Consolas" panose="020B0609020204030204" pitchFamily="49" charset="0"/>
                          <a:cs typeface="Consolas" panose="020B0609020204030204" pitchFamily="49" charset="0"/>
                        </a:rPr>
                        <a:t>char *</a:t>
                      </a:r>
                      <a:r>
                        <a:rPr lang="en-US" sz="1800" b="0" dirty="0" err="1">
                          <a:solidFill>
                            <a:schemeClr val="accent1"/>
                          </a:solidFill>
                          <a:latin typeface="Consolas" panose="020B0609020204030204" pitchFamily="49" charset="0"/>
                          <a:cs typeface="Consolas" panose="020B0609020204030204" pitchFamily="49" charset="0"/>
                        </a:rPr>
                        <a:t>ptr</a:t>
                      </a:r>
                      <a:endParaRPr lang="en-US" sz="1800" b="0" dirty="0">
                        <a:solidFill>
                          <a:schemeClr val="accent1"/>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PTR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4 + STR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9061216"/>
                  </a:ext>
                </a:extLst>
              </a:tr>
              <a:tr h="3379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accent1"/>
                          </a:solidFill>
                          <a:latin typeface="Consolas" panose="020B0609020204030204" pitchFamily="49" charset="0"/>
                          <a:cs typeface="Consolas" panose="020B0609020204030204" pitchFamily="49" charset="0"/>
                        </a:rPr>
                        <a:t>PAD Added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PAD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4 + PTR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2213292"/>
                  </a:ext>
                </a:extLst>
              </a:tr>
              <a:tr h="3379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accent1"/>
                          </a:solidFill>
                          <a:latin typeface="Consolas" panose="020B0609020204030204" pitchFamily="49" charset="0"/>
                          <a:cs typeface="Consolas" panose="020B0609020204030204" pitchFamily="49" charset="0"/>
                        </a:rPr>
                        <a:t>FRMADD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dirty="0">
                        <a:solidFill>
                          <a:schemeClr val="tx2"/>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FRMADD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PAD-FP_OFF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2959882"/>
                  </a:ext>
                </a:extLst>
              </a:tr>
            </a:tbl>
          </a:graphicData>
        </a:graphic>
      </p:graphicFrame>
      <p:sp>
        <p:nvSpPr>
          <p:cNvPr id="139" name="Up-Down Arrow 138">
            <a:extLst>
              <a:ext uri="{FF2B5EF4-FFF2-40B4-BE49-F238E27FC236}">
                <a16:creationId xmlns:a16="http://schemas.microsoft.com/office/drawing/2014/main" id="{81A6382F-670E-CA1B-30B8-B722889C83D8}"/>
              </a:ext>
            </a:extLst>
          </p:cNvPr>
          <p:cNvSpPr/>
          <p:nvPr/>
        </p:nvSpPr>
        <p:spPr>
          <a:xfrm>
            <a:off x="7586626" y="2201991"/>
            <a:ext cx="128701" cy="4298704"/>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E7C1D217-48DC-527C-744D-346A0F47DD6F}"/>
              </a:ext>
            </a:extLst>
          </p:cNvPr>
          <p:cNvCxnSpPr>
            <a:cxnSpLocks/>
          </p:cNvCxnSpPr>
          <p:nvPr/>
        </p:nvCxnSpPr>
        <p:spPr>
          <a:xfrm flipH="1">
            <a:off x="7453993" y="6512683"/>
            <a:ext cx="35772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682C902-FE4A-4EC0-7B11-C2AD7F338FB1}"/>
              </a:ext>
            </a:extLst>
          </p:cNvPr>
          <p:cNvCxnSpPr>
            <a:cxnSpLocks/>
          </p:cNvCxnSpPr>
          <p:nvPr/>
        </p:nvCxnSpPr>
        <p:spPr>
          <a:xfrm flipH="1">
            <a:off x="7284624" y="2195219"/>
            <a:ext cx="544846"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F8B1EC95-8C03-B59F-ECE7-4AA93B3D8EF8}"/>
              </a:ext>
            </a:extLst>
          </p:cNvPr>
          <p:cNvSpPr>
            <a:spLocks noGrp="1"/>
          </p:cNvSpPr>
          <p:nvPr>
            <p:ph sz="quarter" idx="17"/>
          </p:nvPr>
        </p:nvSpPr>
        <p:spPr>
          <a:xfrm>
            <a:off x="91526" y="439965"/>
            <a:ext cx="6922024" cy="2786839"/>
          </a:xfrm>
          <a:solidFill>
            <a:schemeClr val="accent4">
              <a:lumMod val="20000"/>
              <a:lumOff val="80000"/>
            </a:schemeClr>
          </a:solidFill>
          <a:ln>
            <a:solidFill>
              <a:schemeClr val="accent1"/>
            </a:solidFill>
          </a:ln>
        </p:spPr>
        <p:txBody>
          <a:bodyPr/>
          <a:lstStyle/>
          <a:p>
            <a:pPr>
              <a:lnSpc>
                <a:spcPct val="100000"/>
              </a:lnSpc>
            </a:pPr>
            <a:r>
              <a:rPr lang="en-US" sz="2000" dirty="0"/>
              <a:t>Use the assembler to calculate the </a:t>
            </a:r>
            <a:r>
              <a:rPr lang="en-US" sz="2000" b="1" dirty="0">
                <a:solidFill>
                  <a:schemeClr val="accent1"/>
                </a:solidFill>
              </a:rPr>
              <a:t>distance</a:t>
            </a:r>
            <a:r>
              <a:rPr lang="en-US" sz="2000" dirty="0"/>
              <a:t> from the address contained in </a:t>
            </a:r>
            <a:r>
              <a:rPr lang="en-US" sz="2000" dirty="0" err="1"/>
              <a:t>fp</a:t>
            </a:r>
            <a:r>
              <a:rPr lang="en-US" sz="2000" dirty="0"/>
              <a:t>        </a:t>
            </a:r>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fp</a:t>
            </a:r>
            <a:r>
              <a:rPr lang="en-US" sz="2000" dirty="0">
                <a:latin typeface="Consolas" panose="020B0609020204030204" pitchFamily="49" charset="0"/>
                <a:cs typeface="Consolas" panose="020B0609020204030204" pitchFamily="49" charset="0"/>
              </a:rPr>
              <a:t>, -offset]</a:t>
            </a:r>
          </a:p>
          <a:p>
            <a:pPr marL="0" indent="0">
              <a:lnSpc>
                <a:spcPct val="100000"/>
              </a:lnSpc>
              <a:buNone/>
            </a:pPr>
            <a:r>
              <a:rPr lang="en-US" sz="2000" dirty="0">
                <a:solidFill>
                  <a:schemeClr val="accent1"/>
                </a:solidFill>
                <a:latin typeface="Consolas" panose="020B0609020204030204" pitchFamily="49" charset="0"/>
                <a:cs typeface="Consolas" panose="020B0609020204030204" pitchFamily="49" charset="0"/>
              </a:rPr>
              <a:t>	.</a:t>
            </a:r>
            <a:r>
              <a:rPr lang="en-US" sz="2000" dirty="0" err="1">
                <a:solidFill>
                  <a:schemeClr val="accent1"/>
                </a:solidFill>
                <a:latin typeface="Consolas" panose="020B0609020204030204" pitchFamily="49" charset="0"/>
                <a:cs typeface="Consolas" panose="020B0609020204030204" pitchFamily="49" charset="0"/>
              </a:rPr>
              <a:t>equ</a:t>
            </a:r>
            <a:r>
              <a:rPr lang="en-US" sz="2000" dirty="0">
                <a:solidFill>
                  <a:schemeClr val="accent1"/>
                </a:solidFill>
                <a:latin typeface="Consolas" panose="020B0609020204030204" pitchFamily="49" charset="0"/>
                <a:cs typeface="Consolas" panose="020B0609020204030204" pitchFamily="49" charset="0"/>
              </a:rPr>
              <a:t> FP_OFF, 12  </a:t>
            </a:r>
          </a:p>
          <a:p>
            <a:pPr marL="0" indent="0">
              <a:lnSpc>
                <a:spcPct val="100000"/>
              </a:lnSpc>
              <a:buNone/>
            </a:pPr>
            <a:r>
              <a:rPr lang="en-US" sz="2000" dirty="0">
                <a:solidFill>
                  <a:schemeClr val="accent1"/>
                </a:solidFill>
                <a:latin typeface="Consolas" panose="020B0609020204030204" pitchFamily="49" charset="0"/>
                <a:cs typeface="Consolas" panose="020B0609020204030204" pitchFamily="49" charset="0"/>
              </a:rPr>
              <a:t>	.</a:t>
            </a:r>
            <a:r>
              <a:rPr lang="en-US" sz="2000" dirty="0" err="1">
                <a:solidFill>
                  <a:schemeClr val="accent1"/>
                </a:solidFill>
                <a:latin typeface="Consolas" panose="020B0609020204030204" pitchFamily="49" charset="0"/>
                <a:cs typeface="Consolas" panose="020B0609020204030204" pitchFamily="49" charset="0"/>
              </a:rPr>
              <a:t>equ</a:t>
            </a:r>
            <a:r>
              <a:rPr lang="en-US" sz="2000" dirty="0">
                <a:solidFill>
                  <a:schemeClr val="accent1"/>
                </a:solidFill>
                <a:latin typeface="Consolas" panose="020B0609020204030204" pitchFamily="49" charset="0"/>
                <a:cs typeface="Consolas" panose="020B0609020204030204" pitchFamily="49" charset="0"/>
              </a:rPr>
              <a:t> X, 4+FP_OFF // X = 16</a:t>
            </a:r>
          </a:p>
          <a:p>
            <a:pPr marL="0" indent="0">
              <a:lnSpc>
                <a:spcPct val="100000"/>
              </a:lnSpc>
              <a:buNone/>
            </a:pPr>
            <a:r>
              <a:rPr lang="en-US" sz="2000" dirty="0">
                <a:solidFill>
                  <a:schemeClr val="accent1"/>
                </a:solidFill>
                <a:latin typeface="Consolas" panose="020B0609020204030204" pitchFamily="49" charset="0"/>
                <a:cs typeface="Consolas" panose="020B0609020204030204" pitchFamily="49" charset="0"/>
              </a:rPr>
              <a:t>	.</a:t>
            </a:r>
            <a:r>
              <a:rPr lang="en-US" sz="2000" dirty="0" err="1">
                <a:solidFill>
                  <a:schemeClr val="accent1"/>
                </a:solidFill>
                <a:latin typeface="Consolas" panose="020B0609020204030204" pitchFamily="49" charset="0"/>
                <a:cs typeface="Consolas" panose="020B0609020204030204" pitchFamily="49" charset="0"/>
              </a:rPr>
              <a:t>equ</a:t>
            </a:r>
            <a:r>
              <a:rPr lang="en-US" sz="2000" dirty="0">
                <a:solidFill>
                  <a:schemeClr val="accent1"/>
                </a:solidFill>
                <a:latin typeface="Consolas" panose="020B0609020204030204" pitchFamily="49" charset="0"/>
                <a:cs typeface="Consolas" panose="020B0609020204030204" pitchFamily="49" charset="0"/>
              </a:rPr>
              <a:t> A, 4+X      // A = 20</a:t>
            </a:r>
          </a:p>
          <a:p>
            <a:pPr>
              <a:lnSpc>
                <a:spcPct val="100000"/>
              </a:lnSpc>
            </a:pPr>
            <a:r>
              <a:rPr lang="en-US" sz="2000" dirty="0"/>
              <a:t>Assign label names for each local variable</a:t>
            </a:r>
          </a:p>
          <a:p>
            <a:pPr marL="800100" lvl="1" indent="-457200"/>
            <a:r>
              <a:rPr lang="en-US" sz="2000" dirty="0"/>
              <a:t>Each name is .</a:t>
            </a:r>
            <a:r>
              <a:rPr lang="en-US" sz="2000" dirty="0" err="1"/>
              <a:t>equ</a:t>
            </a:r>
            <a:r>
              <a:rPr lang="en-US" sz="2000" dirty="0"/>
              <a:t>  to be the offset from </a:t>
            </a:r>
            <a:r>
              <a:rPr lang="en-US" sz="2000" dirty="0" err="1"/>
              <a:t>fp</a:t>
            </a:r>
            <a:endParaRPr lang="en-US" sz="2000" dirty="0"/>
          </a:p>
        </p:txBody>
      </p:sp>
    </p:spTree>
    <p:extLst>
      <p:ext uri="{BB962C8B-B14F-4D97-AF65-F5344CB8AC3E}">
        <p14:creationId xmlns:p14="http://schemas.microsoft.com/office/powerpoint/2010/main" val="55158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5B33C4-1E71-5E4D-9613-C82E7E181531}"/>
              </a:ext>
            </a:extLst>
          </p:cNvPr>
          <p:cNvSpPr>
            <a:spLocks noGrp="1"/>
          </p:cNvSpPr>
          <p:nvPr>
            <p:ph type="title"/>
          </p:nvPr>
        </p:nvSpPr>
        <p:spPr>
          <a:xfrm>
            <a:off x="0" y="22191"/>
            <a:ext cx="10973681" cy="459137"/>
          </a:xfrm>
        </p:spPr>
        <p:txBody>
          <a:bodyPr/>
          <a:lstStyle/>
          <a:p>
            <a:r>
              <a:rPr lang="en-US" dirty="0"/>
              <a:t>Step 3 Allocate Space in the Prologue</a:t>
            </a:r>
          </a:p>
        </p:txBody>
      </p:sp>
      <p:sp>
        <p:nvSpPr>
          <p:cNvPr id="32" name="TextBox 31">
            <a:extLst>
              <a:ext uri="{FF2B5EF4-FFF2-40B4-BE49-F238E27FC236}">
                <a16:creationId xmlns:a16="http://schemas.microsoft.com/office/drawing/2014/main" id="{7937018D-67CB-4040-985B-4814A9F463D5}"/>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54" name="Rounded Rectangle 53">
            <a:extLst>
              <a:ext uri="{FF2B5EF4-FFF2-40B4-BE49-F238E27FC236}">
                <a16:creationId xmlns:a16="http://schemas.microsoft.com/office/drawing/2014/main" id="{A3F30D8E-9223-73C7-D258-3476A3F58E2F}"/>
              </a:ext>
            </a:extLst>
          </p:cNvPr>
          <p:cNvSpPr/>
          <p:nvPr/>
        </p:nvSpPr>
        <p:spPr bwMode="auto">
          <a:xfrm>
            <a:off x="311920" y="423058"/>
            <a:ext cx="6752993" cy="6302454"/>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global</a:t>
            </a:r>
            <a:r>
              <a:rPr lang="en-US" sz="2000" dirty="0">
                <a:solidFill>
                  <a:srgbClr val="0070C0"/>
                </a:solidFill>
                <a:latin typeface="Consolas" panose="020B0609020204030204" pitchFamily="49" charset="0"/>
                <a:cs typeface="Consolas" panose="020B0609020204030204" pitchFamily="49" charset="0"/>
              </a:rPr>
              <a:t> </a:t>
            </a:r>
            <a:r>
              <a:rPr lang="en-US" sz="2000" dirty="0" err="1">
                <a:solidFill>
                  <a:schemeClr val="accent5"/>
                </a:solidFill>
                <a:latin typeface="Consolas" panose="020B0609020204030204" pitchFamily="49" charset="0"/>
                <a:cs typeface="Consolas" panose="020B0609020204030204" pitchFamily="49" charset="0"/>
              </a:rPr>
              <a:t>func</a:t>
            </a:r>
            <a:endParaRPr lang="en-US" sz="2000" dirty="0">
              <a:solidFill>
                <a:srgbClr val="0070C0"/>
              </a:solidFill>
              <a:latin typeface="Consolas" panose="020B0609020204030204" pitchFamily="49" charset="0"/>
              <a:cs typeface="Consolas" panose="020B0609020204030204" pitchFamily="49" charset="0"/>
            </a:endParaRPr>
          </a:p>
          <a:p>
            <a:r>
              <a:rPr lang="en-US" sz="2000" dirty="0">
                <a:solidFill>
                  <a:srgbClr val="0070C0"/>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a:t>
            </a:r>
            <a:r>
              <a:rPr lang="en-US" sz="2000" dirty="0">
                <a:solidFill>
                  <a:srgbClr val="7030A0"/>
                </a:solidFill>
                <a:latin typeface="Consolas" panose="020B0609020204030204" pitchFamily="49" charset="0"/>
                <a:cs typeface="Consolas" panose="020B0609020204030204" pitchFamily="49" charset="0"/>
              </a:rPr>
              <a:t>type</a:t>
            </a:r>
            <a:r>
              <a:rPr lang="en-US" sz="2000" dirty="0">
                <a:solidFill>
                  <a:srgbClr val="0070C0"/>
                </a:solidFill>
                <a:latin typeface="Consolas" panose="020B0609020204030204" pitchFamily="49" charset="0"/>
                <a:cs typeface="Consolas" panose="020B0609020204030204" pitchFamily="49" charset="0"/>
              </a:rPr>
              <a:t>   </a:t>
            </a:r>
            <a:r>
              <a:rPr lang="en-US" sz="2000" dirty="0" err="1">
                <a:solidFill>
                  <a:schemeClr val="accent5"/>
                </a:solidFill>
                <a:latin typeface="Consolas" panose="020B0609020204030204" pitchFamily="49" charset="0"/>
                <a:cs typeface="Consolas" panose="020B0609020204030204" pitchFamily="49" charset="0"/>
              </a:rPr>
              <a:t>func</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%function </a:t>
            </a:r>
            <a:endParaRPr lang="en-US" sz="2000" dirty="0">
              <a:solidFill>
                <a:srgbClr val="0070C0"/>
              </a:solidFill>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a:t>
            </a:r>
            <a:r>
              <a:rPr lang="en-US" sz="2000" dirty="0" err="1">
                <a:solidFill>
                  <a:srgbClr val="7030A0"/>
                </a:solidFill>
                <a:latin typeface="Consolas" panose="020B0609020204030204" pitchFamily="49" charset="0"/>
                <a:cs typeface="Consolas" panose="020B0609020204030204" pitchFamily="49" charset="0"/>
              </a:rPr>
              <a:t>equ</a:t>
            </a:r>
            <a:r>
              <a:rPr lang="en-US" sz="2000" dirty="0">
                <a:latin typeface="Consolas" panose="020B0609020204030204" pitchFamily="49" charset="0"/>
                <a:cs typeface="Consolas" panose="020B0609020204030204" pitchFamily="49" charset="0"/>
              </a:rPr>
              <a:t>   </a:t>
            </a:r>
            <a:r>
              <a:rPr lang="en-US" sz="2000" dirty="0">
                <a:solidFill>
                  <a:schemeClr val="accent6"/>
                </a:solidFill>
                <a:latin typeface="Consolas" panose="020B0609020204030204" pitchFamily="49" charset="0"/>
                <a:cs typeface="Consolas" panose="020B0609020204030204" pitchFamily="49" charset="0"/>
              </a:rPr>
              <a:t>   FP_OFF</a:t>
            </a:r>
            <a:r>
              <a:rPr lang="en-US" sz="2000" dirty="0">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12</a:t>
            </a:r>
          </a:p>
          <a:p>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equ</a:t>
            </a:r>
            <a:r>
              <a:rPr lang="en-US" sz="2000" dirty="0">
                <a:solidFill>
                  <a:schemeClr val="tx2"/>
                </a:solidFill>
                <a:latin typeface="Consolas" panose="020B0609020204030204" pitchFamily="49" charset="0"/>
                <a:cs typeface="Consolas" panose="020B0609020204030204" pitchFamily="49" charset="0"/>
              </a:rPr>
              <a:t>	</a:t>
            </a:r>
            <a:r>
              <a:rPr lang="en-US" sz="2000" dirty="0">
                <a:solidFill>
                  <a:schemeClr val="accent1"/>
                </a:solidFill>
                <a:latin typeface="Consolas" panose="020B0609020204030204" pitchFamily="49" charset="0"/>
                <a:cs typeface="Consolas" panose="020B0609020204030204" pitchFamily="49" charset="0"/>
              </a:rPr>
              <a:t>X</a:t>
            </a:r>
            <a:r>
              <a:rPr lang="en-US" sz="2000" dirty="0">
                <a:solidFill>
                  <a:schemeClr val="tx2"/>
                </a:solidFill>
                <a:latin typeface="Consolas" panose="020B0609020204030204" pitchFamily="49" charset="0"/>
                <a:cs typeface="Consolas" panose="020B0609020204030204" pitchFamily="49" charset="0"/>
              </a:rPr>
              <a:t>,		4 + FP_OFF</a:t>
            </a:r>
          </a:p>
          <a:p>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equ</a:t>
            </a:r>
            <a:r>
              <a:rPr lang="en-US" sz="2000" dirty="0">
                <a:solidFill>
                  <a:schemeClr val="tx2"/>
                </a:solidFill>
                <a:latin typeface="Consolas" panose="020B0609020204030204" pitchFamily="49" charset="0"/>
                <a:cs typeface="Consolas" panose="020B0609020204030204" pitchFamily="49" charset="0"/>
              </a:rPr>
              <a:t>	</a:t>
            </a:r>
            <a:r>
              <a:rPr lang="en-US" sz="2000" dirty="0">
                <a:solidFill>
                  <a:srgbClr val="F37440"/>
                </a:solidFill>
                <a:latin typeface="Consolas" panose="020B0609020204030204" pitchFamily="49" charset="0"/>
                <a:cs typeface="Consolas" panose="020B0609020204030204" pitchFamily="49" charset="0"/>
              </a:rPr>
              <a:t>A</a:t>
            </a:r>
            <a:r>
              <a:rPr lang="en-US" sz="2000" dirty="0">
                <a:solidFill>
                  <a:schemeClr val="tx2"/>
                </a:solidFill>
                <a:latin typeface="Consolas" panose="020B0609020204030204" pitchFamily="49" charset="0"/>
                <a:cs typeface="Consolas" panose="020B0609020204030204" pitchFamily="49" charset="0"/>
              </a:rPr>
              <a:t>,		4 + </a:t>
            </a:r>
            <a:r>
              <a:rPr lang="en-US" sz="2000" dirty="0">
                <a:solidFill>
                  <a:schemeClr val="accent1"/>
                </a:solidFill>
                <a:latin typeface="Consolas" panose="020B0609020204030204" pitchFamily="49" charset="0"/>
                <a:cs typeface="Consolas" panose="020B0609020204030204" pitchFamily="49" charset="0"/>
              </a:rPr>
              <a:t>X</a:t>
            </a:r>
          </a:p>
          <a:p>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equ</a:t>
            </a:r>
            <a:r>
              <a:rPr lang="en-US" sz="2000" dirty="0">
                <a:solidFill>
                  <a:schemeClr val="tx2"/>
                </a:solidFill>
                <a:latin typeface="Consolas" panose="020B0609020204030204" pitchFamily="49" charset="0"/>
                <a:cs typeface="Consolas" panose="020B0609020204030204" pitchFamily="49" charset="0"/>
              </a:rPr>
              <a:t>	</a:t>
            </a:r>
            <a:r>
              <a:rPr lang="en-US" sz="2000" dirty="0">
                <a:solidFill>
                  <a:srgbClr val="00B050"/>
                </a:solidFill>
                <a:latin typeface="Consolas" panose="020B0609020204030204" pitchFamily="49" charset="0"/>
                <a:cs typeface="Consolas" panose="020B0609020204030204" pitchFamily="49" charset="0"/>
              </a:rPr>
              <a:t>STR</a:t>
            </a:r>
            <a:r>
              <a:rPr lang="en-US" sz="2000" dirty="0">
                <a:solidFill>
                  <a:schemeClr val="tx2"/>
                </a:solidFill>
                <a:latin typeface="Consolas" panose="020B0609020204030204" pitchFamily="49" charset="0"/>
                <a:cs typeface="Consolas" panose="020B0609020204030204" pitchFamily="49" charset="0"/>
              </a:rPr>
              <a:t>,		8 + </a:t>
            </a:r>
            <a:r>
              <a:rPr lang="en-US" sz="2000" dirty="0">
                <a:solidFill>
                  <a:srgbClr val="F37440"/>
                </a:solidFill>
                <a:latin typeface="Consolas" panose="020B0609020204030204" pitchFamily="49" charset="0"/>
                <a:cs typeface="Consolas" panose="020B0609020204030204" pitchFamily="49" charset="0"/>
              </a:rPr>
              <a:t>A</a:t>
            </a:r>
          </a:p>
          <a:p>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equ</a:t>
            </a:r>
            <a:r>
              <a:rPr lang="en-US" sz="2000" dirty="0">
                <a:solidFill>
                  <a:schemeClr val="tx2"/>
                </a:solidFill>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PTR</a:t>
            </a:r>
            <a:r>
              <a:rPr lang="en-US" sz="2000" dirty="0">
                <a:solidFill>
                  <a:schemeClr val="tx2"/>
                </a:solidFill>
                <a:latin typeface="Consolas" panose="020B0609020204030204" pitchFamily="49" charset="0"/>
                <a:cs typeface="Consolas" panose="020B0609020204030204" pitchFamily="49" charset="0"/>
              </a:rPr>
              <a:t>,		4 + </a:t>
            </a:r>
            <a:r>
              <a:rPr lang="en-US" sz="2000" dirty="0">
                <a:solidFill>
                  <a:srgbClr val="00B050"/>
                </a:solidFill>
                <a:latin typeface="Consolas" panose="020B0609020204030204" pitchFamily="49" charset="0"/>
                <a:cs typeface="Consolas" panose="020B0609020204030204" pitchFamily="49" charset="0"/>
              </a:rPr>
              <a:t>STR</a:t>
            </a:r>
          </a:p>
          <a:p>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equ</a:t>
            </a:r>
            <a:r>
              <a:rPr lang="en-US" sz="2000" dirty="0">
                <a:solidFill>
                  <a:schemeClr val="tx2"/>
                </a:solidFill>
                <a:latin typeface="Consolas" panose="020B0609020204030204" pitchFamily="49" charset="0"/>
                <a:cs typeface="Consolas" panose="020B0609020204030204" pitchFamily="49" charset="0"/>
              </a:rPr>
              <a:t>	</a:t>
            </a:r>
            <a:r>
              <a:rPr lang="en-US" sz="2000" dirty="0">
                <a:solidFill>
                  <a:srgbClr val="00B0F0"/>
                </a:solidFill>
                <a:latin typeface="Consolas" panose="020B0609020204030204" pitchFamily="49" charset="0"/>
                <a:cs typeface="Consolas" panose="020B0609020204030204" pitchFamily="49" charset="0"/>
              </a:rPr>
              <a:t>PAD</a:t>
            </a:r>
            <a:r>
              <a:rPr lang="en-US" sz="2000" dirty="0">
                <a:solidFill>
                  <a:schemeClr val="tx2"/>
                </a:solidFill>
                <a:latin typeface="Consolas" panose="020B0609020204030204" pitchFamily="49" charset="0"/>
                <a:cs typeface="Consolas" panose="020B0609020204030204" pitchFamily="49" charset="0"/>
              </a:rPr>
              <a:t>,		4 + </a:t>
            </a:r>
            <a:r>
              <a:rPr lang="en-US" sz="2000" dirty="0">
                <a:solidFill>
                  <a:srgbClr val="7030A0"/>
                </a:solidFill>
                <a:latin typeface="Consolas" panose="020B0609020204030204" pitchFamily="49" charset="0"/>
                <a:cs typeface="Consolas" panose="020B0609020204030204" pitchFamily="49" charset="0"/>
              </a:rPr>
              <a:t>PTR</a:t>
            </a:r>
          </a:p>
          <a:p>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equ</a:t>
            </a:r>
            <a:r>
              <a:rPr lang="en-US" sz="2000" dirty="0">
                <a:solidFill>
                  <a:schemeClr val="tx2"/>
                </a:solidFill>
                <a:latin typeface="Consolas" panose="020B0609020204030204" pitchFamily="49" charset="0"/>
                <a:cs typeface="Consolas" panose="020B0609020204030204" pitchFamily="49" charset="0"/>
              </a:rPr>
              <a:t>	FRMADD		</a:t>
            </a:r>
            <a:r>
              <a:rPr lang="en-US" sz="2000" dirty="0">
                <a:solidFill>
                  <a:srgbClr val="00B0F0"/>
                </a:solidFill>
                <a:latin typeface="Consolas" panose="020B0609020204030204" pitchFamily="49" charset="0"/>
                <a:cs typeface="Consolas" panose="020B0609020204030204" pitchFamily="49" charset="0"/>
              </a:rPr>
              <a:t>PAD</a:t>
            </a:r>
            <a:r>
              <a:rPr lang="en-US" sz="2000" dirty="0">
                <a:solidFill>
                  <a:schemeClr val="tx2"/>
                </a:solidFill>
                <a:latin typeface="Consolas" panose="020B0609020204030204" pitchFamily="49" charset="0"/>
                <a:cs typeface="Consolas" panose="020B0609020204030204" pitchFamily="49" charset="0"/>
              </a:rPr>
              <a:t> - FP_</a:t>
            </a:r>
            <a:r>
              <a:rPr lang="en-US" sz="2000" dirty="0">
                <a:solidFill>
                  <a:schemeClr val="accent6"/>
                </a:solidFill>
                <a:latin typeface="Consolas" panose="020B0609020204030204" pitchFamily="49" charset="0"/>
                <a:cs typeface="Consolas" panose="020B0609020204030204" pitchFamily="49" charset="0"/>
              </a:rPr>
              <a:t>OFF</a:t>
            </a:r>
            <a:endParaRPr lang="en-US" sz="2000" dirty="0">
              <a:solidFill>
                <a:srgbClr val="7030A0"/>
              </a:solidFill>
              <a:latin typeface="Consolas" panose="020B0609020204030204" pitchFamily="49" charset="0"/>
              <a:cs typeface="Consolas" panose="020B0609020204030204" pitchFamily="49" charset="0"/>
            </a:endParaRPr>
          </a:p>
          <a:p>
            <a:r>
              <a:rPr lang="en-US" sz="2000" dirty="0" err="1">
                <a:solidFill>
                  <a:schemeClr val="tx2"/>
                </a:solidFill>
                <a:latin typeface="Consolas" panose="020B0609020204030204" pitchFamily="49" charset="0"/>
                <a:cs typeface="Consolas" panose="020B0609020204030204" pitchFamily="49" charset="0"/>
              </a:rPr>
              <a:t>func</a:t>
            </a:r>
            <a:r>
              <a:rPr lang="en-US" sz="2000" dirty="0">
                <a:solidFill>
                  <a:schemeClr val="tx2"/>
                </a:solidFill>
                <a:latin typeface="Consolas" panose="020B0609020204030204" pitchFamily="49" charset="0"/>
                <a:cs typeface="Consolas" panose="020B0609020204030204" pitchFamily="49" charset="0"/>
              </a:rPr>
              <a:t>:</a:t>
            </a:r>
          </a:p>
          <a:p>
            <a:r>
              <a:rPr lang="en-US" sz="2000" dirty="0">
                <a:solidFill>
                  <a:schemeClr val="tx2"/>
                </a:solidFill>
                <a:latin typeface="Consolas" panose="020B0609020204030204" pitchFamily="49" charset="0"/>
                <a:cs typeface="Consolas" panose="020B0609020204030204" pitchFamily="49" charset="0"/>
              </a:rPr>
              <a:t>   push    {r4, r5, </a:t>
            </a:r>
            <a:r>
              <a:rPr lang="en-US" sz="2000" dirty="0" err="1">
                <a:solidFill>
                  <a:schemeClr val="tx2"/>
                </a:solidFill>
                <a:latin typeface="Consolas" panose="020B0609020204030204" pitchFamily="49" charset="0"/>
                <a:cs typeface="Consolas" panose="020B0609020204030204" pitchFamily="49" charset="0"/>
              </a:rPr>
              <a:t>fp</a:t>
            </a:r>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lr</a:t>
            </a:r>
            <a:r>
              <a:rPr lang="en-US" sz="2000" dirty="0">
                <a:solidFill>
                  <a:schemeClr val="tx2"/>
                </a:solidFill>
                <a:latin typeface="Consolas" panose="020B0609020204030204" pitchFamily="49" charset="0"/>
                <a:cs typeface="Consolas" panose="020B0609020204030204" pitchFamily="49" charset="0"/>
              </a:rPr>
              <a:t>}</a:t>
            </a:r>
          </a:p>
          <a:p>
            <a:r>
              <a:rPr lang="en-US" sz="2000" dirty="0">
                <a:solidFill>
                  <a:schemeClr val="tx2"/>
                </a:solidFill>
                <a:latin typeface="Consolas" panose="020B0609020204030204" pitchFamily="49" charset="0"/>
                <a:cs typeface="Consolas" panose="020B0609020204030204" pitchFamily="49" charset="0"/>
              </a:rPr>
              <a:t>   add     </a:t>
            </a:r>
            <a:r>
              <a:rPr lang="en-US" sz="2000" dirty="0" err="1">
                <a:solidFill>
                  <a:schemeClr val="tx2"/>
                </a:solidFill>
                <a:latin typeface="Consolas" panose="020B0609020204030204" pitchFamily="49" charset="0"/>
                <a:cs typeface="Consolas" panose="020B0609020204030204" pitchFamily="49" charset="0"/>
              </a:rPr>
              <a:t>fp</a:t>
            </a:r>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sp</a:t>
            </a:r>
            <a:r>
              <a:rPr lang="en-US" sz="2000" dirty="0">
                <a:solidFill>
                  <a:schemeClr val="tx2"/>
                </a:solidFill>
                <a:latin typeface="Consolas" panose="020B0609020204030204" pitchFamily="49" charset="0"/>
                <a:cs typeface="Consolas" panose="020B0609020204030204" pitchFamily="49" charset="0"/>
              </a:rPr>
              <a:t>, FP_OFF</a:t>
            </a:r>
          </a:p>
          <a:p>
            <a:r>
              <a:rPr lang="en-US" sz="2000" dirty="0">
                <a:solidFill>
                  <a:schemeClr val="tx2"/>
                </a:solidFill>
                <a:latin typeface="Consolas" panose="020B0609020204030204" pitchFamily="49" charset="0"/>
                <a:cs typeface="Consolas" panose="020B0609020204030204" pitchFamily="49" charset="0"/>
              </a:rPr>
              <a:t>   </a:t>
            </a:r>
            <a:r>
              <a:rPr lang="en-US" sz="2000" dirty="0" err="1">
                <a:solidFill>
                  <a:schemeClr val="tx2"/>
                </a:solidFill>
                <a:latin typeface="Consolas" panose="020B0609020204030204" pitchFamily="49" charset="0"/>
                <a:cs typeface="Consolas" panose="020B0609020204030204" pitchFamily="49" charset="0"/>
              </a:rPr>
              <a:t>ldr</a:t>
            </a:r>
            <a:r>
              <a:rPr lang="en-US" sz="2000" dirty="0">
                <a:solidFill>
                  <a:schemeClr val="tx2"/>
                </a:solidFill>
                <a:latin typeface="Consolas" panose="020B0609020204030204" pitchFamily="49" charset="0"/>
                <a:cs typeface="Consolas" panose="020B0609020204030204" pitchFamily="49" charset="0"/>
              </a:rPr>
              <a:t>     r3, =FRMADD //frames can be large</a:t>
            </a:r>
          </a:p>
          <a:p>
            <a:r>
              <a:rPr lang="en-US" sz="2000" dirty="0">
                <a:solidFill>
                  <a:srgbClr val="C00000"/>
                </a:solidFill>
                <a:latin typeface="Consolas" panose="020B0609020204030204" pitchFamily="49" charset="0"/>
                <a:cs typeface="Consolas" panose="020B0609020204030204" pitchFamily="49" charset="0"/>
              </a:rPr>
              <a:t>   sub     </a:t>
            </a:r>
            <a:r>
              <a:rPr lang="en-US" sz="2000" dirty="0" err="1">
                <a:solidFill>
                  <a:srgbClr val="C00000"/>
                </a:solidFill>
                <a:latin typeface="Consolas" panose="020B0609020204030204" pitchFamily="49" charset="0"/>
                <a:cs typeface="Consolas" panose="020B0609020204030204" pitchFamily="49" charset="0"/>
              </a:rPr>
              <a:t>sp</a:t>
            </a:r>
            <a:r>
              <a:rPr lang="en-US" sz="2000" dirty="0">
                <a:solidFill>
                  <a:srgbClr val="C00000"/>
                </a:solidFill>
                <a:latin typeface="Consolas" panose="020B0609020204030204" pitchFamily="49" charset="0"/>
                <a:cs typeface="Consolas" panose="020B0609020204030204" pitchFamily="49" charset="0"/>
              </a:rPr>
              <a:t>, </a:t>
            </a:r>
            <a:r>
              <a:rPr lang="en-US" sz="2000" dirty="0" err="1">
                <a:solidFill>
                  <a:srgbClr val="C00000"/>
                </a:solidFill>
                <a:latin typeface="Consolas" panose="020B0609020204030204" pitchFamily="49" charset="0"/>
                <a:cs typeface="Consolas" panose="020B0609020204030204" pitchFamily="49" charset="0"/>
              </a:rPr>
              <a:t>sp</a:t>
            </a:r>
            <a:r>
              <a:rPr lang="en-US" sz="2000" dirty="0">
                <a:solidFill>
                  <a:srgbClr val="C00000"/>
                </a:solidFill>
                <a:latin typeface="Consolas" panose="020B0609020204030204" pitchFamily="49" charset="0"/>
                <a:cs typeface="Consolas" panose="020B0609020204030204" pitchFamily="49" charset="0"/>
              </a:rPr>
              <a:t>, r3 </a:t>
            </a:r>
            <a:r>
              <a:rPr lang="en-US" sz="2000" dirty="0">
                <a:solidFill>
                  <a:srgbClr val="2C895B"/>
                </a:solidFill>
                <a:latin typeface="Consolas" panose="020B0609020204030204" pitchFamily="49" charset="0"/>
                <a:cs typeface="Consolas" panose="020B0609020204030204" pitchFamily="49" charset="0"/>
              </a:rPr>
              <a:t>// add space for locals</a:t>
            </a:r>
          </a:p>
          <a:p>
            <a:r>
              <a:rPr lang="en-US" sz="2000" dirty="0">
                <a:solidFill>
                  <a:srgbClr val="C00000"/>
                </a:solidFill>
                <a:latin typeface="Consolas" panose="020B0609020204030204" pitchFamily="49" charset="0"/>
                <a:cs typeface="Consolas" panose="020B0609020204030204" pitchFamily="49" charset="0"/>
              </a:rPr>
              <a:t>   </a:t>
            </a:r>
            <a:r>
              <a:rPr lang="en-US" sz="2000" dirty="0">
                <a:solidFill>
                  <a:srgbClr val="00B050"/>
                </a:solidFill>
                <a:latin typeface="Consolas" panose="020B0609020204030204" pitchFamily="49" charset="0"/>
                <a:cs typeface="Consolas" panose="020B0609020204030204" pitchFamily="49" charset="0"/>
              </a:rPr>
              <a:t>// rest of function code</a:t>
            </a:r>
          </a:p>
          <a:p>
            <a:r>
              <a:rPr lang="en-US" sz="2000" dirty="0">
                <a:solidFill>
                  <a:srgbClr val="C00000"/>
                </a:solidFill>
                <a:latin typeface="Consolas" panose="020B0609020204030204" pitchFamily="49" charset="0"/>
                <a:cs typeface="Consolas" panose="020B0609020204030204" pitchFamily="49" charset="0"/>
              </a:rPr>
              <a:t>   // no change to epilogue</a:t>
            </a:r>
          </a:p>
          <a:p>
            <a:r>
              <a:rPr lang="en-US" dirty="0">
                <a:solidFill>
                  <a:schemeClr val="tx2"/>
                </a:solidFill>
                <a:latin typeface="Consolas" panose="020B0609020204030204" pitchFamily="49" charset="0"/>
                <a:cs typeface="Consolas" panose="020B0609020204030204" pitchFamily="49" charset="0"/>
              </a:rPr>
              <a:t>   sub      </a:t>
            </a:r>
            <a:r>
              <a:rPr lang="en-US" dirty="0" err="1">
                <a:solidFill>
                  <a:schemeClr val="tx2"/>
                </a:solidFill>
                <a:latin typeface="Consolas" panose="020B0609020204030204" pitchFamily="49" charset="0"/>
                <a:cs typeface="Consolas" panose="020B0609020204030204" pitchFamily="49" charset="0"/>
              </a:rPr>
              <a:t>sp</a:t>
            </a:r>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FP_OFF  // deallocate locals</a:t>
            </a:r>
          </a:p>
          <a:p>
            <a:r>
              <a:rPr lang="en-US" dirty="0">
                <a:solidFill>
                  <a:schemeClr val="tx2"/>
                </a:solidFill>
                <a:latin typeface="Consolas" panose="020B0609020204030204" pitchFamily="49" charset="0"/>
                <a:cs typeface="Consolas" panose="020B0609020204030204" pitchFamily="49" charset="0"/>
              </a:rPr>
              <a:t>   pop      {r4, r5, </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lr</a:t>
            </a:r>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bx       </a:t>
            </a:r>
            <a:r>
              <a:rPr lang="en-US" dirty="0" err="1">
                <a:solidFill>
                  <a:schemeClr val="tx2"/>
                </a:solidFill>
                <a:latin typeface="Consolas" panose="020B0609020204030204" pitchFamily="49" charset="0"/>
                <a:cs typeface="Consolas" panose="020B0609020204030204" pitchFamily="49" charset="0"/>
              </a:rPr>
              <a:t>lr</a:t>
            </a:r>
            <a:endParaRPr lang="en-US" dirty="0">
              <a:solidFill>
                <a:schemeClr val="tx2"/>
              </a:solidFill>
              <a:latin typeface="Consolas" panose="020B0609020204030204" pitchFamily="49" charset="0"/>
              <a:cs typeface="Consolas" panose="020B0609020204030204" pitchFamily="49" charset="0"/>
            </a:endParaRPr>
          </a:p>
          <a:p>
            <a:r>
              <a:rPr lang="en-US" dirty="0">
                <a:solidFill>
                  <a:schemeClr val="tx2"/>
                </a:solidFill>
                <a:latin typeface="Consolas" panose="020B0609020204030204" pitchFamily="49" charset="0"/>
                <a:cs typeface="Consolas" panose="020B0609020204030204" pitchFamily="49" charset="0"/>
              </a:rPr>
              <a:t>   .size    </a:t>
            </a:r>
            <a:r>
              <a:rPr lang="en-US" dirty="0" err="1">
                <a:solidFill>
                  <a:schemeClr val="tx2"/>
                </a:solidFill>
                <a:latin typeface="Consolas" panose="020B0609020204030204" pitchFamily="49" charset="0"/>
                <a:cs typeface="Consolas" panose="020B0609020204030204" pitchFamily="49" charset="0"/>
              </a:rPr>
              <a:t>func</a:t>
            </a:r>
            <a:r>
              <a:rPr lang="en-US" dirty="0">
                <a:solidFill>
                  <a:schemeClr val="tx2"/>
                </a:solidFill>
                <a:latin typeface="Consolas" panose="020B0609020204030204" pitchFamily="49" charset="0"/>
                <a:cs typeface="Consolas" panose="020B0609020204030204" pitchFamily="49" charset="0"/>
              </a:rPr>
              <a:t>, (. – </a:t>
            </a:r>
            <a:r>
              <a:rPr lang="en-US" dirty="0" err="1">
                <a:solidFill>
                  <a:schemeClr val="tx2"/>
                </a:solidFill>
                <a:latin typeface="Consolas" panose="020B0609020204030204" pitchFamily="49" charset="0"/>
                <a:cs typeface="Consolas" panose="020B0609020204030204" pitchFamily="49" charset="0"/>
              </a:rPr>
              <a:t>func</a:t>
            </a:r>
            <a:r>
              <a:rPr lang="en-US" dirty="0">
                <a:solidFill>
                  <a:schemeClr val="tx2"/>
                </a:solidFill>
                <a:latin typeface="Consolas" panose="020B0609020204030204" pitchFamily="49" charset="0"/>
                <a:cs typeface="Consolas" panose="020B0609020204030204" pitchFamily="49" charset="0"/>
              </a:rPr>
              <a:t>)</a:t>
            </a:r>
          </a:p>
        </p:txBody>
      </p:sp>
      <p:grpSp>
        <p:nvGrpSpPr>
          <p:cNvPr id="6" name="Group 5">
            <a:extLst>
              <a:ext uri="{FF2B5EF4-FFF2-40B4-BE49-F238E27FC236}">
                <a16:creationId xmlns:a16="http://schemas.microsoft.com/office/drawing/2014/main" id="{D7075F03-FF0F-3AA4-7F69-2AF5A646C436}"/>
              </a:ext>
            </a:extLst>
          </p:cNvPr>
          <p:cNvGrpSpPr/>
          <p:nvPr/>
        </p:nvGrpSpPr>
        <p:grpSpPr>
          <a:xfrm>
            <a:off x="238043" y="5201907"/>
            <a:ext cx="5057385" cy="172337"/>
            <a:chOff x="1038615" y="4564297"/>
            <a:chExt cx="5057385" cy="172337"/>
          </a:xfrm>
        </p:grpSpPr>
        <p:sp>
          <p:nvSpPr>
            <p:cNvPr id="2" name="Right Arrow 1">
              <a:extLst>
                <a:ext uri="{FF2B5EF4-FFF2-40B4-BE49-F238E27FC236}">
                  <a16:creationId xmlns:a16="http://schemas.microsoft.com/office/drawing/2014/main" id="{8A2FA83E-C3A7-3D16-878D-969F7B5F9418}"/>
                </a:ext>
              </a:extLst>
            </p:cNvPr>
            <p:cNvSpPr/>
            <p:nvPr/>
          </p:nvSpPr>
          <p:spPr>
            <a:xfrm>
              <a:off x="1038615" y="4564297"/>
              <a:ext cx="644056" cy="15872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a:extLst>
                <a:ext uri="{FF2B5EF4-FFF2-40B4-BE49-F238E27FC236}">
                  <a16:creationId xmlns:a16="http://schemas.microsoft.com/office/drawing/2014/main" id="{C49B915F-4491-D156-8961-7ECC324C731A}"/>
                </a:ext>
              </a:extLst>
            </p:cNvPr>
            <p:cNvSpPr/>
            <p:nvPr/>
          </p:nvSpPr>
          <p:spPr>
            <a:xfrm rot="10800000">
              <a:off x="5451944" y="4577908"/>
              <a:ext cx="644056" cy="15872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93384BE4-8665-771A-7D0B-5D528AB6FCC3}"/>
              </a:ext>
            </a:extLst>
          </p:cNvPr>
          <p:cNvSpPr txBox="1"/>
          <p:nvPr/>
        </p:nvSpPr>
        <p:spPr>
          <a:xfrm>
            <a:off x="10428477" y="6231338"/>
            <a:ext cx="520089" cy="478270"/>
          </a:xfrm>
          <a:prstGeom prst="rect">
            <a:avLst/>
          </a:prstGeom>
          <a:noFill/>
        </p:spPr>
        <p:txBody>
          <a:bodyPr wrap="none" rtlCol="0">
            <a:spAutoFit/>
          </a:bodyPr>
          <a:lstStyle/>
          <a:p>
            <a:r>
              <a:rPr lang="en-US" sz="2000" dirty="0" err="1"/>
              <a:t>sp</a:t>
            </a:r>
            <a:endParaRPr lang="en-US" sz="2000" dirty="0"/>
          </a:p>
        </p:txBody>
      </p:sp>
      <p:sp>
        <p:nvSpPr>
          <p:cNvPr id="9" name="Left Arrow 8">
            <a:extLst>
              <a:ext uri="{FF2B5EF4-FFF2-40B4-BE49-F238E27FC236}">
                <a16:creationId xmlns:a16="http://schemas.microsoft.com/office/drawing/2014/main" id="{7036E595-068E-7C09-1E18-0B7AA701DC57}"/>
              </a:ext>
            </a:extLst>
          </p:cNvPr>
          <p:cNvSpPr/>
          <p:nvPr/>
        </p:nvSpPr>
        <p:spPr>
          <a:xfrm>
            <a:off x="9885426" y="6426455"/>
            <a:ext cx="567969" cy="181454"/>
          </a:xfrm>
          <a:prstGeom prst="leftArrow">
            <a:avLst>
              <a:gd name="adj1" fmla="val 42613"/>
              <a:gd name="adj2" fmla="val 50000"/>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TextBox 9">
            <a:extLst>
              <a:ext uri="{FF2B5EF4-FFF2-40B4-BE49-F238E27FC236}">
                <a16:creationId xmlns:a16="http://schemas.microsoft.com/office/drawing/2014/main" id="{21F0A294-2307-7567-1AB8-857F0C0CB2D1}"/>
              </a:ext>
            </a:extLst>
          </p:cNvPr>
          <p:cNvSpPr txBox="1"/>
          <p:nvPr/>
        </p:nvSpPr>
        <p:spPr>
          <a:xfrm>
            <a:off x="10440444" y="423058"/>
            <a:ext cx="454210" cy="478270"/>
          </a:xfrm>
          <a:prstGeom prst="rect">
            <a:avLst/>
          </a:prstGeom>
          <a:noFill/>
        </p:spPr>
        <p:txBody>
          <a:bodyPr wrap="none" rtlCol="0">
            <a:spAutoFit/>
          </a:bodyPr>
          <a:lstStyle/>
          <a:p>
            <a:r>
              <a:rPr lang="en-US" sz="2000" dirty="0" err="1"/>
              <a:t>fp</a:t>
            </a:r>
            <a:endParaRPr lang="en-US" sz="2000" dirty="0"/>
          </a:p>
        </p:txBody>
      </p:sp>
      <p:sp>
        <p:nvSpPr>
          <p:cNvPr id="19" name="Left Arrow 18">
            <a:extLst>
              <a:ext uri="{FF2B5EF4-FFF2-40B4-BE49-F238E27FC236}">
                <a16:creationId xmlns:a16="http://schemas.microsoft.com/office/drawing/2014/main" id="{187DAD95-7E8E-13B6-48F6-4AEF18748CB8}"/>
              </a:ext>
            </a:extLst>
          </p:cNvPr>
          <p:cNvSpPr/>
          <p:nvPr/>
        </p:nvSpPr>
        <p:spPr>
          <a:xfrm>
            <a:off x="9875438" y="584113"/>
            <a:ext cx="565006" cy="191842"/>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 name="Left Arrow 19">
            <a:extLst>
              <a:ext uri="{FF2B5EF4-FFF2-40B4-BE49-F238E27FC236}">
                <a16:creationId xmlns:a16="http://schemas.microsoft.com/office/drawing/2014/main" id="{F4CCE25F-E500-CA6D-956C-1CEFC3E4055D}"/>
              </a:ext>
            </a:extLst>
          </p:cNvPr>
          <p:cNvSpPr/>
          <p:nvPr/>
        </p:nvSpPr>
        <p:spPr>
          <a:xfrm>
            <a:off x="9899791" y="2015533"/>
            <a:ext cx="565006" cy="191842"/>
          </a:xfrm>
          <a:prstGeom prst="leftArrow">
            <a:avLst/>
          </a:prstGeom>
          <a:solidFill>
            <a:srgbClr val="00B05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 name="TextBox 20">
            <a:extLst>
              <a:ext uri="{FF2B5EF4-FFF2-40B4-BE49-F238E27FC236}">
                <a16:creationId xmlns:a16="http://schemas.microsoft.com/office/drawing/2014/main" id="{8622C084-91FB-C045-EA82-82EBE91AA3DD}"/>
              </a:ext>
            </a:extLst>
          </p:cNvPr>
          <p:cNvSpPr txBox="1"/>
          <p:nvPr/>
        </p:nvSpPr>
        <p:spPr>
          <a:xfrm>
            <a:off x="10453395" y="1898358"/>
            <a:ext cx="1830950"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-FP_OFF]</a:t>
            </a:r>
          </a:p>
        </p:txBody>
      </p:sp>
      <p:sp>
        <p:nvSpPr>
          <p:cNvPr id="22" name="Left Arrow 21">
            <a:extLst>
              <a:ext uri="{FF2B5EF4-FFF2-40B4-BE49-F238E27FC236}">
                <a16:creationId xmlns:a16="http://schemas.microsoft.com/office/drawing/2014/main" id="{52108012-04FF-3197-50A4-B36EDBFBB8DE}"/>
              </a:ext>
            </a:extLst>
          </p:cNvPr>
          <p:cNvSpPr/>
          <p:nvPr/>
        </p:nvSpPr>
        <p:spPr>
          <a:xfrm>
            <a:off x="9886187" y="2771599"/>
            <a:ext cx="565006" cy="191842"/>
          </a:xfrm>
          <a:prstGeom prst="leftArrow">
            <a:avLst/>
          </a:prstGeom>
          <a:solidFill>
            <a:srgbClr val="00B05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TextBox 26">
            <a:extLst>
              <a:ext uri="{FF2B5EF4-FFF2-40B4-BE49-F238E27FC236}">
                <a16:creationId xmlns:a16="http://schemas.microsoft.com/office/drawing/2014/main" id="{BE3F4ECD-EB91-A4ED-DEA1-17E2EB0933B4}"/>
              </a:ext>
            </a:extLst>
          </p:cNvPr>
          <p:cNvSpPr txBox="1"/>
          <p:nvPr/>
        </p:nvSpPr>
        <p:spPr>
          <a:xfrm>
            <a:off x="10414856" y="2682854"/>
            <a:ext cx="1197764"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-X]</a:t>
            </a:r>
          </a:p>
        </p:txBody>
      </p:sp>
      <p:sp>
        <p:nvSpPr>
          <p:cNvPr id="28" name="Left Arrow 27">
            <a:extLst>
              <a:ext uri="{FF2B5EF4-FFF2-40B4-BE49-F238E27FC236}">
                <a16:creationId xmlns:a16="http://schemas.microsoft.com/office/drawing/2014/main" id="{2022936B-5F4F-016D-1532-C60F3BB2D432}"/>
              </a:ext>
            </a:extLst>
          </p:cNvPr>
          <p:cNvSpPr/>
          <p:nvPr/>
        </p:nvSpPr>
        <p:spPr>
          <a:xfrm>
            <a:off x="9922524" y="3470640"/>
            <a:ext cx="565006" cy="191842"/>
          </a:xfrm>
          <a:prstGeom prst="leftArrow">
            <a:avLst/>
          </a:prstGeom>
          <a:solidFill>
            <a:srgbClr val="00B05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4" name="TextBox 33">
            <a:extLst>
              <a:ext uri="{FF2B5EF4-FFF2-40B4-BE49-F238E27FC236}">
                <a16:creationId xmlns:a16="http://schemas.microsoft.com/office/drawing/2014/main" id="{786B5A3F-178B-76B6-948D-5BE7FD82D88C}"/>
              </a:ext>
            </a:extLst>
          </p:cNvPr>
          <p:cNvSpPr txBox="1"/>
          <p:nvPr/>
        </p:nvSpPr>
        <p:spPr>
          <a:xfrm>
            <a:off x="10451193" y="3381895"/>
            <a:ext cx="1197764"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-A]</a:t>
            </a:r>
          </a:p>
        </p:txBody>
      </p:sp>
      <p:sp>
        <p:nvSpPr>
          <p:cNvPr id="36" name="Left Arrow 35">
            <a:extLst>
              <a:ext uri="{FF2B5EF4-FFF2-40B4-BE49-F238E27FC236}">
                <a16:creationId xmlns:a16="http://schemas.microsoft.com/office/drawing/2014/main" id="{76A750C9-DFF3-6FB5-880F-EEC539F3EE7F}"/>
              </a:ext>
            </a:extLst>
          </p:cNvPr>
          <p:cNvSpPr/>
          <p:nvPr/>
        </p:nvSpPr>
        <p:spPr>
          <a:xfrm>
            <a:off x="9896771" y="4933083"/>
            <a:ext cx="565006" cy="191842"/>
          </a:xfrm>
          <a:prstGeom prst="leftArrow">
            <a:avLst/>
          </a:prstGeom>
          <a:solidFill>
            <a:srgbClr val="00B05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1" name="TextBox 40">
            <a:extLst>
              <a:ext uri="{FF2B5EF4-FFF2-40B4-BE49-F238E27FC236}">
                <a16:creationId xmlns:a16="http://schemas.microsoft.com/office/drawing/2014/main" id="{7A82D96F-6B4A-6628-8750-D3DB9026F569}"/>
              </a:ext>
            </a:extLst>
          </p:cNvPr>
          <p:cNvSpPr txBox="1"/>
          <p:nvPr/>
        </p:nvSpPr>
        <p:spPr>
          <a:xfrm>
            <a:off x="10413791" y="4804589"/>
            <a:ext cx="1451038"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-STR]</a:t>
            </a:r>
          </a:p>
        </p:txBody>
      </p:sp>
      <p:sp>
        <p:nvSpPr>
          <p:cNvPr id="48" name="Left Arrow 47">
            <a:extLst>
              <a:ext uri="{FF2B5EF4-FFF2-40B4-BE49-F238E27FC236}">
                <a16:creationId xmlns:a16="http://schemas.microsoft.com/office/drawing/2014/main" id="{C2499811-2CA3-4167-569C-7F8689FE4D71}"/>
              </a:ext>
            </a:extLst>
          </p:cNvPr>
          <p:cNvSpPr/>
          <p:nvPr/>
        </p:nvSpPr>
        <p:spPr>
          <a:xfrm>
            <a:off x="9911775" y="5748639"/>
            <a:ext cx="565006" cy="191842"/>
          </a:xfrm>
          <a:prstGeom prst="leftArrow">
            <a:avLst/>
          </a:prstGeom>
          <a:solidFill>
            <a:srgbClr val="00B05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9" name="TextBox 48">
            <a:extLst>
              <a:ext uri="{FF2B5EF4-FFF2-40B4-BE49-F238E27FC236}">
                <a16:creationId xmlns:a16="http://schemas.microsoft.com/office/drawing/2014/main" id="{A44DA256-2A28-373E-DC5A-7A5748962C8C}"/>
              </a:ext>
            </a:extLst>
          </p:cNvPr>
          <p:cNvSpPr txBox="1"/>
          <p:nvPr/>
        </p:nvSpPr>
        <p:spPr>
          <a:xfrm>
            <a:off x="10440444" y="5659894"/>
            <a:ext cx="1451038"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-PTR]</a:t>
            </a:r>
          </a:p>
        </p:txBody>
      </p:sp>
      <p:sp>
        <p:nvSpPr>
          <p:cNvPr id="71" name="TextBox 70">
            <a:extLst>
              <a:ext uri="{FF2B5EF4-FFF2-40B4-BE49-F238E27FC236}">
                <a16:creationId xmlns:a16="http://schemas.microsoft.com/office/drawing/2014/main" id="{D6E831DF-30DD-C599-DE1F-F33CEB310BAF}"/>
              </a:ext>
            </a:extLst>
          </p:cNvPr>
          <p:cNvSpPr txBox="1"/>
          <p:nvPr/>
        </p:nvSpPr>
        <p:spPr>
          <a:xfrm>
            <a:off x="10833307" y="6316028"/>
            <a:ext cx="1451038"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-PAD]</a:t>
            </a:r>
          </a:p>
        </p:txBody>
      </p:sp>
      <p:sp>
        <p:nvSpPr>
          <p:cNvPr id="72" name="TextBox 71">
            <a:extLst>
              <a:ext uri="{FF2B5EF4-FFF2-40B4-BE49-F238E27FC236}">
                <a16:creationId xmlns:a16="http://schemas.microsoft.com/office/drawing/2014/main" id="{68BAC778-310B-2719-C6B5-B0202FD3EF2D}"/>
              </a:ext>
            </a:extLst>
          </p:cNvPr>
          <p:cNvSpPr txBox="1"/>
          <p:nvPr/>
        </p:nvSpPr>
        <p:spPr>
          <a:xfrm rot="16200000">
            <a:off x="9856669" y="1221156"/>
            <a:ext cx="953945" cy="307777"/>
          </a:xfrm>
          <a:prstGeom prst="rect">
            <a:avLst/>
          </a:prstGeom>
          <a:noFill/>
        </p:spPr>
        <p:txBody>
          <a:bodyPr wrap="square" rtlCol="0">
            <a:spAutoFit/>
          </a:bodyPr>
          <a:lstStyle/>
          <a:p>
            <a:r>
              <a:rPr lang="en-US" sz="1400" dirty="0">
                <a:solidFill>
                  <a:schemeClr val="accent2"/>
                </a:solidFill>
              </a:rPr>
              <a:t>12 bytes</a:t>
            </a:r>
          </a:p>
        </p:txBody>
      </p:sp>
      <p:sp>
        <p:nvSpPr>
          <p:cNvPr id="73" name="Up-Down Arrow 72">
            <a:extLst>
              <a:ext uri="{FF2B5EF4-FFF2-40B4-BE49-F238E27FC236}">
                <a16:creationId xmlns:a16="http://schemas.microsoft.com/office/drawing/2014/main" id="{6489F159-CB27-78A3-E017-5DDECE2540A6}"/>
              </a:ext>
            </a:extLst>
          </p:cNvPr>
          <p:cNvSpPr/>
          <p:nvPr/>
        </p:nvSpPr>
        <p:spPr>
          <a:xfrm>
            <a:off x="10116494" y="782716"/>
            <a:ext cx="128568" cy="1274340"/>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63F9C5CB-F686-0AD8-D81A-71E704D0756A}"/>
              </a:ext>
            </a:extLst>
          </p:cNvPr>
          <p:cNvSpPr txBox="1"/>
          <p:nvPr/>
        </p:nvSpPr>
        <p:spPr>
          <a:xfrm rot="16200000">
            <a:off x="10258502" y="2340845"/>
            <a:ext cx="232455" cy="307777"/>
          </a:xfrm>
          <a:prstGeom prst="rect">
            <a:avLst/>
          </a:prstGeom>
          <a:noFill/>
        </p:spPr>
        <p:txBody>
          <a:bodyPr wrap="square" rtlCol="0">
            <a:spAutoFit/>
          </a:bodyPr>
          <a:lstStyle/>
          <a:p>
            <a:r>
              <a:rPr lang="en-US" sz="1400" dirty="0">
                <a:solidFill>
                  <a:schemeClr val="accent2"/>
                </a:solidFill>
              </a:rPr>
              <a:t>4</a:t>
            </a:r>
          </a:p>
        </p:txBody>
      </p:sp>
      <p:sp>
        <p:nvSpPr>
          <p:cNvPr id="75" name="Up-Down Arrow 74">
            <a:extLst>
              <a:ext uri="{FF2B5EF4-FFF2-40B4-BE49-F238E27FC236}">
                <a16:creationId xmlns:a16="http://schemas.microsoft.com/office/drawing/2014/main" id="{6B4C86D6-C134-6EE5-7B22-A4AD7F089A9F}"/>
              </a:ext>
            </a:extLst>
          </p:cNvPr>
          <p:cNvSpPr/>
          <p:nvPr/>
        </p:nvSpPr>
        <p:spPr>
          <a:xfrm>
            <a:off x="10097144" y="2166169"/>
            <a:ext cx="145663" cy="615924"/>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7D2CF200-3CBD-39E8-1141-0C97FAF28C43}"/>
              </a:ext>
            </a:extLst>
          </p:cNvPr>
          <p:cNvSpPr txBox="1"/>
          <p:nvPr/>
        </p:nvSpPr>
        <p:spPr>
          <a:xfrm rot="16200000">
            <a:off x="10258502" y="3072916"/>
            <a:ext cx="232455" cy="307777"/>
          </a:xfrm>
          <a:prstGeom prst="rect">
            <a:avLst/>
          </a:prstGeom>
          <a:noFill/>
        </p:spPr>
        <p:txBody>
          <a:bodyPr wrap="square" rtlCol="0">
            <a:spAutoFit/>
          </a:bodyPr>
          <a:lstStyle/>
          <a:p>
            <a:r>
              <a:rPr lang="en-US" sz="1400" dirty="0">
                <a:solidFill>
                  <a:schemeClr val="accent2"/>
                </a:solidFill>
              </a:rPr>
              <a:t>4</a:t>
            </a:r>
          </a:p>
        </p:txBody>
      </p:sp>
      <p:sp>
        <p:nvSpPr>
          <p:cNvPr id="77" name="Up-Down Arrow 76">
            <a:extLst>
              <a:ext uri="{FF2B5EF4-FFF2-40B4-BE49-F238E27FC236}">
                <a16:creationId xmlns:a16="http://schemas.microsoft.com/office/drawing/2014/main" id="{1BFD9844-34DD-764E-71AE-F8FCD101232A}"/>
              </a:ext>
            </a:extLst>
          </p:cNvPr>
          <p:cNvSpPr/>
          <p:nvPr/>
        </p:nvSpPr>
        <p:spPr>
          <a:xfrm>
            <a:off x="10097144" y="2898240"/>
            <a:ext cx="145663" cy="615924"/>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48E50D12-0AE9-0159-9ADF-5829B28BEAA3}"/>
              </a:ext>
            </a:extLst>
          </p:cNvPr>
          <p:cNvSpPr txBox="1"/>
          <p:nvPr/>
        </p:nvSpPr>
        <p:spPr>
          <a:xfrm rot="16200000">
            <a:off x="10234553" y="4099607"/>
            <a:ext cx="232455" cy="307777"/>
          </a:xfrm>
          <a:prstGeom prst="rect">
            <a:avLst/>
          </a:prstGeom>
          <a:noFill/>
        </p:spPr>
        <p:txBody>
          <a:bodyPr wrap="square" rtlCol="0">
            <a:spAutoFit/>
          </a:bodyPr>
          <a:lstStyle/>
          <a:p>
            <a:r>
              <a:rPr lang="en-US" sz="1400" dirty="0">
                <a:solidFill>
                  <a:schemeClr val="accent2"/>
                </a:solidFill>
              </a:rPr>
              <a:t>8</a:t>
            </a:r>
          </a:p>
        </p:txBody>
      </p:sp>
      <p:sp>
        <p:nvSpPr>
          <p:cNvPr id="79" name="Up-Down Arrow 78">
            <a:extLst>
              <a:ext uri="{FF2B5EF4-FFF2-40B4-BE49-F238E27FC236}">
                <a16:creationId xmlns:a16="http://schemas.microsoft.com/office/drawing/2014/main" id="{158CDFA6-BF71-A9A6-5170-B72ACD9D548E}"/>
              </a:ext>
            </a:extLst>
          </p:cNvPr>
          <p:cNvSpPr/>
          <p:nvPr/>
        </p:nvSpPr>
        <p:spPr>
          <a:xfrm>
            <a:off x="10097144" y="3661983"/>
            <a:ext cx="123697" cy="1260851"/>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A4CFD41B-32D4-7ABC-62A3-2237B7EC9D23}"/>
              </a:ext>
            </a:extLst>
          </p:cNvPr>
          <p:cNvSpPr txBox="1"/>
          <p:nvPr/>
        </p:nvSpPr>
        <p:spPr>
          <a:xfrm rot="16200000">
            <a:off x="10283773" y="5330251"/>
            <a:ext cx="232455" cy="307777"/>
          </a:xfrm>
          <a:prstGeom prst="rect">
            <a:avLst/>
          </a:prstGeom>
          <a:noFill/>
        </p:spPr>
        <p:txBody>
          <a:bodyPr wrap="square" rtlCol="0">
            <a:spAutoFit/>
          </a:bodyPr>
          <a:lstStyle/>
          <a:p>
            <a:r>
              <a:rPr lang="en-US" sz="1400" dirty="0">
                <a:solidFill>
                  <a:schemeClr val="accent2"/>
                </a:solidFill>
              </a:rPr>
              <a:t>4</a:t>
            </a:r>
          </a:p>
        </p:txBody>
      </p:sp>
      <p:sp>
        <p:nvSpPr>
          <p:cNvPr id="81" name="Up-Down Arrow 80">
            <a:extLst>
              <a:ext uri="{FF2B5EF4-FFF2-40B4-BE49-F238E27FC236}">
                <a16:creationId xmlns:a16="http://schemas.microsoft.com/office/drawing/2014/main" id="{78F1D6D1-F489-6356-B9B4-51FF708E6340}"/>
              </a:ext>
            </a:extLst>
          </p:cNvPr>
          <p:cNvSpPr/>
          <p:nvPr/>
        </p:nvSpPr>
        <p:spPr>
          <a:xfrm>
            <a:off x="10122415" y="5155575"/>
            <a:ext cx="145663" cy="615924"/>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88BA9013-C6BC-67AE-B277-5B7A3DF037DE}"/>
              </a:ext>
            </a:extLst>
          </p:cNvPr>
          <p:cNvSpPr txBox="1"/>
          <p:nvPr/>
        </p:nvSpPr>
        <p:spPr>
          <a:xfrm rot="16200000">
            <a:off x="10298613" y="6063470"/>
            <a:ext cx="232455" cy="307777"/>
          </a:xfrm>
          <a:prstGeom prst="rect">
            <a:avLst/>
          </a:prstGeom>
          <a:noFill/>
        </p:spPr>
        <p:txBody>
          <a:bodyPr wrap="square" rtlCol="0">
            <a:spAutoFit/>
          </a:bodyPr>
          <a:lstStyle/>
          <a:p>
            <a:r>
              <a:rPr lang="en-US" sz="1400" dirty="0">
                <a:solidFill>
                  <a:schemeClr val="accent2"/>
                </a:solidFill>
              </a:rPr>
              <a:t>4</a:t>
            </a:r>
          </a:p>
        </p:txBody>
      </p:sp>
      <p:sp>
        <p:nvSpPr>
          <p:cNvPr id="83" name="Up-Down Arrow 82">
            <a:extLst>
              <a:ext uri="{FF2B5EF4-FFF2-40B4-BE49-F238E27FC236}">
                <a16:creationId xmlns:a16="http://schemas.microsoft.com/office/drawing/2014/main" id="{5C5BC13F-AED0-8B6B-8965-80B51715F3E2}"/>
              </a:ext>
            </a:extLst>
          </p:cNvPr>
          <p:cNvSpPr/>
          <p:nvPr/>
        </p:nvSpPr>
        <p:spPr>
          <a:xfrm>
            <a:off x="10137256" y="5888794"/>
            <a:ext cx="142448" cy="537661"/>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D9A210BF-2F2F-051B-C2E5-0F1262E53DCC}"/>
              </a:ext>
            </a:extLst>
          </p:cNvPr>
          <p:cNvSpPr txBox="1"/>
          <p:nvPr/>
        </p:nvSpPr>
        <p:spPr>
          <a:xfrm rot="16200000">
            <a:off x="6144962" y="4418690"/>
            <a:ext cx="2541080" cy="338554"/>
          </a:xfrm>
          <a:prstGeom prst="rect">
            <a:avLst/>
          </a:prstGeom>
          <a:noFill/>
        </p:spPr>
        <p:txBody>
          <a:bodyPr wrap="none" rtlCol="0">
            <a:spAutoFit/>
          </a:bodyPr>
          <a:lstStyle/>
          <a:p>
            <a:r>
              <a:rPr lang="en-US" sz="1600" dirty="0">
                <a:solidFill>
                  <a:schemeClr val="tx2"/>
                </a:solidFill>
                <a:latin typeface="Consolas" panose="020B0609020204030204" pitchFamily="49" charset="0"/>
                <a:cs typeface="Consolas" panose="020B0609020204030204" pitchFamily="49" charset="0"/>
              </a:rPr>
              <a:t>FRMADD = PAD – FP_OFF</a:t>
            </a:r>
          </a:p>
        </p:txBody>
      </p:sp>
      <p:grpSp>
        <p:nvGrpSpPr>
          <p:cNvPr id="85" name="Group 84">
            <a:extLst>
              <a:ext uri="{FF2B5EF4-FFF2-40B4-BE49-F238E27FC236}">
                <a16:creationId xmlns:a16="http://schemas.microsoft.com/office/drawing/2014/main" id="{34CA42A4-87F2-78C1-A0F9-E8FB65D0CA79}"/>
              </a:ext>
            </a:extLst>
          </p:cNvPr>
          <p:cNvGrpSpPr/>
          <p:nvPr/>
        </p:nvGrpSpPr>
        <p:grpSpPr>
          <a:xfrm>
            <a:off x="7811722" y="3681834"/>
            <a:ext cx="2037885" cy="2116935"/>
            <a:chOff x="8844692" y="4530355"/>
            <a:chExt cx="2037885" cy="2116935"/>
          </a:xfrm>
        </p:grpSpPr>
        <p:sp>
          <p:nvSpPr>
            <p:cNvPr id="86" name="Rectangle 85">
              <a:extLst>
                <a:ext uri="{FF2B5EF4-FFF2-40B4-BE49-F238E27FC236}">
                  <a16:creationId xmlns:a16="http://schemas.microsoft.com/office/drawing/2014/main" id="{1FEF6F1C-64D0-4397-27B5-BDF583AB20BC}"/>
                </a:ext>
              </a:extLst>
            </p:cNvPr>
            <p:cNvSpPr/>
            <p:nvPr/>
          </p:nvSpPr>
          <p:spPr>
            <a:xfrm>
              <a:off x="8855099" y="6011186"/>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Rectangle 86">
              <a:extLst>
                <a:ext uri="{FF2B5EF4-FFF2-40B4-BE49-F238E27FC236}">
                  <a16:creationId xmlns:a16="http://schemas.microsoft.com/office/drawing/2014/main" id="{0471EED7-9987-22F6-97B9-EC92F382D90F}"/>
                </a:ext>
              </a:extLst>
            </p:cNvPr>
            <p:cNvSpPr/>
            <p:nvPr/>
          </p:nvSpPr>
          <p:spPr>
            <a:xfrm>
              <a:off x="8844692" y="4530355"/>
              <a:ext cx="2037885" cy="1470991"/>
            </a:xfrm>
            <a:prstGeom prst="rect">
              <a:avLst/>
            </a:prstGeom>
            <a:noFill/>
            <a:ln w="317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Rectangle 87">
              <a:extLst>
                <a:ext uri="{FF2B5EF4-FFF2-40B4-BE49-F238E27FC236}">
                  <a16:creationId xmlns:a16="http://schemas.microsoft.com/office/drawing/2014/main" id="{A85E9C68-745B-EC3E-C022-BEE015BE11B5}"/>
                </a:ext>
              </a:extLst>
            </p:cNvPr>
            <p:cNvSpPr/>
            <p:nvPr/>
          </p:nvSpPr>
          <p:spPr>
            <a:xfrm>
              <a:off x="8855099" y="5309330"/>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 name="Group 88">
            <a:extLst>
              <a:ext uri="{FF2B5EF4-FFF2-40B4-BE49-F238E27FC236}">
                <a16:creationId xmlns:a16="http://schemas.microsoft.com/office/drawing/2014/main" id="{D88805B0-0F6C-3E70-C755-0860F4673D5F}"/>
              </a:ext>
            </a:extLst>
          </p:cNvPr>
          <p:cNvGrpSpPr/>
          <p:nvPr/>
        </p:nvGrpSpPr>
        <p:grpSpPr>
          <a:xfrm>
            <a:off x="8025116" y="3865091"/>
            <a:ext cx="1554878" cy="1061171"/>
            <a:chOff x="11967999" y="4049526"/>
            <a:chExt cx="1554878" cy="1061171"/>
          </a:xfrm>
        </p:grpSpPr>
        <p:grpSp>
          <p:nvGrpSpPr>
            <p:cNvPr id="90" name="Group 89">
              <a:extLst>
                <a:ext uri="{FF2B5EF4-FFF2-40B4-BE49-F238E27FC236}">
                  <a16:creationId xmlns:a16="http://schemas.microsoft.com/office/drawing/2014/main" id="{A7375506-E26C-4454-9C72-28EC999684F0}"/>
                </a:ext>
              </a:extLst>
            </p:cNvPr>
            <p:cNvGrpSpPr/>
            <p:nvPr/>
          </p:nvGrpSpPr>
          <p:grpSpPr>
            <a:xfrm>
              <a:off x="11967999" y="4049526"/>
              <a:ext cx="1554878" cy="1061171"/>
              <a:chOff x="5602097" y="1600973"/>
              <a:chExt cx="1554878" cy="1061171"/>
            </a:xfrm>
          </p:grpSpPr>
          <p:sp>
            <p:nvSpPr>
              <p:cNvPr id="92" name="Rectangle 91">
                <a:extLst>
                  <a:ext uri="{FF2B5EF4-FFF2-40B4-BE49-F238E27FC236}">
                    <a16:creationId xmlns:a16="http://schemas.microsoft.com/office/drawing/2014/main" id="{1E2C1C12-73E4-E88D-6722-451AFA0E2EEF}"/>
                  </a:ext>
                </a:extLst>
              </p:cNvPr>
              <p:cNvSpPr/>
              <p:nvPr/>
            </p:nvSpPr>
            <p:spPr>
              <a:xfrm>
                <a:off x="6894170" y="2328363"/>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a:t>
                </a:r>
              </a:p>
            </p:txBody>
          </p:sp>
          <p:sp>
            <p:nvSpPr>
              <p:cNvPr id="93" name="Rectangle 92">
                <a:extLst>
                  <a:ext uri="{FF2B5EF4-FFF2-40B4-BE49-F238E27FC236}">
                    <a16:creationId xmlns:a16="http://schemas.microsoft.com/office/drawing/2014/main" id="{2F9D483F-CBC2-8ABD-8E86-B25551B05E78}"/>
                  </a:ext>
                </a:extLst>
              </p:cNvPr>
              <p:cNvSpPr/>
              <p:nvPr/>
            </p:nvSpPr>
            <p:spPr>
              <a:xfrm>
                <a:off x="6497677" y="2323849"/>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t>
                </a:r>
              </a:p>
            </p:txBody>
          </p:sp>
          <p:sp>
            <p:nvSpPr>
              <p:cNvPr id="94" name="Rectangle 93">
                <a:extLst>
                  <a:ext uri="{FF2B5EF4-FFF2-40B4-BE49-F238E27FC236}">
                    <a16:creationId xmlns:a16="http://schemas.microsoft.com/office/drawing/2014/main" id="{87B2DA22-065B-BD83-B741-8EAC9E776AFA}"/>
                  </a:ext>
                </a:extLst>
              </p:cNvPr>
              <p:cNvSpPr/>
              <p:nvPr/>
            </p:nvSpPr>
            <p:spPr>
              <a:xfrm>
                <a:off x="6068772" y="2323849"/>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t>
                </a:r>
              </a:p>
            </p:txBody>
          </p:sp>
          <p:sp>
            <p:nvSpPr>
              <p:cNvPr id="95" name="Rectangle 94">
                <a:extLst>
                  <a:ext uri="{FF2B5EF4-FFF2-40B4-BE49-F238E27FC236}">
                    <a16:creationId xmlns:a16="http://schemas.microsoft.com/office/drawing/2014/main" id="{4AD45EAB-F65C-21FF-299C-232AF3372807}"/>
                  </a:ext>
                </a:extLst>
              </p:cNvPr>
              <p:cNvSpPr/>
              <p:nvPr/>
            </p:nvSpPr>
            <p:spPr>
              <a:xfrm>
                <a:off x="5602097" y="2323849"/>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
                </a:r>
              </a:p>
            </p:txBody>
          </p:sp>
          <p:sp>
            <p:nvSpPr>
              <p:cNvPr id="96" name="Rectangle 95">
                <a:extLst>
                  <a:ext uri="{FF2B5EF4-FFF2-40B4-BE49-F238E27FC236}">
                    <a16:creationId xmlns:a16="http://schemas.microsoft.com/office/drawing/2014/main" id="{BFCE40B6-A7FD-F44A-415C-F5EA3B5E282F}"/>
                  </a:ext>
                </a:extLst>
              </p:cNvPr>
              <p:cNvSpPr/>
              <p:nvPr/>
            </p:nvSpPr>
            <p:spPr>
              <a:xfrm>
                <a:off x="6894170" y="1600973"/>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a:t>
                </a:r>
              </a:p>
            </p:txBody>
          </p:sp>
        </p:grpSp>
        <p:sp>
          <p:nvSpPr>
            <p:cNvPr id="91" name="Rectangle 90">
              <a:extLst>
                <a:ext uri="{FF2B5EF4-FFF2-40B4-BE49-F238E27FC236}">
                  <a16:creationId xmlns:a16="http://schemas.microsoft.com/office/drawing/2014/main" id="{F2BF0389-B24A-CE68-EA02-67DC73EAE22C}"/>
                </a:ext>
              </a:extLst>
            </p:cNvPr>
            <p:cNvSpPr/>
            <p:nvPr/>
          </p:nvSpPr>
          <p:spPr>
            <a:xfrm>
              <a:off x="12900984" y="4049526"/>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panose="020B0609020204030204" pitchFamily="49" charset="0"/>
                  <a:cs typeface="Consolas" panose="020B0609020204030204" pitchFamily="49" charset="0"/>
                </a:rPr>
                <a:t>0</a:t>
              </a:r>
            </a:p>
          </p:txBody>
        </p:sp>
      </p:grpSp>
      <p:sp>
        <p:nvSpPr>
          <p:cNvPr id="97" name="Rectangle 96">
            <a:extLst>
              <a:ext uri="{FF2B5EF4-FFF2-40B4-BE49-F238E27FC236}">
                <a16:creationId xmlns:a16="http://schemas.microsoft.com/office/drawing/2014/main" id="{B2A7E8B8-0440-31EB-8A88-A7DD52DD4620}"/>
              </a:ext>
            </a:extLst>
          </p:cNvPr>
          <p:cNvSpPr/>
          <p:nvPr/>
        </p:nvSpPr>
        <p:spPr>
          <a:xfrm>
            <a:off x="7829470" y="3738559"/>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Rectangle 97">
            <a:extLst>
              <a:ext uri="{FF2B5EF4-FFF2-40B4-BE49-F238E27FC236}">
                <a16:creationId xmlns:a16="http://schemas.microsoft.com/office/drawing/2014/main" id="{2FB2FB6A-4033-7351-D4DB-8444C70BAC09}"/>
              </a:ext>
            </a:extLst>
          </p:cNvPr>
          <p:cNvSpPr/>
          <p:nvPr/>
        </p:nvSpPr>
        <p:spPr>
          <a:xfrm>
            <a:off x="7815936" y="2201990"/>
            <a:ext cx="2037885" cy="1470991"/>
          </a:xfrm>
          <a:prstGeom prst="rect">
            <a:avLst/>
          </a:prstGeom>
          <a:noFill/>
          <a:ln w="317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9" name="Group 98">
            <a:extLst>
              <a:ext uri="{FF2B5EF4-FFF2-40B4-BE49-F238E27FC236}">
                <a16:creationId xmlns:a16="http://schemas.microsoft.com/office/drawing/2014/main" id="{D6A8943A-3074-D762-C876-719A631886D1}"/>
              </a:ext>
            </a:extLst>
          </p:cNvPr>
          <p:cNvGrpSpPr/>
          <p:nvPr/>
        </p:nvGrpSpPr>
        <p:grpSpPr>
          <a:xfrm>
            <a:off x="7826111" y="5138940"/>
            <a:ext cx="2037885" cy="1470991"/>
            <a:chOff x="8853170" y="5259442"/>
            <a:chExt cx="2037885" cy="1470991"/>
          </a:xfrm>
        </p:grpSpPr>
        <p:sp>
          <p:nvSpPr>
            <p:cNvPr id="100" name="Rectangle 99">
              <a:extLst>
                <a:ext uri="{FF2B5EF4-FFF2-40B4-BE49-F238E27FC236}">
                  <a16:creationId xmlns:a16="http://schemas.microsoft.com/office/drawing/2014/main" id="{DEB2DFB8-D03D-71AC-44D0-047F0B8554EF}"/>
                </a:ext>
              </a:extLst>
            </p:cNvPr>
            <p:cNvSpPr/>
            <p:nvPr/>
          </p:nvSpPr>
          <p:spPr>
            <a:xfrm>
              <a:off x="8855099" y="6011186"/>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Rectangle 100">
              <a:extLst>
                <a:ext uri="{FF2B5EF4-FFF2-40B4-BE49-F238E27FC236}">
                  <a16:creationId xmlns:a16="http://schemas.microsoft.com/office/drawing/2014/main" id="{726AF463-5CC5-6B7D-9076-CB524A432E32}"/>
                </a:ext>
              </a:extLst>
            </p:cNvPr>
            <p:cNvSpPr/>
            <p:nvPr/>
          </p:nvSpPr>
          <p:spPr>
            <a:xfrm>
              <a:off x="8853170" y="5259442"/>
              <a:ext cx="2037885" cy="1470991"/>
            </a:xfrm>
            <a:prstGeom prst="rect">
              <a:avLst/>
            </a:prstGeom>
            <a:noFill/>
            <a:ln w="317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02" name="Rectangle 101">
            <a:extLst>
              <a:ext uri="{FF2B5EF4-FFF2-40B4-BE49-F238E27FC236}">
                <a16:creationId xmlns:a16="http://schemas.microsoft.com/office/drawing/2014/main" id="{A7571E55-51E8-C8BB-8D6C-C4A24B7FF2FA}"/>
              </a:ext>
            </a:extLst>
          </p:cNvPr>
          <p:cNvSpPr/>
          <p:nvPr/>
        </p:nvSpPr>
        <p:spPr>
          <a:xfrm>
            <a:off x="7892913" y="5201907"/>
            <a:ext cx="1840828" cy="588083"/>
          </a:xfrm>
          <a:prstGeom prst="rect">
            <a:avLst/>
          </a:prstGeom>
          <a:solidFill>
            <a:srgbClr val="0070C0"/>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pointer </a:t>
            </a:r>
            <a:r>
              <a:rPr lang="en-US" sz="2000" dirty="0" err="1"/>
              <a:t>ptr</a:t>
            </a:r>
            <a:endParaRPr lang="en-US" sz="2000" dirty="0"/>
          </a:p>
        </p:txBody>
      </p:sp>
      <p:sp>
        <p:nvSpPr>
          <p:cNvPr id="103" name="TextBox 102">
            <a:extLst>
              <a:ext uri="{FF2B5EF4-FFF2-40B4-BE49-F238E27FC236}">
                <a16:creationId xmlns:a16="http://schemas.microsoft.com/office/drawing/2014/main" id="{89FE1958-955B-EB41-5FFD-358DED2C54B1}"/>
              </a:ext>
            </a:extLst>
          </p:cNvPr>
          <p:cNvSpPr txBox="1"/>
          <p:nvPr/>
        </p:nvSpPr>
        <p:spPr>
          <a:xfrm>
            <a:off x="8127097" y="6031975"/>
            <a:ext cx="1402948" cy="369332"/>
          </a:xfrm>
          <a:prstGeom prst="rect">
            <a:avLst/>
          </a:prstGeom>
          <a:solidFill>
            <a:schemeClr val="tx1">
              <a:lumMod val="20000"/>
              <a:lumOff val="80000"/>
            </a:schemeClr>
          </a:solidFill>
        </p:spPr>
        <p:txBody>
          <a:bodyPr wrap="none" rtlCol="0">
            <a:spAutoFit/>
          </a:bodyPr>
          <a:lstStyle/>
          <a:p>
            <a:r>
              <a:rPr lang="en-US" dirty="0"/>
              <a:t>Pad 4 bytes</a:t>
            </a:r>
          </a:p>
        </p:txBody>
      </p:sp>
      <p:sp>
        <p:nvSpPr>
          <p:cNvPr id="104" name="Rectangle 103">
            <a:extLst>
              <a:ext uri="{FF2B5EF4-FFF2-40B4-BE49-F238E27FC236}">
                <a16:creationId xmlns:a16="http://schemas.microsoft.com/office/drawing/2014/main" id="{1422C722-C5FF-25BD-00A0-9839B3546815}"/>
              </a:ext>
            </a:extLst>
          </p:cNvPr>
          <p:cNvSpPr/>
          <p:nvPr/>
        </p:nvSpPr>
        <p:spPr>
          <a:xfrm>
            <a:off x="7811722" y="291130"/>
            <a:ext cx="2033698" cy="478144"/>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saved </a:t>
            </a:r>
            <a:r>
              <a:rPr lang="en-US" sz="2000" dirty="0" err="1"/>
              <a:t>lr</a:t>
            </a:r>
            <a:endParaRPr lang="en-US" sz="2000" dirty="0"/>
          </a:p>
        </p:txBody>
      </p:sp>
      <p:sp>
        <p:nvSpPr>
          <p:cNvPr id="105" name="Rectangle 104">
            <a:extLst>
              <a:ext uri="{FF2B5EF4-FFF2-40B4-BE49-F238E27FC236}">
                <a16:creationId xmlns:a16="http://schemas.microsoft.com/office/drawing/2014/main" id="{550495F2-FA64-FD00-B75B-6D2F3B678360}"/>
              </a:ext>
            </a:extLst>
          </p:cNvPr>
          <p:cNvSpPr/>
          <p:nvPr/>
        </p:nvSpPr>
        <p:spPr>
          <a:xfrm>
            <a:off x="7811722" y="785813"/>
            <a:ext cx="2033698" cy="478144"/>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saved </a:t>
            </a:r>
            <a:r>
              <a:rPr lang="en-US" sz="2000" dirty="0" err="1"/>
              <a:t>fp</a:t>
            </a:r>
            <a:endParaRPr lang="en-US" sz="2000" dirty="0"/>
          </a:p>
        </p:txBody>
      </p:sp>
      <p:grpSp>
        <p:nvGrpSpPr>
          <p:cNvPr id="106" name="Group 105">
            <a:extLst>
              <a:ext uri="{FF2B5EF4-FFF2-40B4-BE49-F238E27FC236}">
                <a16:creationId xmlns:a16="http://schemas.microsoft.com/office/drawing/2014/main" id="{5AEB6379-EE11-6A4D-6EC1-27E876EA236F}"/>
              </a:ext>
            </a:extLst>
          </p:cNvPr>
          <p:cNvGrpSpPr/>
          <p:nvPr/>
        </p:nvGrpSpPr>
        <p:grpSpPr>
          <a:xfrm>
            <a:off x="8001290" y="3873653"/>
            <a:ext cx="729481" cy="335577"/>
            <a:chOff x="9625298" y="4016094"/>
            <a:chExt cx="729481" cy="335577"/>
          </a:xfrm>
        </p:grpSpPr>
        <p:sp>
          <p:nvSpPr>
            <p:cNvPr id="107" name="Rectangle 106">
              <a:extLst>
                <a:ext uri="{FF2B5EF4-FFF2-40B4-BE49-F238E27FC236}">
                  <a16:creationId xmlns:a16="http://schemas.microsoft.com/office/drawing/2014/main" id="{AD54B425-DF68-5418-0E4B-B39372D56818}"/>
                </a:ext>
              </a:extLst>
            </p:cNvPr>
            <p:cNvSpPr/>
            <p:nvPr/>
          </p:nvSpPr>
          <p:spPr>
            <a:xfrm>
              <a:off x="10091974" y="4016094"/>
              <a:ext cx="262805" cy="333781"/>
            </a:xfrm>
            <a:prstGeom prst="rect">
              <a:avLst/>
            </a:prstGeom>
            <a:solidFill>
              <a:schemeClr val="bg1">
                <a:lumMod val="85000"/>
              </a:schemeClr>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8" name="Rectangle 107">
              <a:extLst>
                <a:ext uri="{FF2B5EF4-FFF2-40B4-BE49-F238E27FC236}">
                  <a16:creationId xmlns:a16="http://schemas.microsoft.com/office/drawing/2014/main" id="{A70FC4C4-E6C8-22FE-9AF1-14A6366B96FB}"/>
                </a:ext>
              </a:extLst>
            </p:cNvPr>
            <p:cNvSpPr/>
            <p:nvPr/>
          </p:nvSpPr>
          <p:spPr>
            <a:xfrm>
              <a:off x="9625298" y="4017890"/>
              <a:ext cx="262805" cy="333781"/>
            </a:xfrm>
            <a:prstGeom prst="rect">
              <a:avLst/>
            </a:prstGeom>
            <a:solidFill>
              <a:schemeClr val="bg1">
                <a:lumMod val="85000"/>
              </a:schemeClr>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09" name="Rectangle 108">
            <a:extLst>
              <a:ext uri="{FF2B5EF4-FFF2-40B4-BE49-F238E27FC236}">
                <a16:creationId xmlns:a16="http://schemas.microsoft.com/office/drawing/2014/main" id="{5945F41A-03A6-BA0E-44C1-F2062E887546}"/>
              </a:ext>
            </a:extLst>
          </p:cNvPr>
          <p:cNvSpPr/>
          <p:nvPr/>
        </p:nvSpPr>
        <p:spPr>
          <a:xfrm>
            <a:off x="7811722" y="1734282"/>
            <a:ext cx="2061994" cy="478144"/>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saved regs</a:t>
            </a:r>
          </a:p>
        </p:txBody>
      </p:sp>
      <p:sp>
        <p:nvSpPr>
          <p:cNvPr id="110" name="Rectangle 109">
            <a:extLst>
              <a:ext uri="{FF2B5EF4-FFF2-40B4-BE49-F238E27FC236}">
                <a16:creationId xmlns:a16="http://schemas.microsoft.com/office/drawing/2014/main" id="{1BEDAA0C-FD1C-4207-18C7-DA093E327AA6}"/>
              </a:ext>
            </a:extLst>
          </p:cNvPr>
          <p:cNvSpPr/>
          <p:nvPr/>
        </p:nvSpPr>
        <p:spPr>
          <a:xfrm>
            <a:off x="7811722" y="1263669"/>
            <a:ext cx="2061994" cy="478144"/>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saved regs</a:t>
            </a:r>
          </a:p>
        </p:txBody>
      </p:sp>
      <p:sp>
        <p:nvSpPr>
          <p:cNvPr id="111" name="Rectangle 110">
            <a:extLst>
              <a:ext uri="{FF2B5EF4-FFF2-40B4-BE49-F238E27FC236}">
                <a16:creationId xmlns:a16="http://schemas.microsoft.com/office/drawing/2014/main" id="{66643554-A8D0-CFEE-4F8B-574E6C9EA132}"/>
              </a:ext>
            </a:extLst>
          </p:cNvPr>
          <p:cNvSpPr/>
          <p:nvPr/>
        </p:nvSpPr>
        <p:spPr>
          <a:xfrm>
            <a:off x="7893195" y="2318531"/>
            <a:ext cx="1840828" cy="588083"/>
          </a:xfrm>
          <a:prstGeom prst="rect">
            <a:avLst/>
          </a:prstGeom>
          <a:solidFill>
            <a:srgbClr val="0070C0"/>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int x</a:t>
            </a:r>
          </a:p>
        </p:txBody>
      </p:sp>
      <p:grpSp>
        <p:nvGrpSpPr>
          <p:cNvPr id="112" name="Group 111">
            <a:extLst>
              <a:ext uri="{FF2B5EF4-FFF2-40B4-BE49-F238E27FC236}">
                <a16:creationId xmlns:a16="http://schemas.microsoft.com/office/drawing/2014/main" id="{A78F253F-86D2-63B9-2C74-AA3852904010}"/>
              </a:ext>
            </a:extLst>
          </p:cNvPr>
          <p:cNvGrpSpPr/>
          <p:nvPr/>
        </p:nvGrpSpPr>
        <p:grpSpPr>
          <a:xfrm>
            <a:off x="7943239" y="3078245"/>
            <a:ext cx="1734842" cy="452609"/>
            <a:chOff x="9580937" y="3236210"/>
            <a:chExt cx="1734842" cy="452609"/>
          </a:xfrm>
        </p:grpSpPr>
        <p:sp>
          <p:nvSpPr>
            <p:cNvPr id="113" name="Rectangle 112">
              <a:extLst>
                <a:ext uri="{FF2B5EF4-FFF2-40B4-BE49-F238E27FC236}">
                  <a16:creationId xmlns:a16="http://schemas.microsoft.com/office/drawing/2014/main" id="{E7194E4A-8B99-3BA3-A99C-6EF1D693016F}"/>
                </a:ext>
              </a:extLst>
            </p:cNvPr>
            <p:cNvSpPr/>
            <p:nvPr/>
          </p:nvSpPr>
          <p:spPr>
            <a:xfrm>
              <a:off x="10518441" y="3252568"/>
              <a:ext cx="797338" cy="436251"/>
            </a:xfrm>
            <a:prstGeom prst="rect">
              <a:avLst/>
            </a:prstGeom>
            <a:solidFill>
              <a:srgbClr val="F3753F"/>
            </a:solidFill>
            <a:ln w="31750">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a[0]</a:t>
              </a:r>
            </a:p>
          </p:txBody>
        </p:sp>
        <p:sp>
          <p:nvSpPr>
            <p:cNvPr id="114" name="Rectangle 113">
              <a:extLst>
                <a:ext uri="{FF2B5EF4-FFF2-40B4-BE49-F238E27FC236}">
                  <a16:creationId xmlns:a16="http://schemas.microsoft.com/office/drawing/2014/main" id="{55907137-315C-8CF8-C327-3DAEE5890C2B}"/>
                </a:ext>
              </a:extLst>
            </p:cNvPr>
            <p:cNvSpPr/>
            <p:nvPr/>
          </p:nvSpPr>
          <p:spPr>
            <a:xfrm>
              <a:off x="9580937" y="3236210"/>
              <a:ext cx="797338" cy="436251"/>
            </a:xfrm>
            <a:prstGeom prst="rect">
              <a:avLst/>
            </a:prstGeom>
            <a:solidFill>
              <a:srgbClr val="F3753F"/>
            </a:solidFill>
            <a:ln w="31750">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a[1]</a:t>
              </a:r>
            </a:p>
          </p:txBody>
        </p:sp>
      </p:grpSp>
      <p:sp>
        <p:nvSpPr>
          <p:cNvPr id="115" name="Rectangle 114">
            <a:extLst>
              <a:ext uri="{FF2B5EF4-FFF2-40B4-BE49-F238E27FC236}">
                <a16:creationId xmlns:a16="http://schemas.microsoft.com/office/drawing/2014/main" id="{6BDC141C-50BA-77A9-6294-BDBB484277EB}"/>
              </a:ext>
            </a:extLst>
          </p:cNvPr>
          <p:cNvSpPr/>
          <p:nvPr/>
        </p:nvSpPr>
        <p:spPr>
          <a:xfrm>
            <a:off x="7816218" y="3016908"/>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Rectangle 115">
            <a:extLst>
              <a:ext uri="{FF2B5EF4-FFF2-40B4-BE49-F238E27FC236}">
                <a16:creationId xmlns:a16="http://schemas.microsoft.com/office/drawing/2014/main" id="{0BC2BB64-6ABE-692A-F871-F060B3B50442}"/>
              </a:ext>
            </a:extLst>
          </p:cNvPr>
          <p:cNvSpPr/>
          <p:nvPr/>
        </p:nvSpPr>
        <p:spPr>
          <a:xfrm>
            <a:off x="7850175" y="2299955"/>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Up-Down Arrow 116">
            <a:extLst>
              <a:ext uri="{FF2B5EF4-FFF2-40B4-BE49-F238E27FC236}">
                <a16:creationId xmlns:a16="http://schemas.microsoft.com/office/drawing/2014/main" id="{B3C8F027-66B9-66D3-8FD9-4075651C959A}"/>
              </a:ext>
            </a:extLst>
          </p:cNvPr>
          <p:cNvSpPr/>
          <p:nvPr/>
        </p:nvSpPr>
        <p:spPr>
          <a:xfrm>
            <a:off x="7586626" y="2201991"/>
            <a:ext cx="128701" cy="4298704"/>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E965F00C-7355-0A9E-01D1-91B418344E3B}"/>
              </a:ext>
            </a:extLst>
          </p:cNvPr>
          <p:cNvCxnSpPr>
            <a:cxnSpLocks/>
          </p:cNvCxnSpPr>
          <p:nvPr/>
        </p:nvCxnSpPr>
        <p:spPr>
          <a:xfrm flipH="1">
            <a:off x="7453993" y="6512683"/>
            <a:ext cx="35772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1AD7A72-E2FE-BB2A-13D9-D0164DDD19E2}"/>
              </a:ext>
            </a:extLst>
          </p:cNvPr>
          <p:cNvCxnSpPr>
            <a:cxnSpLocks/>
          </p:cNvCxnSpPr>
          <p:nvPr/>
        </p:nvCxnSpPr>
        <p:spPr>
          <a:xfrm flipH="1">
            <a:off x="7284624" y="2195219"/>
            <a:ext cx="544846" cy="0"/>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38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5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5B33C4-1E71-5E4D-9613-C82E7E181531}"/>
              </a:ext>
            </a:extLst>
          </p:cNvPr>
          <p:cNvSpPr>
            <a:spLocks noGrp="1"/>
          </p:cNvSpPr>
          <p:nvPr>
            <p:ph type="title"/>
          </p:nvPr>
        </p:nvSpPr>
        <p:spPr>
          <a:xfrm>
            <a:off x="76394" y="86849"/>
            <a:ext cx="10973681" cy="459137"/>
          </a:xfrm>
        </p:spPr>
        <p:txBody>
          <a:bodyPr/>
          <a:lstStyle/>
          <a:p>
            <a:r>
              <a:rPr lang="en-US" dirty="0"/>
              <a:t>Accessing Stack using distance offsets</a:t>
            </a:r>
          </a:p>
        </p:txBody>
      </p:sp>
      <p:sp>
        <p:nvSpPr>
          <p:cNvPr id="32" name="TextBox 31">
            <a:extLst>
              <a:ext uri="{FF2B5EF4-FFF2-40B4-BE49-F238E27FC236}">
                <a16:creationId xmlns:a16="http://schemas.microsoft.com/office/drawing/2014/main" id="{7937018D-67CB-4040-985B-4814A9F463D5}"/>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aphicFrame>
        <p:nvGraphicFramePr>
          <p:cNvPr id="59" name="Table 58">
            <a:extLst>
              <a:ext uri="{FF2B5EF4-FFF2-40B4-BE49-F238E27FC236}">
                <a16:creationId xmlns:a16="http://schemas.microsoft.com/office/drawing/2014/main" id="{6419E015-C156-3A13-A8D6-DD8FA7F9348C}"/>
              </a:ext>
            </a:extLst>
          </p:cNvPr>
          <p:cNvGraphicFramePr>
            <a:graphicFrameLocks noGrp="1"/>
          </p:cNvGraphicFramePr>
          <p:nvPr/>
        </p:nvGraphicFramePr>
        <p:xfrm>
          <a:off x="180000" y="504050"/>
          <a:ext cx="7063200" cy="4213822"/>
        </p:xfrm>
        <a:graphic>
          <a:graphicData uri="http://schemas.openxmlformats.org/drawingml/2006/table">
            <a:tbl>
              <a:tblPr firstRow="1" firstCol="1" bandRow="1"/>
              <a:tblGrid>
                <a:gridCol w="835200">
                  <a:extLst>
                    <a:ext uri="{9D8B030D-6E8A-4147-A177-3AD203B41FA5}">
                      <a16:colId xmlns:a16="http://schemas.microsoft.com/office/drawing/2014/main" val="20000"/>
                    </a:ext>
                  </a:extLst>
                </a:gridCol>
                <a:gridCol w="3110400">
                  <a:extLst>
                    <a:ext uri="{9D8B030D-6E8A-4147-A177-3AD203B41FA5}">
                      <a16:colId xmlns:a16="http://schemas.microsoft.com/office/drawing/2014/main" val="20002"/>
                    </a:ext>
                  </a:extLst>
                </a:gridCol>
                <a:gridCol w="3117600">
                  <a:extLst>
                    <a:ext uri="{9D8B030D-6E8A-4147-A177-3AD203B41FA5}">
                      <a16:colId xmlns:a16="http://schemas.microsoft.com/office/drawing/2014/main" val="1489637881"/>
                    </a:ext>
                  </a:extLst>
                </a:gridCol>
              </a:tblGrid>
              <a:tr h="252248">
                <a:tc>
                  <a:txBody>
                    <a:bodyPr/>
                    <a:lstStyle/>
                    <a:p>
                      <a:pPr marL="0" marR="0" algn="ctr">
                        <a:lnSpc>
                          <a:spcPct val="115000"/>
                        </a:lnSpc>
                        <a:spcBef>
                          <a:spcPts val="0"/>
                        </a:spcBef>
                        <a:spcAft>
                          <a:spcPts val="0"/>
                        </a:spcAft>
                      </a:pPr>
                      <a:r>
                        <a:rPr lang="en-US" sz="1600" b="1" i="1" dirty="0">
                          <a:solidFill>
                            <a:schemeClr val="bg1"/>
                          </a:solidFill>
                          <a:effectLst/>
                          <a:latin typeface="+mj-lt"/>
                          <a:ea typeface="Calibri"/>
                          <a:cs typeface="Calibri"/>
                        </a:rPr>
                        <a:t>var</a:t>
                      </a:r>
                      <a:endParaRPr lang="en-US" sz="16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1600" b="1" i="1" dirty="0">
                          <a:solidFill>
                            <a:schemeClr val="bg1"/>
                          </a:solidFill>
                          <a:effectLst/>
                          <a:latin typeface="+mj-lt"/>
                          <a:ea typeface="Calibri"/>
                          <a:cs typeface="Calibri"/>
                        </a:rPr>
                        <a:t>stack variable address </a:t>
                      </a:r>
                      <a:r>
                        <a:rPr lang="en-US" sz="1600" b="1" i="1" dirty="0">
                          <a:solidFill>
                            <a:schemeClr val="bg1"/>
                          </a:solidFill>
                          <a:effectLst/>
                          <a:latin typeface="+mj-lt"/>
                          <a:ea typeface="Arial"/>
                          <a:cs typeface="Calibri"/>
                        </a:rPr>
                        <a:t>into r0</a:t>
                      </a:r>
                      <a:endParaRPr lang="en-US" sz="16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1600" b="1" i="1" kern="1200" dirty="0">
                          <a:solidFill>
                            <a:schemeClr val="bg1"/>
                          </a:solidFill>
                          <a:effectLst/>
                          <a:latin typeface="+mn-lt"/>
                          <a:ea typeface="Calibri"/>
                          <a:cs typeface="Calibri"/>
                        </a:rPr>
                        <a:t>stack variable contents into r0</a:t>
                      </a:r>
                      <a:endParaRPr lang="en-US" sz="16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319211">
                <a:tc>
                  <a:txBody>
                    <a:bodyPr/>
                    <a:lstStyle/>
                    <a:p>
                      <a:pPr marL="0" marR="0" algn="ctr">
                        <a:lnSpc>
                          <a:spcPct val="115000"/>
                        </a:lnSpc>
                        <a:spcBef>
                          <a:spcPts val="0"/>
                        </a:spcBef>
                        <a:spcAft>
                          <a:spcPts val="0"/>
                        </a:spcAft>
                      </a:pPr>
                      <a:r>
                        <a:rPr lang="en-US" sz="1600" b="0" i="0" dirty="0">
                          <a:solidFill>
                            <a:srgbClr val="000000"/>
                          </a:solidFill>
                          <a:effectLst/>
                          <a:latin typeface="Consolas" panose="020B0609020204030204" pitchFamily="49" charset="0"/>
                          <a:ea typeface="Calibri"/>
                          <a:cs typeface="Consolas" panose="020B0609020204030204" pitchFamily="49" charset="0"/>
                        </a:rPr>
                        <a:t>x</a:t>
                      </a:r>
                      <a:endParaRPr lang="en-US" sz="1600" b="0" i="0" dirty="0">
                        <a:solidFill>
                          <a:srgbClr val="000000"/>
                        </a:solidFill>
                        <a:effectLst/>
                        <a:latin typeface="Consolas" panose="020B0609020204030204" pitchFamily="49" charset="0"/>
                        <a:ea typeface="Arial"/>
                        <a:cs typeface="Consolas" panose="020B0609020204030204" pitchFamily="49" charset="0"/>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r0, =X</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a:solidFill>
                            <a:srgbClr val="000000"/>
                          </a:solidFill>
                          <a:effectLst/>
                          <a:latin typeface="Consolas" panose="020B0609020204030204" pitchFamily="49" charset="0"/>
                          <a:ea typeface="Arial"/>
                          <a:cs typeface="Consolas" panose="020B0609020204030204" pitchFamily="49" charset="0"/>
                        </a:rPr>
                        <a:t>sub    r0, </a:t>
                      </a:r>
                      <a:r>
                        <a:rPr lang="en-US" sz="1600" b="0" i="0" dirty="0" err="1">
                          <a:solidFill>
                            <a:srgbClr val="000000"/>
                          </a:solidFill>
                          <a:effectLst/>
                          <a:latin typeface="Consolas" panose="020B0609020204030204" pitchFamily="49" charset="0"/>
                          <a:ea typeface="Arial"/>
                          <a:cs typeface="Consolas" panose="020B0609020204030204" pitchFamily="49" charset="0"/>
                        </a:rPr>
                        <a:t>fp</a:t>
                      </a:r>
                      <a:r>
                        <a:rPr lang="en-US" sz="1600" b="0" i="0" dirty="0">
                          <a:solidFill>
                            <a:srgbClr val="000000"/>
                          </a:solidFill>
                          <a:effectLst/>
                          <a:latin typeface="Consolas" panose="020B0609020204030204" pitchFamily="49" charset="0"/>
                          <a:ea typeface="Arial"/>
                          <a:cs typeface="Consolas" panose="020B0609020204030204" pitchFamily="49" charset="0"/>
                        </a:rPr>
                        <a:t>, r0</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r0, =X</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r0, [</a:t>
                      </a:r>
                      <a:r>
                        <a:rPr lang="en-US" sz="1600" b="0" i="0" dirty="0" err="1">
                          <a:solidFill>
                            <a:srgbClr val="000000"/>
                          </a:solidFill>
                          <a:effectLst/>
                          <a:latin typeface="Consolas" panose="020B0609020204030204" pitchFamily="49" charset="0"/>
                          <a:ea typeface="Arial"/>
                          <a:cs typeface="Consolas" panose="020B0609020204030204" pitchFamily="49" charset="0"/>
                        </a:rPr>
                        <a:t>fp</a:t>
                      </a:r>
                      <a:r>
                        <a:rPr lang="en-US" sz="1600" b="0" i="0" dirty="0">
                          <a:solidFill>
                            <a:srgbClr val="000000"/>
                          </a:solidFill>
                          <a:effectLst/>
                          <a:latin typeface="Consolas" panose="020B0609020204030204" pitchFamily="49" charset="0"/>
                          <a:ea typeface="Arial"/>
                          <a:cs typeface="Consolas" panose="020B0609020204030204" pitchFamily="49" charset="0"/>
                        </a:rPr>
                        <a:t>, -r0]</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1"/>
                  </a:ext>
                </a:extLst>
              </a:tr>
              <a:tr h="319211">
                <a:tc>
                  <a:txBody>
                    <a:bodyPr/>
                    <a:lstStyle/>
                    <a:p>
                      <a:pPr marL="0" marR="0" algn="ctr">
                        <a:lnSpc>
                          <a:spcPct val="115000"/>
                        </a:lnSpc>
                        <a:spcBef>
                          <a:spcPts val="0"/>
                        </a:spcBef>
                        <a:spcAft>
                          <a:spcPts val="0"/>
                        </a:spcAft>
                      </a:pPr>
                      <a:r>
                        <a:rPr lang="en-US" sz="1600" b="0" i="0" dirty="0">
                          <a:solidFill>
                            <a:srgbClr val="000000"/>
                          </a:solidFill>
                          <a:effectLst/>
                          <a:latin typeface="Consolas" panose="020B0609020204030204" pitchFamily="49" charset="0"/>
                          <a:ea typeface="Calibri"/>
                          <a:cs typeface="Consolas" panose="020B0609020204030204" pitchFamily="49" charset="0"/>
                        </a:rPr>
                        <a:t>a[0]</a:t>
                      </a:r>
                      <a:endParaRPr lang="en-US" sz="1600" b="0" i="0" dirty="0">
                        <a:solidFill>
                          <a:srgbClr val="000000"/>
                        </a:solidFill>
                        <a:effectLst/>
                        <a:latin typeface="Consolas" panose="020B0609020204030204" pitchFamily="49" charset="0"/>
                        <a:ea typeface="Arial"/>
                        <a:cs typeface="Consolas" panose="020B0609020204030204" pitchFamily="49" charset="0"/>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r0, =A</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a:solidFill>
                            <a:srgbClr val="000000"/>
                          </a:solidFill>
                          <a:effectLst/>
                          <a:latin typeface="Consolas" panose="020B0609020204030204" pitchFamily="49" charset="0"/>
                          <a:ea typeface="Arial"/>
                          <a:cs typeface="Consolas" panose="020B0609020204030204" pitchFamily="49" charset="0"/>
                        </a:rPr>
                        <a:t>sub    r0, </a:t>
                      </a:r>
                      <a:r>
                        <a:rPr lang="en-US" sz="1600" b="0" i="0" dirty="0" err="1">
                          <a:solidFill>
                            <a:srgbClr val="000000"/>
                          </a:solidFill>
                          <a:effectLst/>
                          <a:latin typeface="Consolas" panose="020B0609020204030204" pitchFamily="49" charset="0"/>
                          <a:ea typeface="Arial"/>
                          <a:cs typeface="Consolas" panose="020B0609020204030204" pitchFamily="49" charset="0"/>
                        </a:rPr>
                        <a:t>fp</a:t>
                      </a:r>
                      <a:r>
                        <a:rPr lang="en-US" sz="1600" b="0" i="0" dirty="0">
                          <a:solidFill>
                            <a:srgbClr val="000000"/>
                          </a:solidFill>
                          <a:effectLst/>
                          <a:latin typeface="Consolas" panose="020B0609020204030204" pitchFamily="49" charset="0"/>
                          <a:ea typeface="Arial"/>
                          <a:cs typeface="Consolas" panose="020B0609020204030204" pitchFamily="49" charset="0"/>
                        </a:rPr>
                        <a:t>, r0</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r0, =A</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ldrsh</a:t>
                      </a:r>
                      <a:r>
                        <a:rPr lang="en-US" sz="1600" b="0" i="0" dirty="0">
                          <a:solidFill>
                            <a:srgbClr val="000000"/>
                          </a:solidFill>
                          <a:effectLst/>
                          <a:latin typeface="Consolas" panose="020B0609020204030204" pitchFamily="49" charset="0"/>
                          <a:ea typeface="Arial"/>
                          <a:cs typeface="Consolas" panose="020B0609020204030204" pitchFamily="49" charset="0"/>
                        </a:rPr>
                        <a:t>  r0, [</a:t>
                      </a:r>
                      <a:r>
                        <a:rPr lang="en-US" sz="1600" b="0" i="0" dirty="0" err="1">
                          <a:solidFill>
                            <a:srgbClr val="000000"/>
                          </a:solidFill>
                          <a:effectLst/>
                          <a:latin typeface="Consolas" panose="020B0609020204030204" pitchFamily="49" charset="0"/>
                          <a:ea typeface="Arial"/>
                          <a:cs typeface="Consolas" panose="020B0609020204030204" pitchFamily="49" charset="0"/>
                        </a:rPr>
                        <a:t>fp</a:t>
                      </a:r>
                      <a:r>
                        <a:rPr lang="en-US" sz="1600" b="0" i="0" dirty="0">
                          <a:solidFill>
                            <a:srgbClr val="000000"/>
                          </a:solidFill>
                          <a:effectLst/>
                          <a:latin typeface="Consolas" panose="020B0609020204030204" pitchFamily="49" charset="0"/>
                          <a:ea typeface="Arial"/>
                          <a:cs typeface="Consolas" panose="020B0609020204030204" pitchFamily="49" charset="0"/>
                        </a:rPr>
                        <a:t>, -r0]</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743393317"/>
                  </a:ext>
                </a:extLst>
              </a:tr>
              <a:tr h="319211">
                <a:tc>
                  <a:txBody>
                    <a:bodyPr/>
                    <a:lstStyle/>
                    <a:p>
                      <a:pPr marL="0" marR="0" algn="ctr">
                        <a:lnSpc>
                          <a:spcPct val="115000"/>
                        </a:lnSpc>
                        <a:spcBef>
                          <a:spcPts val="0"/>
                        </a:spcBef>
                        <a:spcAft>
                          <a:spcPts val="0"/>
                        </a:spcAft>
                      </a:pPr>
                      <a:r>
                        <a:rPr lang="en-US" sz="1600" b="0" i="0" dirty="0">
                          <a:solidFill>
                            <a:srgbClr val="000000"/>
                          </a:solidFill>
                          <a:effectLst/>
                          <a:latin typeface="Consolas" panose="020B0609020204030204" pitchFamily="49" charset="0"/>
                          <a:ea typeface="Calibri"/>
                          <a:cs typeface="Consolas" panose="020B0609020204030204" pitchFamily="49" charset="0"/>
                        </a:rPr>
                        <a:t>a[1]</a:t>
                      </a:r>
                      <a:endParaRPr lang="en-US" sz="1600" b="0" i="0" dirty="0">
                        <a:solidFill>
                          <a:srgbClr val="000000"/>
                        </a:solidFill>
                        <a:effectLst/>
                        <a:latin typeface="Consolas" panose="020B0609020204030204" pitchFamily="49" charset="0"/>
                        <a:ea typeface="Arial"/>
                        <a:cs typeface="Consolas" panose="020B0609020204030204" pitchFamily="49" charset="0"/>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r0, =A - 2</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a:solidFill>
                            <a:srgbClr val="000000"/>
                          </a:solidFill>
                          <a:effectLst/>
                          <a:latin typeface="Consolas" panose="020B0609020204030204" pitchFamily="49" charset="0"/>
                          <a:ea typeface="Arial"/>
                          <a:cs typeface="Consolas" panose="020B0609020204030204" pitchFamily="49" charset="0"/>
                        </a:rPr>
                        <a:t>sub    r0, </a:t>
                      </a:r>
                      <a:r>
                        <a:rPr lang="en-US" sz="1600" b="0" i="0" dirty="0" err="1">
                          <a:solidFill>
                            <a:srgbClr val="000000"/>
                          </a:solidFill>
                          <a:effectLst/>
                          <a:latin typeface="Consolas" panose="020B0609020204030204" pitchFamily="49" charset="0"/>
                          <a:ea typeface="Arial"/>
                          <a:cs typeface="Consolas" panose="020B0609020204030204" pitchFamily="49" charset="0"/>
                        </a:rPr>
                        <a:t>fp</a:t>
                      </a:r>
                      <a:r>
                        <a:rPr lang="en-US" sz="1600" b="0" i="0" dirty="0">
                          <a:solidFill>
                            <a:srgbClr val="000000"/>
                          </a:solidFill>
                          <a:effectLst/>
                          <a:latin typeface="Consolas" panose="020B0609020204030204" pitchFamily="49" charset="0"/>
                          <a:ea typeface="Arial"/>
                          <a:cs typeface="Consolas" panose="020B0609020204030204" pitchFamily="49" charset="0"/>
                        </a:rPr>
                        <a:t>, r0</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r0, =A - 2</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ldrsh</a:t>
                      </a:r>
                      <a:r>
                        <a:rPr lang="en-US" sz="1600" b="0" i="0" dirty="0">
                          <a:solidFill>
                            <a:srgbClr val="000000"/>
                          </a:solidFill>
                          <a:effectLst/>
                          <a:latin typeface="Consolas" panose="020B0609020204030204" pitchFamily="49" charset="0"/>
                          <a:ea typeface="Arial"/>
                          <a:cs typeface="Consolas" panose="020B0609020204030204" pitchFamily="49" charset="0"/>
                        </a:rPr>
                        <a:t>  r0, [</a:t>
                      </a:r>
                      <a:r>
                        <a:rPr lang="en-US" sz="1600" b="0" i="0" dirty="0" err="1">
                          <a:solidFill>
                            <a:srgbClr val="000000"/>
                          </a:solidFill>
                          <a:effectLst/>
                          <a:latin typeface="Consolas" panose="020B0609020204030204" pitchFamily="49" charset="0"/>
                          <a:ea typeface="Arial"/>
                          <a:cs typeface="Consolas" panose="020B0609020204030204" pitchFamily="49" charset="0"/>
                        </a:rPr>
                        <a:t>fp</a:t>
                      </a:r>
                      <a:r>
                        <a:rPr lang="en-US" sz="1600" b="0" i="0" dirty="0">
                          <a:solidFill>
                            <a:srgbClr val="000000"/>
                          </a:solidFill>
                          <a:effectLst/>
                          <a:latin typeface="Consolas" panose="020B0609020204030204" pitchFamily="49" charset="0"/>
                          <a:ea typeface="Arial"/>
                          <a:cs typeface="Consolas" panose="020B0609020204030204" pitchFamily="49" charset="0"/>
                        </a:rPr>
                        <a:t>, -r0]</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41763319"/>
                  </a:ext>
                </a:extLst>
              </a:tr>
              <a:tr h="319211">
                <a:tc>
                  <a:txBody>
                    <a:bodyPr/>
                    <a:lstStyle/>
                    <a:p>
                      <a:pPr marL="0" marR="0" algn="ctr">
                        <a:lnSpc>
                          <a:spcPct val="115000"/>
                        </a:lnSpc>
                        <a:spcBef>
                          <a:spcPts val="0"/>
                        </a:spcBef>
                        <a:spcAft>
                          <a:spcPts val="0"/>
                        </a:spcAft>
                      </a:pPr>
                      <a:r>
                        <a:rPr lang="en-US" sz="1600" b="0" i="0" dirty="0">
                          <a:solidFill>
                            <a:srgbClr val="000000"/>
                          </a:solidFill>
                          <a:effectLst/>
                          <a:latin typeface="Consolas" panose="020B0609020204030204" pitchFamily="49" charset="0"/>
                          <a:ea typeface="Calibri"/>
                          <a:cs typeface="Consolas" panose="020B0609020204030204" pitchFamily="49" charset="0"/>
                        </a:rPr>
                        <a:t>str[1]</a:t>
                      </a:r>
                      <a:endParaRPr lang="en-US" sz="1600" b="0" i="0" dirty="0">
                        <a:solidFill>
                          <a:srgbClr val="000000"/>
                        </a:solidFill>
                        <a:effectLst/>
                        <a:latin typeface="Consolas" panose="020B0609020204030204" pitchFamily="49" charset="0"/>
                        <a:ea typeface="Arial"/>
                        <a:cs typeface="Consolas" panose="020B0609020204030204" pitchFamily="49" charset="0"/>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r0, =STR - 1</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a:solidFill>
                            <a:srgbClr val="000000"/>
                          </a:solidFill>
                          <a:effectLst/>
                          <a:latin typeface="Consolas" panose="020B0609020204030204" pitchFamily="49" charset="0"/>
                          <a:ea typeface="Arial"/>
                          <a:cs typeface="Consolas" panose="020B0609020204030204" pitchFamily="49" charset="0"/>
                        </a:rPr>
                        <a:t>sub    r0, </a:t>
                      </a:r>
                      <a:r>
                        <a:rPr lang="en-US" sz="1600" b="0" i="0" dirty="0" err="1">
                          <a:solidFill>
                            <a:srgbClr val="000000"/>
                          </a:solidFill>
                          <a:effectLst/>
                          <a:latin typeface="Consolas" panose="020B0609020204030204" pitchFamily="49" charset="0"/>
                          <a:ea typeface="Arial"/>
                          <a:cs typeface="Consolas" panose="020B0609020204030204" pitchFamily="49" charset="0"/>
                        </a:rPr>
                        <a:t>fp</a:t>
                      </a:r>
                      <a:r>
                        <a:rPr lang="en-US" sz="1600" b="0" i="0" dirty="0">
                          <a:solidFill>
                            <a:srgbClr val="000000"/>
                          </a:solidFill>
                          <a:effectLst/>
                          <a:latin typeface="Consolas" panose="020B0609020204030204" pitchFamily="49" charset="0"/>
                          <a:ea typeface="Arial"/>
                          <a:cs typeface="Consolas" panose="020B0609020204030204" pitchFamily="49" charset="0"/>
                        </a:rPr>
                        <a:t>, r0</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r0, =STR - 1</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ldrb</a:t>
                      </a:r>
                      <a:r>
                        <a:rPr lang="en-US" sz="1600" b="0" i="0" dirty="0">
                          <a:solidFill>
                            <a:srgbClr val="000000"/>
                          </a:solidFill>
                          <a:effectLst/>
                          <a:latin typeface="Consolas" panose="020B0609020204030204" pitchFamily="49" charset="0"/>
                          <a:ea typeface="Arial"/>
                          <a:cs typeface="Consolas" panose="020B0609020204030204" pitchFamily="49" charset="0"/>
                        </a:rPr>
                        <a:t>   r0, [</a:t>
                      </a:r>
                      <a:r>
                        <a:rPr lang="en-US" sz="1600" b="0" i="0" dirty="0" err="1">
                          <a:solidFill>
                            <a:srgbClr val="000000"/>
                          </a:solidFill>
                          <a:effectLst/>
                          <a:latin typeface="Consolas" panose="020B0609020204030204" pitchFamily="49" charset="0"/>
                          <a:ea typeface="Arial"/>
                          <a:cs typeface="Consolas" panose="020B0609020204030204" pitchFamily="49" charset="0"/>
                        </a:rPr>
                        <a:t>fp</a:t>
                      </a:r>
                      <a:r>
                        <a:rPr lang="en-US" sz="1600" b="0" i="0" dirty="0">
                          <a:solidFill>
                            <a:srgbClr val="000000"/>
                          </a:solidFill>
                          <a:effectLst/>
                          <a:latin typeface="Consolas" panose="020B0609020204030204" pitchFamily="49" charset="0"/>
                          <a:ea typeface="Arial"/>
                          <a:cs typeface="Consolas" panose="020B0609020204030204" pitchFamily="49" charset="0"/>
                        </a:rPr>
                        <a:t>, -r0]</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0408450"/>
                  </a:ext>
                </a:extLst>
              </a:tr>
              <a:tr h="319211">
                <a:tc>
                  <a:txBody>
                    <a:bodyPr/>
                    <a:lstStyle/>
                    <a:p>
                      <a:pPr marL="0" marR="0" algn="ctr">
                        <a:lnSpc>
                          <a:spcPct val="115000"/>
                        </a:lnSpc>
                        <a:spcBef>
                          <a:spcPts val="0"/>
                        </a:spcBef>
                        <a:spcAft>
                          <a:spcPts val="0"/>
                        </a:spcAft>
                      </a:pPr>
                      <a:r>
                        <a:rPr lang="en-US" sz="1600" b="0" i="0" dirty="0" err="1">
                          <a:solidFill>
                            <a:srgbClr val="000000"/>
                          </a:solidFill>
                          <a:effectLst/>
                          <a:latin typeface="Consolas" panose="020B0609020204030204" pitchFamily="49" charset="0"/>
                          <a:ea typeface="Arial"/>
                          <a:cs typeface="Consolas" panose="020B0609020204030204" pitchFamily="49" charset="0"/>
                        </a:rPr>
                        <a:t>ptr</a:t>
                      </a:r>
                      <a:endParaRPr lang="en-US" sz="1600" b="0" i="0" dirty="0">
                        <a:solidFill>
                          <a:srgbClr val="000000"/>
                        </a:solidFill>
                        <a:effectLst/>
                        <a:latin typeface="Consolas" panose="020B0609020204030204" pitchFamily="49" charset="0"/>
                        <a:ea typeface="Arial"/>
                        <a:cs typeface="Consolas" panose="020B0609020204030204" pitchFamily="49" charset="0"/>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r0, =PTR</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a:solidFill>
                            <a:srgbClr val="000000"/>
                          </a:solidFill>
                          <a:effectLst/>
                          <a:latin typeface="Consolas" panose="020B0609020204030204" pitchFamily="49" charset="0"/>
                          <a:ea typeface="Arial"/>
                          <a:cs typeface="Consolas" panose="020B0609020204030204" pitchFamily="49" charset="0"/>
                        </a:rPr>
                        <a:t>sub    r0, </a:t>
                      </a:r>
                      <a:r>
                        <a:rPr lang="en-US" sz="1600" b="0" i="0" dirty="0" err="1">
                          <a:solidFill>
                            <a:srgbClr val="000000"/>
                          </a:solidFill>
                          <a:effectLst/>
                          <a:latin typeface="Consolas" panose="020B0609020204030204" pitchFamily="49" charset="0"/>
                          <a:ea typeface="Arial"/>
                          <a:cs typeface="Consolas" panose="020B0609020204030204" pitchFamily="49" charset="0"/>
                        </a:rPr>
                        <a:t>fp</a:t>
                      </a:r>
                      <a:r>
                        <a:rPr lang="en-US" sz="1600" b="0" i="0" dirty="0">
                          <a:solidFill>
                            <a:srgbClr val="000000"/>
                          </a:solidFill>
                          <a:effectLst/>
                          <a:latin typeface="Consolas" panose="020B0609020204030204" pitchFamily="49" charset="0"/>
                          <a:ea typeface="Arial"/>
                          <a:cs typeface="Consolas" panose="020B0609020204030204" pitchFamily="49" charset="0"/>
                        </a:rPr>
                        <a:t>, r0</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r0, =PTR</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r0, [</a:t>
                      </a:r>
                      <a:r>
                        <a:rPr lang="en-US" sz="1600" b="0" i="0" dirty="0" err="1">
                          <a:solidFill>
                            <a:srgbClr val="000000"/>
                          </a:solidFill>
                          <a:effectLst/>
                          <a:latin typeface="Consolas" panose="020B0609020204030204" pitchFamily="49" charset="0"/>
                          <a:ea typeface="Arial"/>
                          <a:cs typeface="Consolas" panose="020B0609020204030204" pitchFamily="49" charset="0"/>
                        </a:rPr>
                        <a:t>fp</a:t>
                      </a:r>
                      <a:r>
                        <a:rPr lang="en-US" sz="1600" b="0" i="0" dirty="0">
                          <a:solidFill>
                            <a:srgbClr val="000000"/>
                          </a:solidFill>
                          <a:effectLst/>
                          <a:latin typeface="Consolas" panose="020B0609020204030204" pitchFamily="49" charset="0"/>
                          <a:ea typeface="Arial"/>
                          <a:cs typeface="Consolas" panose="020B0609020204030204" pitchFamily="49" charset="0"/>
                        </a:rPr>
                        <a:t>, -r0]</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279218062"/>
                  </a:ext>
                </a:extLst>
              </a:tr>
              <a:tr h="0">
                <a:tc>
                  <a:txBody>
                    <a:bodyPr/>
                    <a:lstStyle/>
                    <a:p>
                      <a:pPr marL="0" marR="0" algn="ctr">
                        <a:lnSpc>
                          <a:spcPct val="115000"/>
                        </a:lnSpc>
                        <a:spcBef>
                          <a:spcPts val="0"/>
                        </a:spcBef>
                        <a:spcAft>
                          <a:spcPts val="0"/>
                        </a:spcAft>
                      </a:pPr>
                      <a:r>
                        <a:rPr lang="en-US" sz="1600" b="0" i="0" dirty="0">
                          <a:solidFill>
                            <a:schemeClr val="accent1"/>
                          </a:solidFill>
                          <a:effectLst/>
                          <a:latin typeface="Consolas" panose="020B0609020204030204" pitchFamily="49" charset="0"/>
                          <a:ea typeface="Arial"/>
                          <a:cs typeface="Consolas" panose="020B0609020204030204" pitchFamily="49" charset="0"/>
                        </a:rPr>
                        <a:t>*</a:t>
                      </a:r>
                      <a:r>
                        <a:rPr lang="en-US" sz="1600" b="0" i="0" dirty="0" err="1">
                          <a:solidFill>
                            <a:srgbClr val="000000"/>
                          </a:solidFill>
                          <a:effectLst/>
                          <a:latin typeface="Consolas" panose="020B0609020204030204" pitchFamily="49" charset="0"/>
                          <a:ea typeface="Arial"/>
                          <a:cs typeface="Consolas" panose="020B0609020204030204" pitchFamily="49" charset="0"/>
                        </a:rPr>
                        <a:t>ptr</a:t>
                      </a:r>
                      <a:endParaRPr lang="en-US" sz="1600" b="0" i="0" dirty="0">
                        <a:solidFill>
                          <a:srgbClr val="000000"/>
                        </a:solidFill>
                        <a:effectLst/>
                        <a:latin typeface="Consolas" panose="020B0609020204030204" pitchFamily="49" charset="0"/>
                        <a:ea typeface="Arial"/>
                        <a:cs typeface="Consolas" panose="020B0609020204030204" pitchFamily="49" charset="0"/>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r0, =PTR</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a:solidFill>
                            <a:srgbClr val="000000"/>
                          </a:solidFill>
                          <a:effectLst/>
                          <a:latin typeface="Consolas" panose="020B0609020204030204" pitchFamily="49" charset="0"/>
                          <a:ea typeface="Arial"/>
                          <a:cs typeface="Consolas" panose="020B0609020204030204" pitchFamily="49" charset="0"/>
                        </a:rPr>
                        <a:t>sub    r0, </a:t>
                      </a:r>
                      <a:r>
                        <a:rPr lang="en-US" sz="1600" b="0" i="0" dirty="0" err="1">
                          <a:solidFill>
                            <a:srgbClr val="000000"/>
                          </a:solidFill>
                          <a:effectLst/>
                          <a:latin typeface="Consolas" panose="020B0609020204030204" pitchFamily="49" charset="0"/>
                          <a:ea typeface="Arial"/>
                          <a:cs typeface="Consolas" panose="020B0609020204030204" pitchFamily="49" charset="0"/>
                        </a:rPr>
                        <a:t>fp</a:t>
                      </a:r>
                      <a:r>
                        <a:rPr lang="en-US" sz="1600" b="0" i="0" dirty="0">
                          <a:solidFill>
                            <a:srgbClr val="000000"/>
                          </a:solidFill>
                          <a:effectLst/>
                          <a:latin typeface="Consolas" panose="020B0609020204030204" pitchFamily="49" charset="0"/>
                          <a:ea typeface="Arial"/>
                          <a:cs typeface="Consolas" panose="020B0609020204030204" pitchFamily="49" charset="0"/>
                        </a:rPr>
                        <a:t>, r0</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chemeClr val="accent1"/>
                          </a:solidFill>
                          <a:effectLst/>
                          <a:latin typeface="Consolas" panose="020B0609020204030204" pitchFamily="49" charset="0"/>
                          <a:ea typeface="Arial"/>
                          <a:cs typeface="Consolas" panose="020B0609020204030204" pitchFamily="49" charset="0"/>
                        </a:rPr>
                        <a:t>ldr</a:t>
                      </a:r>
                      <a:r>
                        <a:rPr lang="en-US" sz="1600" b="0" i="0" dirty="0">
                          <a:solidFill>
                            <a:schemeClr val="accent1"/>
                          </a:solidFill>
                          <a:effectLst/>
                          <a:latin typeface="Consolas" panose="020B0609020204030204" pitchFamily="49" charset="0"/>
                          <a:ea typeface="Arial"/>
                          <a:cs typeface="Consolas" panose="020B0609020204030204" pitchFamily="49" charset="0"/>
                        </a:rPr>
                        <a:t>    r0, [r0]</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r0, =PTR</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r0, [</a:t>
                      </a:r>
                      <a:r>
                        <a:rPr lang="en-US" sz="1600" b="0" i="0" dirty="0" err="1">
                          <a:solidFill>
                            <a:srgbClr val="000000"/>
                          </a:solidFill>
                          <a:effectLst/>
                          <a:latin typeface="Consolas" panose="020B0609020204030204" pitchFamily="49" charset="0"/>
                          <a:ea typeface="Arial"/>
                          <a:cs typeface="Consolas" panose="020B0609020204030204" pitchFamily="49" charset="0"/>
                        </a:rPr>
                        <a:t>fp</a:t>
                      </a:r>
                      <a:r>
                        <a:rPr lang="en-US" sz="1600" b="0" i="0" dirty="0">
                          <a:solidFill>
                            <a:srgbClr val="000000"/>
                          </a:solidFill>
                          <a:effectLst/>
                          <a:latin typeface="Consolas" panose="020B0609020204030204" pitchFamily="49" charset="0"/>
                          <a:ea typeface="Arial"/>
                          <a:cs typeface="Consolas" panose="020B0609020204030204" pitchFamily="49" charset="0"/>
                        </a:rPr>
                        <a:t>, -r0]</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chemeClr val="accent1"/>
                          </a:solidFill>
                          <a:effectLst/>
                          <a:latin typeface="Consolas" panose="020B0609020204030204" pitchFamily="49" charset="0"/>
                          <a:ea typeface="Arial"/>
                          <a:cs typeface="Consolas" panose="020B0609020204030204" pitchFamily="49" charset="0"/>
                        </a:rPr>
                        <a:t>ldr</a:t>
                      </a:r>
                      <a:r>
                        <a:rPr lang="en-US" sz="1600" b="0" i="0" dirty="0">
                          <a:solidFill>
                            <a:schemeClr val="accent1"/>
                          </a:solidFill>
                          <a:effectLst/>
                          <a:latin typeface="Consolas" panose="020B0609020204030204" pitchFamily="49" charset="0"/>
                          <a:ea typeface="Arial"/>
                          <a:cs typeface="Consolas" panose="020B0609020204030204" pitchFamily="49" charset="0"/>
                        </a:rPr>
                        <a:t>    r0, [r0]</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734685584"/>
                  </a:ext>
                </a:extLst>
              </a:tr>
            </a:tbl>
          </a:graphicData>
        </a:graphic>
      </p:graphicFrame>
      <p:sp>
        <p:nvSpPr>
          <p:cNvPr id="7" name="TextBox 6">
            <a:extLst>
              <a:ext uri="{FF2B5EF4-FFF2-40B4-BE49-F238E27FC236}">
                <a16:creationId xmlns:a16="http://schemas.microsoft.com/office/drawing/2014/main" id="{93384BE4-8665-771A-7D0B-5D528AB6FCC3}"/>
              </a:ext>
            </a:extLst>
          </p:cNvPr>
          <p:cNvSpPr txBox="1"/>
          <p:nvPr/>
        </p:nvSpPr>
        <p:spPr>
          <a:xfrm>
            <a:off x="10428477" y="6231338"/>
            <a:ext cx="520089" cy="478270"/>
          </a:xfrm>
          <a:prstGeom prst="rect">
            <a:avLst/>
          </a:prstGeom>
          <a:noFill/>
        </p:spPr>
        <p:txBody>
          <a:bodyPr wrap="none" rtlCol="0">
            <a:spAutoFit/>
          </a:bodyPr>
          <a:lstStyle/>
          <a:p>
            <a:r>
              <a:rPr lang="en-US" sz="2000" dirty="0" err="1"/>
              <a:t>sp</a:t>
            </a:r>
            <a:endParaRPr lang="en-US" sz="2000" dirty="0"/>
          </a:p>
        </p:txBody>
      </p:sp>
      <p:sp>
        <p:nvSpPr>
          <p:cNvPr id="9" name="Left Arrow 8">
            <a:extLst>
              <a:ext uri="{FF2B5EF4-FFF2-40B4-BE49-F238E27FC236}">
                <a16:creationId xmlns:a16="http://schemas.microsoft.com/office/drawing/2014/main" id="{7036E595-068E-7C09-1E18-0B7AA701DC57}"/>
              </a:ext>
            </a:extLst>
          </p:cNvPr>
          <p:cNvSpPr/>
          <p:nvPr/>
        </p:nvSpPr>
        <p:spPr>
          <a:xfrm>
            <a:off x="9885426" y="6426455"/>
            <a:ext cx="567969" cy="181454"/>
          </a:xfrm>
          <a:prstGeom prst="leftArrow">
            <a:avLst>
              <a:gd name="adj1" fmla="val 42613"/>
              <a:gd name="adj2" fmla="val 50000"/>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TextBox 9">
            <a:extLst>
              <a:ext uri="{FF2B5EF4-FFF2-40B4-BE49-F238E27FC236}">
                <a16:creationId xmlns:a16="http://schemas.microsoft.com/office/drawing/2014/main" id="{21F0A294-2307-7567-1AB8-857F0C0CB2D1}"/>
              </a:ext>
            </a:extLst>
          </p:cNvPr>
          <p:cNvSpPr txBox="1"/>
          <p:nvPr/>
        </p:nvSpPr>
        <p:spPr>
          <a:xfrm>
            <a:off x="10440444" y="423058"/>
            <a:ext cx="454210" cy="478270"/>
          </a:xfrm>
          <a:prstGeom prst="rect">
            <a:avLst/>
          </a:prstGeom>
          <a:noFill/>
        </p:spPr>
        <p:txBody>
          <a:bodyPr wrap="none" rtlCol="0">
            <a:spAutoFit/>
          </a:bodyPr>
          <a:lstStyle/>
          <a:p>
            <a:r>
              <a:rPr lang="en-US" sz="2000" dirty="0" err="1"/>
              <a:t>fp</a:t>
            </a:r>
            <a:endParaRPr lang="en-US" sz="2000" dirty="0"/>
          </a:p>
        </p:txBody>
      </p:sp>
      <p:sp>
        <p:nvSpPr>
          <p:cNvPr id="19" name="Left Arrow 18">
            <a:extLst>
              <a:ext uri="{FF2B5EF4-FFF2-40B4-BE49-F238E27FC236}">
                <a16:creationId xmlns:a16="http://schemas.microsoft.com/office/drawing/2014/main" id="{187DAD95-7E8E-13B6-48F6-4AEF18748CB8}"/>
              </a:ext>
            </a:extLst>
          </p:cNvPr>
          <p:cNvSpPr/>
          <p:nvPr/>
        </p:nvSpPr>
        <p:spPr>
          <a:xfrm>
            <a:off x="9875438" y="584113"/>
            <a:ext cx="565006" cy="191842"/>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 name="Left Arrow 19">
            <a:extLst>
              <a:ext uri="{FF2B5EF4-FFF2-40B4-BE49-F238E27FC236}">
                <a16:creationId xmlns:a16="http://schemas.microsoft.com/office/drawing/2014/main" id="{F4CCE25F-E500-CA6D-956C-1CEFC3E4055D}"/>
              </a:ext>
            </a:extLst>
          </p:cNvPr>
          <p:cNvSpPr/>
          <p:nvPr/>
        </p:nvSpPr>
        <p:spPr>
          <a:xfrm>
            <a:off x="9899791" y="2015533"/>
            <a:ext cx="565006" cy="191842"/>
          </a:xfrm>
          <a:prstGeom prst="leftArrow">
            <a:avLst/>
          </a:prstGeom>
          <a:solidFill>
            <a:srgbClr val="00B05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 name="TextBox 20">
            <a:extLst>
              <a:ext uri="{FF2B5EF4-FFF2-40B4-BE49-F238E27FC236}">
                <a16:creationId xmlns:a16="http://schemas.microsoft.com/office/drawing/2014/main" id="{8622C084-91FB-C045-EA82-82EBE91AA3DD}"/>
              </a:ext>
            </a:extLst>
          </p:cNvPr>
          <p:cNvSpPr txBox="1"/>
          <p:nvPr/>
        </p:nvSpPr>
        <p:spPr>
          <a:xfrm>
            <a:off x="10453395" y="1898358"/>
            <a:ext cx="1830950"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-FP_OFF]</a:t>
            </a:r>
          </a:p>
        </p:txBody>
      </p:sp>
      <p:sp>
        <p:nvSpPr>
          <p:cNvPr id="22" name="Left Arrow 21">
            <a:extLst>
              <a:ext uri="{FF2B5EF4-FFF2-40B4-BE49-F238E27FC236}">
                <a16:creationId xmlns:a16="http://schemas.microsoft.com/office/drawing/2014/main" id="{52108012-04FF-3197-50A4-B36EDBFBB8DE}"/>
              </a:ext>
            </a:extLst>
          </p:cNvPr>
          <p:cNvSpPr/>
          <p:nvPr/>
        </p:nvSpPr>
        <p:spPr>
          <a:xfrm>
            <a:off x="9886187" y="2771599"/>
            <a:ext cx="565006" cy="191842"/>
          </a:xfrm>
          <a:prstGeom prst="leftArrow">
            <a:avLst/>
          </a:prstGeom>
          <a:solidFill>
            <a:srgbClr val="00B05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TextBox 26">
            <a:extLst>
              <a:ext uri="{FF2B5EF4-FFF2-40B4-BE49-F238E27FC236}">
                <a16:creationId xmlns:a16="http://schemas.microsoft.com/office/drawing/2014/main" id="{BE3F4ECD-EB91-A4ED-DEA1-17E2EB0933B4}"/>
              </a:ext>
            </a:extLst>
          </p:cNvPr>
          <p:cNvSpPr txBox="1"/>
          <p:nvPr/>
        </p:nvSpPr>
        <p:spPr>
          <a:xfrm>
            <a:off x="10414856" y="2682854"/>
            <a:ext cx="1197764"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-X]</a:t>
            </a:r>
          </a:p>
        </p:txBody>
      </p:sp>
      <p:sp>
        <p:nvSpPr>
          <p:cNvPr id="28" name="Left Arrow 27">
            <a:extLst>
              <a:ext uri="{FF2B5EF4-FFF2-40B4-BE49-F238E27FC236}">
                <a16:creationId xmlns:a16="http://schemas.microsoft.com/office/drawing/2014/main" id="{2022936B-5F4F-016D-1532-C60F3BB2D432}"/>
              </a:ext>
            </a:extLst>
          </p:cNvPr>
          <p:cNvSpPr/>
          <p:nvPr/>
        </p:nvSpPr>
        <p:spPr>
          <a:xfrm>
            <a:off x="9922524" y="3470640"/>
            <a:ext cx="565006" cy="191842"/>
          </a:xfrm>
          <a:prstGeom prst="leftArrow">
            <a:avLst/>
          </a:prstGeom>
          <a:solidFill>
            <a:srgbClr val="00B05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4" name="TextBox 33">
            <a:extLst>
              <a:ext uri="{FF2B5EF4-FFF2-40B4-BE49-F238E27FC236}">
                <a16:creationId xmlns:a16="http://schemas.microsoft.com/office/drawing/2014/main" id="{786B5A3F-178B-76B6-948D-5BE7FD82D88C}"/>
              </a:ext>
            </a:extLst>
          </p:cNvPr>
          <p:cNvSpPr txBox="1"/>
          <p:nvPr/>
        </p:nvSpPr>
        <p:spPr>
          <a:xfrm>
            <a:off x="10451193" y="3381895"/>
            <a:ext cx="1197764"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-A]</a:t>
            </a:r>
          </a:p>
        </p:txBody>
      </p:sp>
      <p:sp>
        <p:nvSpPr>
          <p:cNvPr id="36" name="Left Arrow 35">
            <a:extLst>
              <a:ext uri="{FF2B5EF4-FFF2-40B4-BE49-F238E27FC236}">
                <a16:creationId xmlns:a16="http://schemas.microsoft.com/office/drawing/2014/main" id="{76A750C9-DFF3-6FB5-880F-EEC539F3EE7F}"/>
              </a:ext>
            </a:extLst>
          </p:cNvPr>
          <p:cNvSpPr/>
          <p:nvPr/>
        </p:nvSpPr>
        <p:spPr>
          <a:xfrm>
            <a:off x="9896771" y="4933083"/>
            <a:ext cx="565006" cy="191842"/>
          </a:xfrm>
          <a:prstGeom prst="leftArrow">
            <a:avLst/>
          </a:prstGeom>
          <a:solidFill>
            <a:srgbClr val="00B05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1" name="TextBox 40">
            <a:extLst>
              <a:ext uri="{FF2B5EF4-FFF2-40B4-BE49-F238E27FC236}">
                <a16:creationId xmlns:a16="http://schemas.microsoft.com/office/drawing/2014/main" id="{7A82D96F-6B4A-6628-8750-D3DB9026F569}"/>
              </a:ext>
            </a:extLst>
          </p:cNvPr>
          <p:cNvSpPr txBox="1"/>
          <p:nvPr/>
        </p:nvSpPr>
        <p:spPr>
          <a:xfrm>
            <a:off x="10413791" y="4804589"/>
            <a:ext cx="1451038"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-STR]</a:t>
            </a:r>
          </a:p>
        </p:txBody>
      </p:sp>
      <p:sp>
        <p:nvSpPr>
          <p:cNvPr id="48" name="Left Arrow 47">
            <a:extLst>
              <a:ext uri="{FF2B5EF4-FFF2-40B4-BE49-F238E27FC236}">
                <a16:creationId xmlns:a16="http://schemas.microsoft.com/office/drawing/2014/main" id="{C2499811-2CA3-4167-569C-7F8689FE4D71}"/>
              </a:ext>
            </a:extLst>
          </p:cNvPr>
          <p:cNvSpPr/>
          <p:nvPr/>
        </p:nvSpPr>
        <p:spPr>
          <a:xfrm>
            <a:off x="9911775" y="5748639"/>
            <a:ext cx="565006" cy="191842"/>
          </a:xfrm>
          <a:prstGeom prst="leftArrow">
            <a:avLst/>
          </a:prstGeom>
          <a:solidFill>
            <a:srgbClr val="00B05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9" name="TextBox 48">
            <a:extLst>
              <a:ext uri="{FF2B5EF4-FFF2-40B4-BE49-F238E27FC236}">
                <a16:creationId xmlns:a16="http://schemas.microsoft.com/office/drawing/2014/main" id="{A44DA256-2A28-373E-DC5A-7A5748962C8C}"/>
              </a:ext>
            </a:extLst>
          </p:cNvPr>
          <p:cNvSpPr txBox="1"/>
          <p:nvPr/>
        </p:nvSpPr>
        <p:spPr>
          <a:xfrm>
            <a:off x="10440444" y="5659894"/>
            <a:ext cx="1451038"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-PTR]</a:t>
            </a:r>
          </a:p>
        </p:txBody>
      </p:sp>
      <p:sp>
        <p:nvSpPr>
          <p:cNvPr id="71" name="TextBox 70">
            <a:extLst>
              <a:ext uri="{FF2B5EF4-FFF2-40B4-BE49-F238E27FC236}">
                <a16:creationId xmlns:a16="http://schemas.microsoft.com/office/drawing/2014/main" id="{D6E831DF-30DD-C599-DE1F-F33CEB310BAF}"/>
              </a:ext>
            </a:extLst>
          </p:cNvPr>
          <p:cNvSpPr txBox="1"/>
          <p:nvPr/>
        </p:nvSpPr>
        <p:spPr>
          <a:xfrm>
            <a:off x="10833307" y="6316028"/>
            <a:ext cx="1451038"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fp</a:t>
            </a:r>
            <a:r>
              <a:rPr lang="en-US" dirty="0">
                <a:solidFill>
                  <a:schemeClr val="tx2"/>
                </a:solidFill>
                <a:latin typeface="Consolas" panose="020B0609020204030204" pitchFamily="49" charset="0"/>
                <a:cs typeface="Consolas" panose="020B0609020204030204" pitchFamily="49" charset="0"/>
              </a:rPr>
              <a:t>, -PAD]</a:t>
            </a:r>
          </a:p>
        </p:txBody>
      </p:sp>
      <p:sp>
        <p:nvSpPr>
          <p:cNvPr id="72" name="TextBox 71">
            <a:extLst>
              <a:ext uri="{FF2B5EF4-FFF2-40B4-BE49-F238E27FC236}">
                <a16:creationId xmlns:a16="http://schemas.microsoft.com/office/drawing/2014/main" id="{68BAC778-310B-2719-C6B5-B0202FD3EF2D}"/>
              </a:ext>
            </a:extLst>
          </p:cNvPr>
          <p:cNvSpPr txBox="1"/>
          <p:nvPr/>
        </p:nvSpPr>
        <p:spPr>
          <a:xfrm rot="16200000">
            <a:off x="9856669" y="1221156"/>
            <a:ext cx="953945" cy="307777"/>
          </a:xfrm>
          <a:prstGeom prst="rect">
            <a:avLst/>
          </a:prstGeom>
          <a:noFill/>
        </p:spPr>
        <p:txBody>
          <a:bodyPr wrap="square" rtlCol="0">
            <a:spAutoFit/>
          </a:bodyPr>
          <a:lstStyle/>
          <a:p>
            <a:r>
              <a:rPr lang="en-US" sz="1400" dirty="0">
                <a:solidFill>
                  <a:schemeClr val="accent2"/>
                </a:solidFill>
              </a:rPr>
              <a:t>12 bytes</a:t>
            </a:r>
          </a:p>
        </p:txBody>
      </p:sp>
      <p:sp>
        <p:nvSpPr>
          <p:cNvPr id="73" name="Up-Down Arrow 72">
            <a:extLst>
              <a:ext uri="{FF2B5EF4-FFF2-40B4-BE49-F238E27FC236}">
                <a16:creationId xmlns:a16="http://schemas.microsoft.com/office/drawing/2014/main" id="{6489F159-CB27-78A3-E017-5DDECE2540A6}"/>
              </a:ext>
            </a:extLst>
          </p:cNvPr>
          <p:cNvSpPr/>
          <p:nvPr/>
        </p:nvSpPr>
        <p:spPr>
          <a:xfrm>
            <a:off x="10116494" y="782716"/>
            <a:ext cx="128568" cy="1274340"/>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63F9C5CB-F686-0AD8-D81A-71E704D0756A}"/>
              </a:ext>
            </a:extLst>
          </p:cNvPr>
          <p:cNvSpPr txBox="1"/>
          <p:nvPr/>
        </p:nvSpPr>
        <p:spPr>
          <a:xfrm rot="16200000">
            <a:off x="10258502" y="2340845"/>
            <a:ext cx="232455" cy="307777"/>
          </a:xfrm>
          <a:prstGeom prst="rect">
            <a:avLst/>
          </a:prstGeom>
          <a:noFill/>
        </p:spPr>
        <p:txBody>
          <a:bodyPr wrap="square" rtlCol="0">
            <a:spAutoFit/>
          </a:bodyPr>
          <a:lstStyle/>
          <a:p>
            <a:r>
              <a:rPr lang="en-US" sz="1400" dirty="0">
                <a:solidFill>
                  <a:schemeClr val="accent2"/>
                </a:solidFill>
              </a:rPr>
              <a:t>4</a:t>
            </a:r>
          </a:p>
        </p:txBody>
      </p:sp>
      <p:sp>
        <p:nvSpPr>
          <p:cNvPr id="75" name="Up-Down Arrow 74">
            <a:extLst>
              <a:ext uri="{FF2B5EF4-FFF2-40B4-BE49-F238E27FC236}">
                <a16:creationId xmlns:a16="http://schemas.microsoft.com/office/drawing/2014/main" id="{6B4C86D6-C134-6EE5-7B22-A4AD7F089A9F}"/>
              </a:ext>
            </a:extLst>
          </p:cNvPr>
          <p:cNvSpPr/>
          <p:nvPr/>
        </p:nvSpPr>
        <p:spPr>
          <a:xfrm>
            <a:off x="10097144" y="2166169"/>
            <a:ext cx="145663" cy="615924"/>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7D2CF200-3CBD-39E8-1141-0C97FAF28C43}"/>
              </a:ext>
            </a:extLst>
          </p:cNvPr>
          <p:cNvSpPr txBox="1"/>
          <p:nvPr/>
        </p:nvSpPr>
        <p:spPr>
          <a:xfrm rot="16200000">
            <a:off x="10258502" y="3072916"/>
            <a:ext cx="232455" cy="307777"/>
          </a:xfrm>
          <a:prstGeom prst="rect">
            <a:avLst/>
          </a:prstGeom>
          <a:noFill/>
        </p:spPr>
        <p:txBody>
          <a:bodyPr wrap="square" rtlCol="0">
            <a:spAutoFit/>
          </a:bodyPr>
          <a:lstStyle/>
          <a:p>
            <a:r>
              <a:rPr lang="en-US" sz="1400" dirty="0">
                <a:solidFill>
                  <a:schemeClr val="accent2"/>
                </a:solidFill>
              </a:rPr>
              <a:t>4</a:t>
            </a:r>
          </a:p>
        </p:txBody>
      </p:sp>
      <p:sp>
        <p:nvSpPr>
          <p:cNvPr id="77" name="Up-Down Arrow 76">
            <a:extLst>
              <a:ext uri="{FF2B5EF4-FFF2-40B4-BE49-F238E27FC236}">
                <a16:creationId xmlns:a16="http://schemas.microsoft.com/office/drawing/2014/main" id="{1BFD9844-34DD-764E-71AE-F8FCD101232A}"/>
              </a:ext>
            </a:extLst>
          </p:cNvPr>
          <p:cNvSpPr/>
          <p:nvPr/>
        </p:nvSpPr>
        <p:spPr>
          <a:xfrm>
            <a:off x="10097144" y="2898240"/>
            <a:ext cx="145663" cy="615924"/>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48E50D12-0AE9-0159-9ADF-5829B28BEAA3}"/>
              </a:ext>
            </a:extLst>
          </p:cNvPr>
          <p:cNvSpPr txBox="1"/>
          <p:nvPr/>
        </p:nvSpPr>
        <p:spPr>
          <a:xfrm rot="16200000">
            <a:off x="10234553" y="4099607"/>
            <a:ext cx="232455" cy="307777"/>
          </a:xfrm>
          <a:prstGeom prst="rect">
            <a:avLst/>
          </a:prstGeom>
          <a:noFill/>
        </p:spPr>
        <p:txBody>
          <a:bodyPr wrap="square" rtlCol="0">
            <a:spAutoFit/>
          </a:bodyPr>
          <a:lstStyle/>
          <a:p>
            <a:r>
              <a:rPr lang="en-US" sz="1400" dirty="0">
                <a:solidFill>
                  <a:schemeClr val="accent2"/>
                </a:solidFill>
              </a:rPr>
              <a:t>8</a:t>
            </a:r>
          </a:p>
        </p:txBody>
      </p:sp>
      <p:sp>
        <p:nvSpPr>
          <p:cNvPr id="79" name="Up-Down Arrow 78">
            <a:extLst>
              <a:ext uri="{FF2B5EF4-FFF2-40B4-BE49-F238E27FC236}">
                <a16:creationId xmlns:a16="http://schemas.microsoft.com/office/drawing/2014/main" id="{158CDFA6-BF71-A9A6-5170-B72ACD9D548E}"/>
              </a:ext>
            </a:extLst>
          </p:cNvPr>
          <p:cNvSpPr/>
          <p:nvPr/>
        </p:nvSpPr>
        <p:spPr>
          <a:xfrm>
            <a:off x="10097144" y="3661983"/>
            <a:ext cx="123697" cy="1260851"/>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A4CFD41B-32D4-7ABC-62A3-2237B7EC9D23}"/>
              </a:ext>
            </a:extLst>
          </p:cNvPr>
          <p:cNvSpPr txBox="1"/>
          <p:nvPr/>
        </p:nvSpPr>
        <p:spPr>
          <a:xfrm rot="16200000">
            <a:off x="10283773" y="5330251"/>
            <a:ext cx="232455" cy="307777"/>
          </a:xfrm>
          <a:prstGeom prst="rect">
            <a:avLst/>
          </a:prstGeom>
          <a:noFill/>
        </p:spPr>
        <p:txBody>
          <a:bodyPr wrap="square" rtlCol="0">
            <a:spAutoFit/>
          </a:bodyPr>
          <a:lstStyle/>
          <a:p>
            <a:r>
              <a:rPr lang="en-US" sz="1400" dirty="0">
                <a:solidFill>
                  <a:schemeClr val="accent2"/>
                </a:solidFill>
              </a:rPr>
              <a:t>4</a:t>
            </a:r>
          </a:p>
        </p:txBody>
      </p:sp>
      <p:sp>
        <p:nvSpPr>
          <p:cNvPr id="81" name="Up-Down Arrow 80">
            <a:extLst>
              <a:ext uri="{FF2B5EF4-FFF2-40B4-BE49-F238E27FC236}">
                <a16:creationId xmlns:a16="http://schemas.microsoft.com/office/drawing/2014/main" id="{78F1D6D1-F489-6356-B9B4-51FF708E6340}"/>
              </a:ext>
            </a:extLst>
          </p:cNvPr>
          <p:cNvSpPr/>
          <p:nvPr/>
        </p:nvSpPr>
        <p:spPr>
          <a:xfrm>
            <a:off x="10122415" y="5155575"/>
            <a:ext cx="145663" cy="615924"/>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88BA9013-C6BC-67AE-B277-5B7A3DF037DE}"/>
              </a:ext>
            </a:extLst>
          </p:cNvPr>
          <p:cNvSpPr txBox="1"/>
          <p:nvPr/>
        </p:nvSpPr>
        <p:spPr>
          <a:xfrm rot="16200000">
            <a:off x="10298613" y="6063470"/>
            <a:ext cx="232455" cy="307777"/>
          </a:xfrm>
          <a:prstGeom prst="rect">
            <a:avLst/>
          </a:prstGeom>
          <a:noFill/>
        </p:spPr>
        <p:txBody>
          <a:bodyPr wrap="square" rtlCol="0">
            <a:spAutoFit/>
          </a:bodyPr>
          <a:lstStyle/>
          <a:p>
            <a:r>
              <a:rPr lang="en-US" sz="1400" dirty="0">
                <a:solidFill>
                  <a:schemeClr val="accent2"/>
                </a:solidFill>
              </a:rPr>
              <a:t>4</a:t>
            </a:r>
          </a:p>
        </p:txBody>
      </p:sp>
      <p:sp>
        <p:nvSpPr>
          <p:cNvPr id="83" name="Up-Down Arrow 82">
            <a:extLst>
              <a:ext uri="{FF2B5EF4-FFF2-40B4-BE49-F238E27FC236}">
                <a16:creationId xmlns:a16="http://schemas.microsoft.com/office/drawing/2014/main" id="{5C5BC13F-AED0-8B6B-8965-80B51715F3E2}"/>
              </a:ext>
            </a:extLst>
          </p:cNvPr>
          <p:cNvSpPr/>
          <p:nvPr/>
        </p:nvSpPr>
        <p:spPr>
          <a:xfrm>
            <a:off x="10137256" y="5888794"/>
            <a:ext cx="142448" cy="537661"/>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D9A210BF-2F2F-051B-C2E5-0F1262E53DCC}"/>
              </a:ext>
            </a:extLst>
          </p:cNvPr>
          <p:cNvSpPr txBox="1"/>
          <p:nvPr/>
        </p:nvSpPr>
        <p:spPr>
          <a:xfrm rot="16200000">
            <a:off x="6144962" y="4418690"/>
            <a:ext cx="2541080" cy="338554"/>
          </a:xfrm>
          <a:prstGeom prst="rect">
            <a:avLst/>
          </a:prstGeom>
          <a:noFill/>
        </p:spPr>
        <p:txBody>
          <a:bodyPr wrap="none" rtlCol="0">
            <a:spAutoFit/>
          </a:bodyPr>
          <a:lstStyle/>
          <a:p>
            <a:r>
              <a:rPr lang="en-US" sz="1600" dirty="0">
                <a:solidFill>
                  <a:schemeClr val="tx2"/>
                </a:solidFill>
                <a:latin typeface="Consolas" panose="020B0609020204030204" pitchFamily="49" charset="0"/>
                <a:cs typeface="Consolas" panose="020B0609020204030204" pitchFamily="49" charset="0"/>
              </a:rPr>
              <a:t>FRMADD = PAD – FP_OFF</a:t>
            </a:r>
          </a:p>
        </p:txBody>
      </p:sp>
      <p:grpSp>
        <p:nvGrpSpPr>
          <p:cNvPr id="85" name="Group 84">
            <a:extLst>
              <a:ext uri="{FF2B5EF4-FFF2-40B4-BE49-F238E27FC236}">
                <a16:creationId xmlns:a16="http://schemas.microsoft.com/office/drawing/2014/main" id="{34CA42A4-87F2-78C1-A0F9-E8FB65D0CA79}"/>
              </a:ext>
            </a:extLst>
          </p:cNvPr>
          <p:cNvGrpSpPr/>
          <p:nvPr/>
        </p:nvGrpSpPr>
        <p:grpSpPr>
          <a:xfrm>
            <a:off x="7811722" y="3681834"/>
            <a:ext cx="2037885" cy="2116935"/>
            <a:chOff x="8844692" y="4530355"/>
            <a:chExt cx="2037885" cy="2116935"/>
          </a:xfrm>
        </p:grpSpPr>
        <p:sp>
          <p:nvSpPr>
            <p:cNvPr id="86" name="Rectangle 85">
              <a:extLst>
                <a:ext uri="{FF2B5EF4-FFF2-40B4-BE49-F238E27FC236}">
                  <a16:creationId xmlns:a16="http://schemas.microsoft.com/office/drawing/2014/main" id="{1FEF6F1C-64D0-4397-27B5-BDF583AB20BC}"/>
                </a:ext>
              </a:extLst>
            </p:cNvPr>
            <p:cNvSpPr/>
            <p:nvPr/>
          </p:nvSpPr>
          <p:spPr>
            <a:xfrm>
              <a:off x="8855099" y="6011186"/>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Rectangle 86">
              <a:extLst>
                <a:ext uri="{FF2B5EF4-FFF2-40B4-BE49-F238E27FC236}">
                  <a16:creationId xmlns:a16="http://schemas.microsoft.com/office/drawing/2014/main" id="{0471EED7-9987-22F6-97B9-EC92F382D90F}"/>
                </a:ext>
              </a:extLst>
            </p:cNvPr>
            <p:cNvSpPr/>
            <p:nvPr/>
          </p:nvSpPr>
          <p:spPr>
            <a:xfrm>
              <a:off x="8844692" y="4530355"/>
              <a:ext cx="2037885" cy="1470991"/>
            </a:xfrm>
            <a:prstGeom prst="rect">
              <a:avLst/>
            </a:prstGeom>
            <a:noFill/>
            <a:ln w="317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Rectangle 87">
              <a:extLst>
                <a:ext uri="{FF2B5EF4-FFF2-40B4-BE49-F238E27FC236}">
                  <a16:creationId xmlns:a16="http://schemas.microsoft.com/office/drawing/2014/main" id="{A85E9C68-745B-EC3E-C022-BEE015BE11B5}"/>
                </a:ext>
              </a:extLst>
            </p:cNvPr>
            <p:cNvSpPr/>
            <p:nvPr/>
          </p:nvSpPr>
          <p:spPr>
            <a:xfrm>
              <a:off x="8855099" y="5309330"/>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 name="Group 88">
            <a:extLst>
              <a:ext uri="{FF2B5EF4-FFF2-40B4-BE49-F238E27FC236}">
                <a16:creationId xmlns:a16="http://schemas.microsoft.com/office/drawing/2014/main" id="{D88805B0-0F6C-3E70-C755-0860F4673D5F}"/>
              </a:ext>
            </a:extLst>
          </p:cNvPr>
          <p:cNvGrpSpPr/>
          <p:nvPr/>
        </p:nvGrpSpPr>
        <p:grpSpPr>
          <a:xfrm>
            <a:off x="8025116" y="3865091"/>
            <a:ext cx="1554878" cy="1061171"/>
            <a:chOff x="11967999" y="4049526"/>
            <a:chExt cx="1554878" cy="1061171"/>
          </a:xfrm>
        </p:grpSpPr>
        <p:grpSp>
          <p:nvGrpSpPr>
            <p:cNvPr id="90" name="Group 89">
              <a:extLst>
                <a:ext uri="{FF2B5EF4-FFF2-40B4-BE49-F238E27FC236}">
                  <a16:creationId xmlns:a16="http://schemas.microsoft.com/office/drawing/2014/main" id="{A7375506-E26C-4454-9C72-28EC999684F0}"/>
                </a:ext>
              </a:extLst>
            </p:cNvPr>
            <p:cNvGrpSpPr/>
            <p:nvPr/>
          </p:nvGrpSpPr>
          <p:grpSpPr>
            <a:xfrm>
              <a:off x="11967999" y="4049526"/>
              <a:ext cx="1554878" cy="1061171"/>
              <a:chOff x="5602097" y="1600973"/>
              <a:chExt cx="1554878" cy="1061171"/>
            </a:xfrm>
          </p:grpSpPr>
          <p:sp>
            <p:nvSpPr>
              <p:cNvPr id="92" name="Rectangle 91">
                <a:extLst>
                  <a:ext uri="{FF2B5EF4-FFF2-40B4-BE49-F238E27FC236}">
                    <a16:creationId xmlns:a16="http://schemas.microsoft.com/office/drawing/2014/main" id="{1E2C1C12-73E4-E88D-6722-451AFA0E2EEF}"/>
                  </a:ext>
                </a:extLst>
              </p:cNvPr>
              <p:cNvSpPr/>
              <p:nvPr/>
            </p:nvSpPr>
            <p:spPr>
              <a:xfrm>
                <a:off x="6894170" y="2328363"/>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a:t>
                </a:r>
              </a:p>
            </p:txBody>
          </p:sp>
          <p:sp>
            <p:nvSpPr>
              <p:cNvPr id="93" name="Rectangle 92">
                <a:extLst>
                  <a:ext uri="{FF2B5EF4-FFF2-40B4-BE49-F238E27FC236}">
                    <a16:creationId xmlns:a16="http://schemas.microsoft.com/office/drawing/2014/main" id="{2F9D483F-CBC2-8ABD-8E86-B25551B05E78}"/>
                  </a:ext>
                </a:extLst>
              </p:cNvPr>
              <p:cNvSpPr/>
              <p:nvPr/>
            </p:nvSpPr>
            <p:spPr>
              <a:xfrm>
                <a:off x="6497677" y="2323849"/>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t>
                </a:r>
              </a:p>
            </p:txBody>
          </p:sp>
          <p:sp>
            <p:nvSpPr>
              <p:cNvPr id="94" name="Rectangle 93">
                <a:extLst>
                  <a:ext uri="{FF2B5EF4-FFF2-40B4-BE49-F238E27FC236}">
                    <a16:creationId xmlns:a16="http://schemas.microsoft.com/office/drawing/2014/main" id="{87B2DA22-065B-BD83-B741-8EAC9E776AFA}"/>
                  </a:ext>
                </a:extLst>
              </p:cNvPr>
              <p:cNvSpPr/>
              <p:nvPr/>
            </p:nvSpPr>
            <p:spPr>
              <a:xfrm>
                <a:off x="6068772" y="2323849"/>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t>
                </a:r>
              </a:p>
            </p:txBody>
          </p:sp>
          <p:sp>
            <p:nvSpPr>
              <p:cNvPr id="95" name="Rectangle 94">
                <a:extLst>
                  <a:ext uri="{FF2B5EF4-FFF2-40B4-BE49-F238E27FC236}">
                    <a16:creationId xmlns:a16="http://schemas.microsoft.com/office/drawing/2014/main" id="{4AD45EAB-F65C-21FF-299C-232AF3372807}"/>
                  </a:ext>
                </a:extLst>
              </p:cNvPr>
              <p:cNvSpPr/>
              <p:nvPr/>
            </p:nvSpPr>
            <p:spPr>
              <a:xfrm>
                <a:off x="5602097" y="2323849"/>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
                </a:r>
              </a:p>
            </p:txBody>
          </p:sp>
          <p:sp>
            <p:nvSpPr>
              <p:cNvPr id="96" name="Rectangle 95">
                <a:extLst>
                  <a:ext uri="{FF2B5EF4-FFF2-40B4-BE49-F238E27FC236}">
                    <a16:creationId xmlns:a16="http://schemas.microsoft.com/office/drawing/2014/main" id="{BFCE40B6-A7FD-F44A-415C-F5EA3B5E282F}"/>
                  </a:ext>
                </a:extLst>
              </p:cNvPr>
              <p:cNvSpPr/>
              <p:nvPr/>
            </p:nvSpPr>
            <p:spPr>
              <a:xfrm>
                <a:off x="6894170" y="1600973"/>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a:t>
                </a:r>
              </a:p>
            </p:txBody>
          </p:sp>
        </p:grpSp>
        <p:sp>
          <p:nvSpPr>
            <p:cNvPr id="91" name="Rectangle 90">
              <a:extLst>
                <a:ext uri="{FF2B5EF4-FFF2-40B4-BE49-F238E27FC236}">
                  <a16:creationId xmlns:a16="http://schemas.microsoft.com/office/drawing/2014/main" id="{F2BF0389-B24A-CE68-EA02-67DC73EAE22C}"/>
                </a:ext>
              </a:extLst>
            </p:cNvPr>
            <p:cNvSpPr/>
            <p:nvPr/>
          </p:nvSpPr>
          <p:spPr>
            <a:xfrm>
              <a:off x="12900984" y="4049526"/>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panose="020B0609020204030204" pitchFamily="49" charset="0"/>
                  <a:cs typeface="Consolas" panose="020B0609020204030204" pitchFamily="49" charset="0"/>
                </a:rPr>
                <a:t>0</a:t>
              </a:r>
            </a:p>
          </p:txBody>
        </p:sp>
      </p:grpSp>
      <p:sp>
        <p:nvSpPr>
          <p:cNvPr id="97" name="Rectangle 96">
            <a:extLst>
              <a:ext uri="{FF2B5EF4-FFF2-40B4-BE49-F238E27FC236}">
                <a16:creationId xmlns:a16="http://schemas.microsoft.com/office/drawing/2014/main" id="{B2A7E8B8-0440-31EB-8A88-A7DD52DD4620}"/>
              </a:ext>
            </a:extLst>
          </p:cNvPr>
          <p:cNvSpPr/>
          <p:nvPr/>
        </p:nvSpPr>
        <p:spPr>
          <a:xfrm>
            <a:off x="7829470" y="3738559"/>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Rectangle 97">
            <a:extLst>
              <a:ext uri="{FF2B5EF4-FFF2-40B4-BE49-F238E27FC236}">
                <a16:creationId xmlns:a16="http://schemas.microsoft.com/office/drawing/2014/main" id="{2FB2FB6A-4033-7351-D4DB-8444C70BAC09}"/>
              </a:ext>
            </a:extLst>
          </p:cNvPr>
          <p:cNvSpPr/>
          <p:nvPr/>
        </p:nvSpPr>
        <p:spPr>
          <a:xfrm>
            <a:off x="7815936" y="2201990"/>
            <a:ext cx="2037885" cy="1470991"/>
          </a:xfrm>
          <a:prstGeom prst="rect">
            <a:avLst/>
          </a:prstGeom>
          <a:noFill/>
          <a:ln w="317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9" name="Group 98">
            <a:extLst>
              <a:ext uri="{FF2B5EF4-FFF2-40B4-BE49-F238E27FC236}">
                <a16:creationId xmlns:a16="http://schemas.microsoft.com/office/drawing/2014/main" id="{D6A8943A-3074-D762-C876-719A631886D1}"/>
              </a:ext>
            </a:extLst>
          </p:cNvPr>
          <p:cNvGrpSpPr/>
          <p:nvPr/>
        </p:nvGrpSpPr>
        <p:grpSpPr>
          <a:xfrm>
            <a:off x="7826111" y="5138940"/>
            <a:ext cx="2037885" cy="1470991"/>
            <a:chOff x="8853170" y="5259442"/>
            <a:chExt cx="2037885" cy="1470991"/>
          </a:xfrm>
        </p:grpSpPr>
        <p:sp>
          <p:nvSpPr>
            <p:cNvPr id="100" name="Rectangle 99">
              <a:extLst>
                <a:ext uri="{FF2B5EF4-FFF2-40B4-BE49-F238E27FC236}">
                  <a16:creationId xmlns:a16="http://schemas.microsoft.com/office/drawing/2014/main" id="{DEB2DFB8-D03D-71AC-44D0-047F0B8554EF}"/>
                </a:ext>
              </a:extLst>
            </p:cNvPr>
            <p:cNvSpPr/>
            <p:nvPr/>
          </p:nvSpPr>
          <p:spPr>
            <a:xfrm>
              <a:off x="8855099" y="6011186"/>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Rectangle 100">
              <a:extLst>
                <a:ext uri="{FF2B5EF4-FFF2-40B4-BE49-F238E27FC236}">
                  <a16:creationId xmlns:a16="http://schemas.microsoft.com/office/drawing/2014/main" id="{726AF463-5CC5-6B7D-9076-CB524A432E32}"/>
                </a:ext>
              </a:extLst>
            </p:cNvPr>
            <p:cNvSpPr/>
            <p:nvPr/>
          </p:nvSpPr>
          <p:spPr>
            <a:xfrm>
              <a:off x="8853170" y="5259442"/>
              <a:ext cx="2037885" cy="1470991"/>
            </a:xfrm>
            <a:prstGeom prst="rect">
              <a:avLst/>
            </a:prstGeom>
            <a:noFill/>
            <a:ln w="317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02" name="Rectangle 101">
            <a:extLst>
              <a:ext uri="{FF2B5EF4-FFF2-40B4-BE49-F238E27FC236}">
                <a16:creationId xmlns:a16="http://schemas.microsoft.com/office/drawing/2014/main" id="{A7571E55-51E8-C8BB-8D6C-C4A24B7FF2FA}"/>
              </a:ext>
            </a:extLst>
          </p:cNvPr>
          <p:cNvSpPr/>
          <p:nvPr/>
        </p:nvSpPr>
        <p:spPr>
          <a:xfrm>
            <a:off x="7892913" y="5201907"/>
            <a:ext cx="1840828" cy="588083"/>
          </a:xfrm>
          <a:prstGeom prst="rect">
            <a:avLst/>
          </a:prstGeom>
          <a:solidFill>
            <a:srgbClr val="0070C0"/>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pointer </a:t>
            </a:r>
            <a:r>
              <a:rPr lang="en-US" sz="2000" dirty="0" err="1"/>
              <a:t>ptr</a:t>
            </a:r>
            <a:endParaRPr lang="en-US" sz="2000" dirty="0"/>
          </a:p>
        </p:txBody>
      </p:sp>
      <p:sp>
        <p:nvSpPr>
          <p:cNvPr id="103" name="TextBox 102">
            <a:extLst>
              <a:ext uri="{FF2B5EF4-FFF2-40B4-BE49-F238E27FC236}">
                <a16:creationId xmlns:a16="http://schemas.microsoft.com/office/drawing/2014/main" id="{89FE1958-955B-EB41-5FFD-358DED2C54B1}"/>
              </a:ext>
            </a:extLst>
          </p:cNvPr>
          <p:cNvSpPr txBox="1"/>
          <p:nvPr/>
        </p:nvSpPr>
        <p:spPr>
          <a:xfrm>
            <a:off x="8127097" y="6031975"/>
            <a:ext cx="1402948" cy="369332"/>
          </a:xfrm>
          <a:prstGeom prst="rect">
            <a:avLst/>
          </a:prstGeom>
          <a:solidFill>
            <a:schemeClr val="tx1">
              <a:lumMod val="20000"/>
              <a:lumOff val="80000"/>
            </a:schemeClr>
          </a:solidFill>
        </p:spPr>
        <p:txBody>
          <a:bodyPr wrap="none" rtlCol="0">
            <a:spAutoFit/>
          </a:bodyPr>
          <a:lstStyle/>
          <a:p>
            <a:r>
              <a:rPr lang="en-US" dirty="0"/>
              <a:t>Pad 4 bytes</a:t>
            </a:r>
          </a:p>
        </p:txBody>
      </p:sp>
      <p:sp>
        <p:nvSpPr>
          <p:cNvPr id="104" name="Rectangle 103">
            <a:extLst>
              <a:ext uri="{FF2B5EF4-FFF2-40B4-BE49-F238E27FC236}">
                <a16:creationId xmlns:a16="http://schemas.microsoft.com/office/drawing/2014/main" id="{1422C722-C5FF-25BD-00A0-9839B3546815}"/>
              </a:ext>
            </a:extLst>
          </p:cNvPr>
          <p:cNvSpPr/>
          <p:nvPr/>
        </p:nvSpPr>
        <p:spPr>
          <a:xfrm>
            <a:off x="7811722" y="291130"/>
            <a:ext cx="2033698" cy="478144"/>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saved </a:t>
            </a:r>
            <a:r>
              <a:rPr lang="en-US" sz="2000" dirty="0" err="1"/>
              <a:t>lr</a:t>
            </a:r>
            <a:endParaRPr lang="en-US" sz="2000" dirty="0"/>
          </a:p>
        </p:txBody>
      </p:sp>
      <p:sp>
        <p:nvSpPr>
          <p:cNvPr id="105" name="Rectangle 104">
            <a:extLst>
              <a:ext uri="{FF2B5EF4-FFF2-40B4-BE49-F238E27FC236}">
                <a16:creationId xmlns:a16="http://schemas.microsoft.com/office/drawing/2014/main" id="{550495F2-FA64-FD00-B75B-6D2F3B678360}"/>
              </a:ext>
            </a:extLst>
          </p:cNvPr>
          <p:cNvSpPr/>
          <p:nvPr/>
        </p:nvSpPr>
        <p:spPr>
          <a:xfrm>
            <a:off x="7811722" y="785813"/>
            <a:ext cx="2033698" cy="478144"/>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saved </a:t>
            </a:r>
            <a:r>
              <a:rPr lang="en-US" sz="2000" dirty="0" err="1"/>
              <a:t>fp</a:t>
            </a:r>
            <a:endParaRPr lang="en-US" sz="2000" dirty="0"/>
          </a:p>
        </p:txBody>
      </p:sp>
      <p:grpSp>
        <p:nvGrpSpPr>
          <p:cNvPr id="106" name="Group 105">
            <a:extLst>
              <a:ext uri="{FF2B5EF4-FFF2-40B4-BE49-F238E27FC236}">
                <a16:creationId xmlns:a16="http://schemas.microsoft.com/office/drawing/2014/main" id="{5AEB6379-EE11-6A4D-6EC1-27E876EA236F}"/>
              </a:ext>
            </a:extLst>
          </p:cNvPr>
          <p:cNvGrpSpPr/>
          <p:nvPr/>
        </p:nvGrpSpPr>
        <p:grpSpPr>
          <a:xfrm>
            <a:off x="8001290" y="3873653"/>
            <a:ext cx="729481" cy="335577"/>
            <a:chOff x="9625298" y="4016094"/>
            <a:chExt cx="729481" cy="335577"/>
          </a:xfrm>
        </p:grpSpPr>
        <p:sp>
          <p:nvSpPr>
            <p:cNvPr id="107" name="Rectangle 106">
              <a:extLst>
                <a:ext uri="{FF2B5EF4-FFF2-40B4-BE49-F238E27FC236}">
                  <a16:creationId xmlns:a16="http://schemas.microsoft.com/office/drawing/2014/main" id="{AD54B425-DF68-5418-0E4B-B39372D56818}"/>
                </a:ext>
              </a:extLst>
            </p:cNvPr>
            <p:cNvSpPr/>
            <p:nvPr/>
          </p:nvSpPr>
          <p:spPr>
            <a:xfrm>
              <a:off x="10091974" y="4016094"/>
              <a:ext cx="262805" cy="333781"/>
            </a:xfrm>
            <a:prstGeom prst="rect">
              <a:avLst/>
            </a:prstGeom>
            <a:solidFill>
              <a:schemeClr val="bg1">
                <a:lumMod val="85000"/>
              </a:schemeClr>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8" name="Rectangle 107">
              <a:extLst>
                <a:ext uri="{FF2B5EF4-FFF2-40B4-BE49-F238E27FC236}">
                  <a16:creationId xmlns:a16="http://schemas.microsoft.com/office/drawing/2014/main" id="{A70FC4C4-E6C8-22FE-9AF1-14A6366B96FB}"/>
                </a:ext>
              </a:extLst>
            </p:cNvPr>
            <p:cNvSpPr/>
            <p:nvPr/>
          </p:nvSpPr>
          <p:spPr>
            <a:xfrm>
              <a:off x="9625298" y="4017890"/>
              <a:ext cx="262805" cy="333781"/>
            </a:xfrm>
            <a:prstGeom prst="rect">
              <a:avLst/>
            </a:prstGeom>
            <a:solidFill>
              <a:schemeClr val="bg1">
                <a:lumMod val="85000"/>
              </a:schemeClr>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09" name="Rectangle 108">
            <a:extLst>
              <a:ext uri="{FF2B5EF4-FFF2-40B4-BE49-F238E27FC236}">
                <a16:creationId xmlns:a16="http://schemas.microsoft.com/office/drawing/2014/main" id="{5945F41A-03A6-BA0E-44C1-F2062E887546}"/>
              </a:ext>
            </a:extLst>
          </p:cNvPr>
          <p:cNvSpPr/>
          <p:nvPr/>
        </p:nvSpPr>
        <p:spPr>
          <a:xfrm>
            <a:off x="7811722" y="1734282"/>
            <a:ext cx="2061994" cy="478144"/>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saved regs</a:t>
            </a:r>
          </a:p>
        </p:txBody>
      </p:sp>
      <p:sp>
        <p:nvSpPr>
          <p:cNvPr id="110" name="Rectangle 109">
            <a:extLst>
              <a:ext uri="{FF2B5EF4-FFF2-40B4-BE49-F238E27FC236}">
                <a16:creationId xmlns:a16="http://schemas.microsoft.com/office/drawing/2014/main" id="{1BEDAA0C-FD1C-4207-18C7-DA093E327AA6}"/>
              </a:ext>
            </a:extLst>
          </p:cNvPr>
          <p:cNvSpPr/>
          <p:nvPr/>
        </p:nvSpPr>
        <p:spPr>
          <a:xfrm>
            <a:off x="7811722" y="1263669"/>
            <a:ext cx="2061994" cy="478144"/>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saved regs</a:t>
            </a:r>
          </a:p>
        </p:txBody>
      </p:sp>
      <p:sp>
        <p:nvSpPr>
          <p:cNvPr id="111" name="Rectangle 110">
            <a:extLst>
              <a:ext uri="{FF2B5EF4-FFF2-40B4-BE49-F238E27FC236}">
                <a16:creationId xmlns:a16="http://schemas.microsoft.com/office/drawing/2014/main" id="{66643554-A8D0-CFEE-4F8B-574E6C9EA132}"/>
              </a:ext>
            </a:extLst>
          </p:cNvPr>
          <p:cNvSpPr/>
          <p:nvPr/>
        </p:nvSpPr>
        <p:spPr>
          <a:xfrm>
            <a:off x="7893195" y="2318531"/>
            <a:ext cx="1840828" cy="588083"/>
          </a:xfrm>
          <a:prstGeom prst="rect">
            <a:avLst/>
          </a:prstGeom>
          <a:solidFill>
            <a:srgbClr val="0070C0"/>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int x</a:t>
            </a:r>
          </a:p>
        </p:txBody>
      </p:sp>
      <p:grpSp>
        <p:nvGrpSpPr>
          <p:cNvPr id="112" name="Group 111">
            <a:extLst>
              <a:ext uri="{FF2B5EF4-FFF2-40B4-BE49-F238E27FC236}">
                <a16:creationId xmlns:a16="http://schemas.microsoft.com/office/drawing/2014/main" id="{A78F253F-86D2-63B9-2C74-AA3852904010}"/>
              </a:ext>
            </a:extLst>
          </p:cNvPr>
          <p:cNvGrpSpPr/>
          <p:nvPr/>
        </p:nvGrpSpPr>
        <p:grpSpPr>
          <a:xfrm>
            <a:off x="7943239" y="3078245"/>
            <a:ext cx="1734842" cy="452609"/>
            <a:chOff x="9580937" y="3236210"/>
            <a:chExt cx="1734842" cy="452609"/>
          </a:xfrm>
        </p:grpSpPr>
        <p:sp>
          <p:nvSpPr>
            <p:cNvPr id="113" name="Rectangle 112">
              <a:extLst>
                <a:ext uri="{FF2B5EF4-FFF2-40B4-BE49-F238E27FC236}">
                  <a16:creationId xmlns:a16="http://schemas.microsoft.com/office/drawing/2014/main" id="{E7194E4A-8B99-3BA3-A99C-6EF1D693016F}"/>
                </a:ext>
              </a:extLst>
            </p:cNvPr>
            <p:cNvSpPr/>
            <p:nvPr/>
          </p:nvSpPr>
          <p:spPr>
            <a:xfrm>
              <a:off x="10518441" y="3252568"/>
              <a:ext cx="797338" cy="436251"/>
            </a:xfrm>
            <a:prstGeom prst="rect">
              <a:avLst/>
            </a:prstGeom>
            <a:solidFill>
              <a:srgbClr val="F3753F"/>
            </a:solidFill>
            <a:ln w="31750">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a[0]</a:t>
              </a:r>
            </a:p>
          </p:txBody>
        </p:sp>
        <p:sp>
          <p:nvSpPr>
            <p:cNvPr id="114" name="Rectangle 113">
              <a:extLst>
                <a:ext uri="{FF2B5EF4-FFF2-40B4-BE49-F238E27FC236}">
                  <a16:creationId xmlns:a16="http://schemas.microsoft.com/office/drawing/2014/main" id="{55907137-315C-8CF8-C327-3DAEE5890C2B}"/>
                </a:ext>
              </a:extLst>
            </p:cNvPr>
            <p:cNvSpPr/>
            <p:nvPr/>
          </p:nvSpPr>
          <p:spPr>
            <a:xfrm>
              <a:off x="9580937" y="3236210"/>
              <a:ext cx="797338" cy="436251"/>
            </a:xfrm>
            <a:prstGeom prst="rect">
              <a:avLst/>
            </a:prstGeom>
            <a:solidFill>
              <a:srgbClr val="F3753F"/>
            </a:solidFill>
            <a:ln w="31750">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a[1]</a:t>
              </a:r>
            </a:p>
          </p:txBody>
        </p:sp>
      </p:grpSp>
      <p:sp>
        <p:nvSpPr>
          <p:cNvPr id="115" name="Rectangle 114">
            <a:extLst>
              <a:ext uri="{FF2B5EF4-FFF2-40B4-BE49-F238E27FC236}">
                <a16:creationId xmlns:a16="http://schemas.microsoft.com/office/drawing/2014/main" id="{6BDC141C-50BA-77A9-6294-BDBB484277EB}"/>
              </a:ext>
            </a:extLst>
          </p:cNvPr>
          <p:cNvSpPr/>
          <p:nvPr/>
        </p:nvSpPr>
        <p:spPr>
          <a:xfrm>
            <a:off x="7816218" y="3016908"/>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Rectangle 115">
            <a:extLst>
              <a:ext uri="{FF2B5EF4-FFF2-40B4-BE49-F238E27FC236}">
                <a16:creationId xmlns:a16="http://schemas.microsoft.com/office/drawing/2014/main" id="{0BC2BB64-6ABE-692A-F871-F060B3B50442}"/>
              </a:ext>
            </a:extLst>
          </p:cNvPr>
          <p:cNvSpPr/>
          <p:nvPr/>
        </p:nvSpPr>
        <p:spPr>
          <a:xfrm>
            <a:off x="7850175" y="2299955"/>
            <a:ext cx="1926869" cy="636104"/>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Up-Down Arrow 116">
            <a:extLst>
              <a:ext uri="{FF2B5EF4-FFF2-40B4-BE49-F238E27FC236}">
                <a16:creationId xmlns:a16="http://schemas.microsoft.com/office/drawing/2014/main" id="{B3C8F027-66B9-66D3-8FD9-4075651C959A}"/>
              </a:ext>
            </a:extLst>
          </p:cNvPr>
          <p:cNvSpPr/>
          <p:nvPr/>
        </p:nvSpPr>
        <p:spPr>
          <a:xfrm>
            <a:off x="7586626" y="2201991"/>
            <a:ext cx="128701" cy="4298704"/>
          </a:xfrm>
          <a:prstGeom prst="upDownArrow">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E965F00C-7355-0A9E-01D1-91B418344E3B}"/>
              </a:ext>
            </a:extLst>
          </p:cNvPr>
          <p:cNvCxnSpPr>
            <a:cxnSpLocks/>
          </p:cNvCxnSpPr>
          <p:nvPr/>
        </p:nvCxnSpPr>
        <p:spPr>
          <a:xfrm flipH="1">
            <a:off x="7453993" y="6512683"/>
            <a:ext cx="35772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1AD7A72-E2FE-BB2A-13D9-D0164DDD19E2}"/>
              </a:ext>
            </a:extLst>
          </p:cNvPr>
          <p:cNvCxnSpPr>
            <a:cxnSpLocks/>
          </p:cNvCxnSpPr>
          <p:nvPr/>
        </p:nvCxnSpPr>
        <p:spPr>
          <a:xfrm flipH="1">
            <a:off x="7284624" y="2195219"/>
            <a:ext cx="544846" cy="0"/>
          </a:xfrm>
          <a:prstGeom prst="line">
            <a:avLst/>
          </a:prstGeom>
          <a:ln w="34925"/>
        </p:spPr>
        <p:style>
          <a:lnRef idx="1">
            <a:schemeClr val="accent1"/>
          </a:lnRef>
          <a:fillRef idx="0">
            <a:schemeClr val="accent1"/>
          </a:fillRef>
          <a:effectRef idx="0">
            <a:schemeClr val="accent1"/>
          </a:effectRef>
          <a:fontRef idx="minor">
            <a:schemeClr val="tx1"/>
          </a:fontRef>
        </p:style>
      </p:cxnSp>
      <p:graphicFrame>
        <p:nvGraphicFramePr>
          <p:cNvPr id="11" name="Table 10">
            <a:extLst>
              <a:ext uri="{FF2B5EF4-FFF2-40B4-BE49-F238E27FC236}">
                <a16:creationId xmlns:a16="http://schemas.microsoft.com/office/drawing/2014/main" id="{CA1B7B13-101D-9F7B-D549-D11F13D2F6EE}"/>
              </a:ext>
            </a:extLst>
          </p:cNvPr>
          <p:cNvGraphicFramePr>
            <a:graphicFrameLocks noGrp="1"/>
          </p:cNvGraphicFramePr>
          <p:nvPr/>
        </p:nvGraphicFramePr>
        <p:xfrm>
          <a:off x="571350" y="4825335"/>
          <a:ext cx="5260173" cy="1762578"/>
        </p:xfrm>
        <a:graphic>
          <a:graphicData uri="http://schemas.openxmlformats.org/drawingml/2006/table">
            <a:tbl>
              <a:tblPr firstRow="1" firstCol="1" bandRow="1"/>
              <a:tblGrid>
                <a:gridCol w="1334810">
                  <a:extLst>
                    <a:ext uri="{9D8B030D-6E8A-4147-A177-3AD203B41FA5}">
                      <a16:colId xmlns:a16="http://schemas.microsoft.com/office/drawing/2014/main" val="2257053543"/>
                    </a:ext>
                  </a:extLst>
                </a:gridCol>
                <a:gridCol w="3925363">
                  <a:extLst>
                    <a:ext uri="{9D8B030D-6E8A-4147-A177-3AD203B41FA5}">
                      <a16:colId xmlns:a16="http://schemas.microsoft.com/office/drawing/2014/main" val="2438932684"/>
                    </a:ext>
                  </a:extLst>
                </a:gridCol>
              </a:tblGrid>
              <a:tr h="252248">
                <a:tc>
                  <a:txBody>
                    <a:bodyPr/>
                    <a:lstStyle/>
                    <a:p>
                      <a:pPr marL="0" marR="0" algn="ctr">
                        <a:lnSpc>
                          <a:spcPct val="115000"/>
                        </a:lnSpc>
                        <a:spcBef>
                          <a:spcPts val="0"/>
                        </a:spcBef>
                        <a:spcAft>
                          <a:spcPts val="0"/>
                        </a:spcAft>
                      </a:pPr>
                      <a:r>
                        <a:rPr lang="en-US" sz="1600" b="1" i="1" dirty="0">
                          <a:solidFill>
                            <a:schemeClr val="bg1"/>
                          </a:solidFill>
                          <a:effectLst/>
                          <a:latin typeface="+mj-lt"/>
                          <a:ea typeface="Calibri"/>
                          <a:cs typeface="Calibri"/>
                        </a:rPr>
                        <a:t>var</a:t>
                      </a:r>
                      <a:endParaRPr lang="en-US" sz="16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1600" b="1" i="1" kern="1200" dirty="0">
                          <a:solidFill>
                            <a:schemeClr val="bg1"/>
                          </a:solidFill>
                          <a:effectLst/>
                          <a:latin typeface="+mn-lt"/>
                          <a:ea typeface="Calibri"/>
                          <a:cs typeface="Calibri"/>
                        </a:rPr>
                        <a:t> write contents of r0 to stack variable</a:t>
                      </a:r>
                      <a:endParaRPr lang="en-US" sz="16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3007630401"/>
                  </a:ext>
                </a:extLst>
              </a:tr>
              <a:tr h="319211">
                <a:tc>
                  <a:txBody>
                    <a:bodyPr/>
                    <a:lstStyle/>
                    <a:p>
                      <a:pPr marL="0" marR="0" algn="ctr">
                        <a:lnSpc>
                          <a:spcPct val="115000"/>
                        </a:lnSpc>
                        <a:spcBef>
                          <a:spcPts val="0"/>
                        </a:spcBef>
                        <a:spcAft>
                          <a:spcPts val="0"/>
                        </a:spcAft>
                      </a:pPr>
                      <a:r>
                        <a:rPr lang="en-US" sz="1600" b="0" i="0" dirty="0" err="1">
                          <a:solidFill>
                            <a:srgbClr val="000000"/>
                          </a:solidFill>
                          <a:effectLst/>
                          <a:latin typeface="Consolas" panose="020B0609020204030204" pitchFamily="49" charset="0"/>
                          <a:ea typeface="Calibri"/>
                          <a:cs typeface="Consolas" panose="020B0609020204030204" pitchFamily="49" charset="0"/>
                        </a:rPr>
                        <a:t>ptr</a:t>
                      </a:r>
                      <a:endParaRPr lang="en-US" sz="1600" b="0" i="0" dirty="0">
                        <a:solidFill>
                          <a:srgbClr val="000000"/>
                        </a:solidFill>
                        <a:effectLst/>
                        <a:latin typeface="Consolas" panose="020B0609020204030204" pitchFamily="49" charset="0"/>
                        <a:ea typeface="Arial"/>
                        <a:cs typeface="Consolas" panose="020B0609020204030204" pitchFamily="49" charset="0"/>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r1, =PTR</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a:solidFill>
                            <a:srgbClr val="000000"/>
                          </a:solidFill>
                          <a:effectLst/>
                          <a:latin typeface="Consolas" panose="020B0609020204030204" pitchFamily="49" charset="0"/>
                          <a:ea typeface="Arial"/>
                          <a:cs typeface="Consolas" panose="020B0609020204030204" pitchFamily="49" charset="0"/>
                        </a:rPr>
                        <a:t>str    r0, [</a:t>
                      </a:r>
                      <a:r>
                        <a:rPr lang="en-US" sz="1600" b="0" i="0" dirty="0" err="1">
                          <a:solidFill>
                            <a:srgbClr val="000000"/>
                          </a:solidFill>
                          <a:effectLst/>
                          <a:latin typeface="Consolas" panose="020B0609020204030204" pitchFamily="49" charset="0"/>
                          <a:ea typeface="Arial"/>
                          <a:cs typeface="Consolas" panose="020B0609020204030204" pitchFamily="49" charset="0"/>
                        </a:rPr>
                        <a:t>fp</a:t>
                      </a:r>
                      <a:r>
                        <a:rPr lang="en-US" sz="1600" b="0" i="0" dirty="0">
                          <a:solidFill>
                            <a:srgbClr val="000000"/>
                          </a:solidFill>
                          <a:effectLst/>
                          <a:latin typeface="Consolas" panose="020B0609020204030204" pitchFamily="49" charset="0"/>
                          <a:ea typeface="Arial"/>
                          <a:cs typeface="Consolas" panose="020B0609020204030204" pitchFamily="49" charset="0"/>
                        </a:rPr>
                        <a:t>, -r1]</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927511390"/>
                  </a:ext>
                </a:extLst>
              </a:tr>
              <a:tr h="319211">
                <a:tc>
                  <a:txBody>
                    <a:bodyPr/>
                    <a:lstStyle/>
                    <a:p>
                      <a:pPr marL="0" marR="0" algn="ctr">
                        <a:lnSpc>
                          <a:spcPct val="115000"/>
                        </a:lnSpc>
                        <a:spcBef>
                          <a:spcPts val="0"/>
                        </a:spcBef>
                        <a:spcAft>
                          <a:spcPts val="0"/>
                        </a:spcAft>
                      </a:pPr>
                      <a:r>
                        <a:rPr lang="en-US" sz="1600" b="0" i="0" dirty="0">
                          <a:solidFill>
                            <a:schemeClr val="accent1"/>
                          </a:solidFill>
                          <a:effectLst/>
                          <a:latin typeface="Consolas" panose="020B0609020204030204" pitchFamily="49" charset="0"/>
                          <a:ea typeface="Calibri"/>
                          <a:cs typeface="Consolas" panose="020B0609020204030204" pitchFamily="49" charset="0"/>
                        </a:rPr>
                        <a:t>*</a:t>
                      </a:r>
                      <a:r>
                        <a:rPr lang="en-US" sz="1600" b="0" i="0" dirty="0" err="1">
                          <a:solidFill>
                            <a:srgbClr val="000000"/>
                          </a:solidFill>
                          <a:effectLst/>
                          <a:latin typeface="Consolas" panose="020B0609020204030204" pitchFamily="49" charset="0"/>
                          <a:ea typeface="Calibri"/>
                          <a:cs typeface="Consolas" panose="020B0609020204030204" pitchFamily="49" charset="0"/>
                        </a:rPr>
                        <a:t>ptr</a:t>
                      </a:r>
                      <a:endParaRPr lang="en-US" sz="1600" b="0" i="0" dirty="0">
                        <a:solidFill>
                          <a:srgbClr val="000000"/>
                        </a:solidFill>
                        <a:effectLst/>
                        <a:latin typeface="Consolas" panose="020B0609020204030204" pitchFamily="49" charset="0"/>
                        <a:ea typeface="Arial"/>
                        <a:cs typeface="Consolas" panose="020B0609020204030204" pitchFamily="49" charset="0"/>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rgbClr val="000000"/>
                          </a:solidFill>
                          <a:effectLst/>
                          <a:latin typeface="Consolas" panose="020B0609020204030204" pitchFamily="49" charset="0"/>
                          <a:ea typeface="Arial"/>
                          <a:cs typeface="Consolas" panose="020B0609020204030204" pitchFamily="49" charset="0"/>
                        </a:rPr>
                        <a:t>ldr</a:t>
                      </a:r>
                      <a:r>
                        <a:rPr lang="en-US" sz="1600" b="0" i="0" dirty="0">
                          <a:solidFill>
                            <a:srgbClr val="000000"/>
                          </a:solidFill>
                          <a:effectLst/>
                          <a:latin typeface="Consolas" panose="020B0609020204030204" pitchFamily="49" charset="0"/>
                          <a:ea typeface="Arial"/>
                          <a:cs typeface="Consolas" panose="020B0609020204030204" pitchFamily="49" charset="0"/>
                        </a:rPr>
                        <a:t>    r1, =PTR</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err="1">
                          <a:solidFill>
                            <a:schemeClr val="accent1"/>
                          </a:solidFill>
                          <a:effectLst/>
                          <a:latin typeface="Consolas" panose="020B0609020204030204" pitchFamily="49" charset="0"/>
                          <a:ea typeface="Arial"/>
                          <a:cs typeface="Consolas" panose="020B0609020204030204" pitchFamily="49" charset="0"/>
                        </a:rPr>
                        <a:t>ldr</a:t>
                      </a:r>
                      <a:r>
                        <a:rPr lang="en-US" sz="1600" b="0" i="0" dirty="0">
                          <a:solidFill>
                            <a:schemeClr val="accent1"/>
                          </a:solidFill>
                          <a:effectLst/>
                          <a:latin typeface="Consolas" panose="020B0609020204030204" pitchFamily="49" charset="0"/>
                          <a:ea typeface="Arial"/>
                          <a:cs typeface="Consolas" panose="020B0609020204030204" pitchFamily="49" charset="0"/>
                        </a:rPr>
                        <a:t>    r1, [</a:t>
                      </a:r>
                      <a:r>
                        <a:rPr lang="en-US" sz="1600" b="0" i="0" dirty="0" err="1">
                          <a:solidFill>
                            <a:schemeClr val="accent1"/>
                          </a:solidFill>
                          <a:effectLst/>
                          <a:latin typeface="Consolas" panose="020B0609020204030204" pitchFamily="49" charset="0"/>
                          <a:ea typeface="Arial"/>
                          <a:cs typeface="Consolas" panose="020B0609020204030204" pitchFamily="49" charset="0"/>
                        </a:rPr>
                        <a:t>fp</a:t>
                      </a:r>
                      <a:r>
                        <a:rPr lang="en-US" sz="1600" b="0" i="0" dirty="0">
                          <a:solidFill>
                            <a:schemeClr val="accent1"/>
                          </a:solidFill>
                          <a:effectLst/>
                          <a:latin typeface="Consolas" panose="020B0609020204030204" pitchFamily="49" charset="0"/>
                          <a:ea typeface="Arial"/>
                          <a:cs typeface="Consolas" panose="020B0609020204030204" pitchFamily="49" charset="0"/>
                        </a:rPr>
                        <a:t>, -r1]</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i="0" dirty="0">
                          <a:solidFill>
                            <a:srgbClr val="000000"/>
                          </a:solidFill>
                          <a:effectLst/>
                          <a:latin typeface="Consolas" panose="020B0609020204030204" pitchFamily="49" charset="0"/>
                          <a:ea typeface="Arial"/>
                          <a:cs typeface="Consolas" panose="020B0609020204030204" pitchFamily="49" charset="0"/>
                        </a:rPr>
                        <a:t>str    r0, [r1]</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248677262"/>
                  </a:ext>
                </a:extLst>
              </a:tr>
            </a:tbl>
          </a:graphicData>
        </a:graphic>
      </p:graphicFrame>
    </p:spTree>
    <p:extLst>
      <p:ext uri="{BB962C8B-B14F-4D97-AF65-F5344CB8AC3E}">
        <p14:creationId xmlns:p14="http://schemas.microsoft.com/office/powerpoint/2010/main" val="19701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7DEC-CCB6-8559-E23F-50A5F4814FA6}"/>
              </a:ext>
            </a:extLst>
          </p:cNvPr>
          <p:cNvSpPr>
            <a:spLocks noGrp="1"/>
          </p:cNvSpPr>
          <p:nvPr>
            <p:ph type="title"/>
          </p:nvPr>
        </p:nvSpPr>
        <p:spPr>
          <a:xfrm>
            <a:off x="505421" y="119999"/>
            <a:ext cx="10515600" cy="486132"/>
          </a:xfrm>
        </p:spPr>
        <p:txBody>
          <a:bodyPr/>
          <a:lstStyle/>
          <a:p>
            <a:r>
              <a:rPr lang="en-US" dirty="0"/>
              <a:t>Passing Pointers to Stack Variables</a:t>
            </a:r>
          </a:p>
        </p:txBody>
      </p:sp>
      <p:sp>
        <p:nvSpPr>
          <p:cNvPr id="6" name="TextBox 5">
            <a:extLst>
              <a:ext uri="{FF2B5EF4-FFF2-40B4-BE49-F238E27FC236}">
                <a16:creationId xmlns:a16="http://schemas.microsoft.com/office/drawing/2014/main" id="{E32B0B6A-C27A-BBB1-2E9C-674EB8294024}"/>
              </a:ext>
            </a:extLst>
          </p:cNvPr>
          <p:cNvSpPr txBox="1"/>
          <p:nvPr/>
        </p:nvSpPr>
        <p:spPr>
          <a:xfrm>
            <a:off x="256244" y="839468"/>
            <a:ext cx="5452134" cy="4616648"/>
          </a:xfrm>
          <a:prstGeom prst="rect">
            <a:avLst/>
          </a:prstGeom>
          <a:solidFill>
            <a:schemeClr val="bg1">
              <a:lumMod val="95000"/>
            </a:schemeClr>
          </a:solidFill>
          <a:ln>
            <a:solidFill>
              <a:schemeClr val="accent1"/>
            </a:solidFill>
          </a:ln>
        </p:spPr>
        <p:txBody>
          <a:bodyPr wrap="none" rtlCol="0">
            <a:spAutoFit/>
          </a:bodyPr>
          <a:lstStyle/>
          <a:p>
            <a:r>
              <a:rPr lang="en-US" sz="1400" dirty="0">
                <a:solidFill>
                  <a:srgbClr val="000000"/>
                </a:solidFill>
                <a:effectLst/>
                <a:latin typeface="Consolas" panose="020B0609020204030204" pitchFamily="49" charset="0"/>
                <a:cs typeface="Consolas" panose="020B0609020204030204" pitchFamily="49" charset="0"/>
              </a:rPr>
              <a:t>#include &lt;</a:t>
            </a:r>
            <a:r>
              <a:rPr lang="en-US" sz="1400" dirty="0" err="1">
                <a:solidFill>
                  <a:srgbClr val="000000"/>
                </a:solidFill>
                <a:effectLst/>
                <a:latin typeface="Consolas" panose="020B0609020204030204" pitchFamily="49" charset="0"/>
                <a:cs typeface="Consolas" panose="020B0609020204030204" pitchFamily="49" charset="0"/>
              </a:rPr>
              <a:t>stdio.h</a:t>
            </a:r>
            <a:r>
              <a:rPr lang="en-US" sz="1400" dirty="0">
                <a:solidFill>
                  <a:srgbClr val="000000"/>
                </a:solidFill>
                <a:effectLst/>
                <a:latin typeface="Consolas" panose="020B0609020204030204" pitchFamily="49" charset="0"/>
                <a:cs typeface="Consolas" panose="020B0609020204030204" pitchFamily="49" charset="0"/>
              </a:rPr>
              <a:t>&gt;</a:t>
            </a:r>
          </a:p>
          <a:p>
            <a:r>
              <a:rPr lang="en-US" sz="1400" dirty="0">
                <a:solidFill>
                  <a:srgbClr val="000000"/>
                </a:solidFill>
                <a:effectLst/>
                <a:latin typeface="Consolas" panose="020B0609020204030204" pitchFamily="49" charset="0"/>
                <a:cs typeface="Consolas" panose="020B0609020204030204" pitchFamily="49" charset="0"/>
              </a:rPr>
              <a:t>#include &lt;</a:t>
            </a:r>
            <a:r>
              <a:rPr lang="en-US" sz="1400" dirty="0" err="1">
                <a:solidFill>
                  <a:srgbClr val="000000"/>
                </a:solidFill>
                <a:effectLst/>
                <a:latin typeface="Consolas" panose="020B0609020204030204" pitchFamily="49" charset="0"/>
                <a:cs typeface="Consolas" panose="020B0609020204030204" pitchFamily="49" charset="0"/>
              </a:rPr>
              <a:t>stdlib.h</a:t>
            </a:r>
            <a:r>
              <a:rPr lang="en-US" sz="1400" dirty="0">
                <a:solidFill>
                  <a:srgbClr val="000000"/>
                </a:solidFill>
                <a:effectLst/>
                <a:latin typeface="Consolas" panose="020B0609020204030204" pitchFamily="49" charset="0"/>
                <a:cs typeface="Consolas" panose="020B0609020204030204" pitchFamily="49" charset="0"/>
              </a:rPr>
              <a:t>&gt;</a:t>
            </a:r>
          </a:p>
          <a:p>
            <a:r>
              <a:rPr lang="en-US" sz="1400" dirty="0">
                <a:solidFill>
                  <a:srgbClr val="000000"/>
                </a:solidFill>
                <a:effectLst/>
                <a:latin typeface="Consolas" panose="020B0609020204030204" pitchFamily="49" charset="0"/>
                <a:cs typeface="Consolas" panose="020B0609020204030204" pitchFamily="49" charset="0"/>
              </a:rPr>
              <a:t>#include &lt;</a:t>
            </a:r>
            <a:r>
              <a:rPr lang="en-US" sz="1400" dirty="0" err="1">
                <a:solidFill>
                  <a:srgbClr val="000000"/>
                </a:solidFill>
                <a:effectLst/>
                <a:latin typeface="Consolas" panose="020B0609020204030204" pitchFamily="49" charset="0"/>
                <a:cs typeface="Consolas" panose="020B0609020204030204" pitchFamily="49" charset="0"/>
              </a:rPr>
              <a:t>errno.h</a:t>
            </a:r>
            <a:r>
              <a:rPr lang="en-US" sz="1400" dirty="0">
                <a:solidFill>
                  <a:srgbClr val="000000"/>
                </a:solidFill>
                <a:effectLst/>
                <a:latin typeface="Consolas" panose="020B0609020204030204" pitchFamily="49" charset="0"/>
                <a:cs typeface="Consolas" panose="020B0609020204030204" pitchFamily="49" charset="0"/>
              </a:rPr>
              <a:t>&gt;</a:t>
            </a:r>
          </a:p>
          <a:p>
            <a:r>
              <a:rPr lang="en-US" sz="1400" dirty="0">
                <a:solidFill>
                  <a:srgbClr val="000000"/>
                </a:solidFill>
                <a:effectLst/>
                <a:latin typeface="Consolas" panose="020B0609020204030204" pitchFamily="49" charset="0"/>
                <a:cs typeface="Consolas" panose="020B0609020204030204" pitchFamily="49" charset="0"/>
              </a:rPr>
              <a:t>#define BUFSZ 4096</a:t>
            </a:r>
            <a:br>
              <a:rPr lang="en-US" sz="1400" dirty="0">
                <a:solidFill>
                  <a:srgbClr val="000000"/>
                </a:solidFill>
                <a:effectLst/>
                <a:latin typeface="Consolas" panose="020B0609020204030204" pitchFamily="49" charset="0"/>
                <a:cs typeface="Consolas" panose="020B0609020204030204" pitchFamily="49" charset="0"/>
              </a:rPr>
            </a:br>
            <a:r>
              <a:rPr lang="en-US" sz="1400" dirty="0">
                <a:solidFill>
                  <a:srgbClr val="F3753F"/>
                </a:solidFill>
                <a:effectLst/>
                <a:latin typeface="Consolas" panose="020B0609020204030204" pitchFamily="49" charset="0"/>
                <a:cs typeface="Consolas" panose="020B0609020204030204" pitchFamily="49" charset="0"/>
              </a:rPr>
              <a:t>// copies input to output</a:t>
            </a:r>
          </a:p>
          <a:p>
            <a:r>
              <a:rPr lang="en-US" sz="1400" dirty="0">
                <a:solidFill>
                  <a:srgbClr val="000000"/>
                </a:solidFill>
                <a:effectLst/>
                <a:latin typeface="Consolas" panose="020B0609020204030204" pitchFamily="49" charset="0"/>
                <a:cs typeface="Consolas" panose="020B0609020204030204" pitchFamily="49" charset="0"/>
              </a:rPr>
              <a:t>int </a:t>
            </a:r>
          </a:p>
          <a:p>
            <a:r>
              <a:rPr lang="en-US" sz="1400" dirty="0">
                <a:solidFill>
                  <a:srgbClr val="000000"/>
                </a:solidFill>
                <a:effectLst/>
                <a:latin typeface="Consolas" panose="020B0609020204030204" pitchFamily="49" charset="0"/>
                <a:cs typeface="Consolas" panose="020B0609020204030204" pitchFamily="49" charset="0"/>
              </a:rPr>
              <a:t>main(void) {</a:t>
            </a:r>
          </a:p>
          <a:p>
            <a:r>
              <a:rPr lang="en-US" sz="1400" dirty="0">
                <a:solidFill>
                  <a:srgbClr val="000000"/>
                </a:solidFill>
                <a:latin typeface="Consolas" panose="020B0609020204030204" pitchFamily="49" charset="0"/>
                <a:cs typeface="Consolas" panose="020B0609020204030204" pitchFamily="49" charset="0"/>
              </a:rPr>
              <a:t>    </a:t>
            </a:r>
            <a:r>
              <a:rPr lang="en-US" sz="1400" dirty="0">
                <a:solidFill>
                  <a:srgbClr val="000000"/>
                </a:solidFill>
                <a:effectLst/>
                <a:latin typeface="Consolas" panose="020B0609020204030204" pitchFamily="49" charset="0"/>
                <a:cs typeface="Consolas" panose="020B0609020204030204" pitchFamily="49" charset="0"/>
              </a:rPr>
              <a:t>char </a:t>
            </a:r>
            <a:r>
              <a:rPr lang="en-US" sz="1400" dirty="0" err="1">
                <a:solidFill>
                  <a:srgbClr val="000000"/>
                </a:solidFill>
                <a:effectLst/>
                <a:latin typeface="Consolas" panose="020B0609020204030204" pitchFamily="49" charset="0"/>
                <a:cs typeface="Consolas" panose="020B0609020204030204" pitchFamily="49" charset="0"/>
              </a:rPr>
              <a:t>buf</a:t>
            </a:r>
            <a:r>
              <a:rPr lang="en-US" sz="1400" dirty="0">
                <a:solidFill>
                  <a:srgbClr val="000000"/>
                </a:solidFill>
                <a:effectLst/>
                <a:latin typeface="Consolas" panose="020B0609020204030204" pitchFamily="49" charset="0"/>
                <a:cs typeface="Consolas" panose="020B0609020204030204" pitchFamily="49" charset="0"/>
              </a:rPr>
              <a:t>[BUFSZ];</a:t>
            </a:r>
          </a:p>
          <a:p>
            <a:r>
              <a:rPr lang="en-US" sz="1400" dirty="0">
                <a:solidFill>
                  <a:srgbClr val="000000"/>
                </a:solidFill>
                <a:effectLst/>
                <a:latin typeface="Consolas" panose="020B0609020204030204" pitchFamily="49" charset="0"/>
                <a:cs typeface="Consolas" panose="020B0609020204030204" pitchFamily="49" charset="0"/>
              </a:rPr>
              <a:t>    </a:t>
            </a:r>
            <a:r>
              <a:rPr lang="en-US" sz="1400" dirty="0" err="1">
                <a:solidFill>
                  <a:srgbClr val="000000"/>
                </a:solidFill>
                <a:effectLst/>
                <a:latin typeface="Consolas" panose="020B0609020204030204" pitchFamily="49" charset="0"/>
                <a:cs typeface="Consolas" panose="020B0609020204030204" pitchFamily="49" charset="0"/>
              </a:rPr>
              <a:t>size_t</a:t>
            </a:r>
            <a:r>
              <a:rPr lang="en-US" sz="1400" dirty="0">
                <a:solidFill>
                  <a:srgbClr val="000000"/>
                </a:solidFill>
                <a:effectLst/>
                <a:latin typeface="Consolas" panose="020B0609020204030204" pitchFamily="49" charset="0"/>
                <a:cs typeface="Consolas" panose="020B0609020204030204" pitchFamily="49" charset="0"/>
              </a:rPr>
              <a:t> </a:t>
            </a:r>
            <a:r>
              <a:rPr lang="en-US" sz="1400" dirty="0" err="1">
                <a:solidFill>
                  <a:srgbClr val="000000"/>
                </a:solidFill>
                <a:effectLst/>
                <a:latin typeface="Consolas" panose="020B0609020204030204" pitchFamily="49" charset="0"/>
                <a:cs typeface="Consolas" panose="020B0609020204030204" pitchFamily="49" charset="0"/>
              </a:rPr>
              <a:t>cnt</a:t>
            </a:r>
            <a:r>
              <a:rPr lang="en-US" sz="1400" dirty="0">
                <a:solidFill>
                  <a:srgbClr val="000000"/>
                </a:solidFill>
                <a:effectLst/>
                <a:latin typeface="Consolas" panose="020B0609020204030204" pitchFamily="49" charset="0"/>
                <a:cs typeface="Consolas" panose="020B0609020204030204" pitchFamily="49" charset="0"/>
              </a:rPr>
              <a:t>;   // assign to a register only</a:t>
            </a:r>
          </a:p>
          <a:p>
            <a:endParaRPr lang="en-US" sz="1400" dirty="0">
              <a:solidFill>
                <a:srgbClr val="000000"/>
              </a:solidFill>
              <a:effectLst/>
              <a:latin typeface="Consolas" panose="020B0609020204030204" pitchFamily="49" charset="0"/>
              <a:cs typeface="Consolas" panose="020B0609020204030204" pitchFamily="49" charset="0"/>
            </a:endParaRPr>
          </a:p>
          <a:p>
            <a:r>
              <a:rPr lang="en-US" sz="1400" i="1" dirty="0">
                <a:solidFill>
                  <a:srgbClr val="00B050"/>
                </a:solidFill>
                <a:effectLst/>
                <a:latin typeface="Consolas" panose="020B0609020204030204" pitchFamily="49" charset="0"/>
                <a:cs typeface="Consolas" panose="020B0609020204030204" pitchFamily="49" charset="0"/>
              </a:rPr>
              <a:t>    // read from stdin, up to BUFSZ bytes</a:t>
            </a:r>
          </a:p>
          <a:p>
            <a:r>
              <a:rPr lang="en-US" sz="1400" i="1" dirty="0">
                <a:solidFill>
                  <a:srgbClr val="00B050"/>
                </a:solidFill>
                <a:latin typeface="Consolas" panose="020B0609020204030204" pitchFamily="49" charset="0"/>
                <a:cs typeface="Consolas" panose="020B0609020204030204" pitchFamily="49" charset="0"/>
              </a:rPr>
              <a:t>    // and store them in </a:t>
            </a:r>
            <a:r>
              <a:rPr lang="en-US" sz="1400" i="1" dirty="0" err="1">
                <a:solidFill>
                  <a:srgbClr val="00B050"/>
                </a:solidFill>
                <a:latin typeface="Consolas" panose="020B0609020204030204" pitchFamily="49" charset="0"/>
                <a:cs typeface="Consolas" panose="020B0609020204030204" pitchFamily="49" charset="0"/>
              </a:rPr>
              <a:t>buf</a:t>
            </a:r>
            <a:endParaRPr lang="en-US" sz="1400" i="1" dirty="0">
              <a:solidFill>
                <a:srgbClr val="00B050"/>
              </a:solidFill>
              <a:latin typeface="Consolas" panose="020B0609020204030204" pitchFamily="49" charset="0"/>
              <a:cs typeface="Consolas" panose="020B0609020204030204" pitchFamily="49" charset="0"/>
            </a:endParaRPr>
          </a:p>
          <a:p>
            <a:r>
              <a:rPr lang="en-US" sz="1400" i="1" dirty="0">
                <a:solidFill>
                  <a:srgbClr val="00B050"/>
                </a:solidFill>
                <a:latin typeface="Consolas" panose="020B0609020204030204" pitchFamily="49" charset="0"/>
                <a:cs typeface="Consolas" panose="020B0609020204030204" pitchFamily="49" charset="0"/>
              </a:rPr>
              <a:t>    // Number of bytes read is in </a:t>
            </a:r>
            <a:r>
              <a:rPr lang="en-US" sz="1400" i="1" dirty="0" err="1">
                <a:solidFill>
                  <a:srgbClr val="00B050"/>
                </a:solidFill>
                <a:latin typeface="Consolas" panose="020B0609020204030204" pitchFamily="49" charset="0"/>
                <a:cs typeface="Consolas" panose="020B0609020204030204" pitchFamily="49" charset="0"/>
              </a:rPr>
              <a:t>cnt</a:t>
            </a:r>
            <a:endParaRPr lang="en-US" sz="1400" i="1" dirty="0">
              <a:solidFill>
                <a:srgbClr val="00B050"/>
              </a:solidFill>
              <a:latin typeface="Consolas" panose="020B0609020204030204" pitchFamily="49" charset="0"/>
              <a:cs typeface="Consolas" panose="020B0609020204030204" pitchFamily="49" charset="0"/>
            </a:endParaRPr>
          </a:p>
          <a:p>
            <a:r>
              <a:rPr lang="en-US" sz="1400" dirty="0">
                <a:solidFill>
                  <a:srgbClr val="000000"/>
                </a:solidFill>
                <a:effectLst/>
                <a:latin typeface="Consolas" panose="020B0609020204030204" pitchFamily="49" charset="0"/>
                <a:cs typeface="Consolas" panose="020B0609020204030204" pitchFamily="49" charset="0"/>
              </a:rPr>
              <a:t>    while ((</a:t>
            </a:r>
            <a:r>
              <a:rPr lang="en-US" sz="1400" dirty="0" err="1">
                <a:solidFill>
                  <a:srgbClr val="000000"/>
                </a:solidFill>
                <a:effectLst/>
                <a:latin typeface="Consolas" panose="020B0609020204030204" pitchFamily="49" charset="0"/>
                <a:cs typeface="Consolas" panose="020B0609020204030204" pitchFamily="49" charset="0"/>
              </a:rPr>
              <a:t>cnt</a:t>
            </a:r>
            <a:r>
              <a:rPr lang="en-US" sz="1400" dirty="0">
                <a:solidFill>
                  <a:srgbClr val="000000"/>
                </a:solidFill>
                <a:effectLst/>
                <a:latin typeface="Consolas" panose="020B0609020204030204" pitchFamily="49" charset="0"/>
                <a:cs typeface="Consolas" panose="020B0609020204030204" pitchFamily="49" charset="0"/>
              </a:rPr>
              <a:t> = </a:t>
            </a:r>
            <a:r>
              <a:rPr lang="en-US" sz="1400" dirty="0" err="1">
                <a:solidFill>
                  <a:srgbClr val="000000"/>
                </a:solidFill>
                <a:effectLst/>
                <a:latin typeface="Consolas" panose="020B0609020204030204" pitchFamily="49" charset="0"/>
                <a:cs typeface="Consolas" panose="020B0609020204030204" pitchFamily="49" charset="0"/>
              </a:rPr>
              <a:t>fread</a:t>
            </a:r>
            <a:r>
              <a:rPr lang="en-US" sz="1400" dirty="0">
                <a:solidFill>
                  <a:srgbClr val="000000"/>
                </a:solidFill>
                <a:effectLst/>
                <a:latin typeface="Consolas" panose="020B0609020204030204" pitchFamily="49" charset="0"/>
                <a:cs typeface="Consolas" panose="020B0609020204030204" pitchFamily="49" charset="0"/>
              </a:rPr>
              <a:t>(</a:t>
            </a:r>
            <a:r>
              <a:rPr lang="en-US" sz="1400" dirty="0" err="1">
                <a:solidFill>
                  <a:srgbClr val="000000"/>
                </a:solidFill>
                <a:effectLst/>
                <a:latin typeface="Consolas" panose="020B0609020204030204" pitchFamily="49" charset="0"/>
                <a:cs typeface="Consolas" panose="020B0609020204030204" pitchFamily="49" charset="0"/>
              </a:rPr>
              <a:t>buf</a:t>
            </a:r>
            <a:r>
              <a:rPr lang="en-US" sz="1400" dirty="0">
                <a:solidFill>
                  <a:srgbClr val="000000"/>
                </a:solidFill>
                <a:effectLst/>
                <a:latin typeface="Consolas" panose="020B0609020204030204" pitchFamily="49" charset="0"/>
                <a:cs typeface="Consolas" panose="020B0609020204030204" pitchFamily="49" charset="0"/>
              </a:rPr>
              <a:t>, 1, BUFSZ, stdin)) &gt; 0) {</a:t>
            </a:r>
          </a:p>
          <a:p>
            <a:r>
              <a:rPr lang="en-US" sz="1400" dirty="0">
                <a:solidFill>
                  <a:srgbClr val="000000"/>
                </a:solidFill>
                <a:latin typeface="Consolas" panose="020B0609020204030204" pitchFamily="49" charset="0"/>
                <a:cs typeface="Consolas" panose="020B0609020204030204" pitchFamily="49" charset="0"/>
              </a:rPr>
              <a:t>         </a:t>
            </a:r>
            <a:r>
              <a:rPr lang="en-US" sz="1400" i="1" dirty="0">
                <a:solidFill>
                  <a:srgbClr val="00B050"/>
                </a:solidFill>
                <a:latin typeface="Consolas" panose="020B0609020204030204" pitchFamily="49" charset="0"/>
                <a:cs typeface="Consolas" panose="020B0609020204030204" pitchFamily="49" charset="0"/>
              </a:rPr>
              <a:t>// write </a:t>
            </a:r>
            <a:r>
              <a:rPr lang="en-US" sz="1400" i="1" dirty="0" err="1">
                <a:solidFill>
                  <a:srgbClr val="00B050"/>
                </a:solidFill>
                <a:latin typeface="Consolas" panose="020B0609020204030204" pitchFamily="49" charset="0"/>
                <a:cs typeface="Consolas" panose="020B0609020204030204" pitchFamily="49" charset="0"/>
              </a:rPr>
              <a:t>cnt</a:t>
            </a:r>
            <a:r>
              <a:rPr lang="en-US" sz="1400" i="1" dirty="0">
                <a:solidFill>
                  <a:srgbClr val="00B050"/>
                </a:solidFill>
                <a:latin typeface="Consolas" panose="020B0609020204030204" pitchFamily="49" charset="0"/>
                <a:cs typeface="Consolas" panose="020B0609020204030204" pitchFamily="49" charset="0"/>
              </a:rPr>
              <a:t> bytes from </a:t>
            </a:r>
            <a:r>
              <a:rPr lang="en-US" sz="1400" i="1" dirty="0" err="1">
                <a:solidFill>
                  <a:srgbClr val="00B050"/>
                </a:solidFill>
                <a:latin typeface="Consolas" panose="020B0609020204030204" pitchFamily="49" charset="0"/>
                <a:cs typeface="Consolas" panose="020B0609020204030204" pitchFamily="49" charset="0"/>
              </a:rPr>
              <a:t>buf</a:t>
            </a:r>
            <a:r>
              <a:rPr lang="en-US" sz="1400" i="1" dirty="0">
                <a:solidFill>
                  <a:srgbClr val="00B050"/>
                </a:solidFill>
                <a:latin typeface="Consolas" panose="020B0609020204030204" pitchFamily="49" charset="0"/>
                <a:cs typeface="Consolas" panose="020B0609020204030204" pitchFamily="49" charset="0"/>
              </a:rPr>
              <a:t> to </a:t>
            </a:r>
            <a:r>
              <a:rPr lang="en-US" sz="1400" i="1" dirty="0" err="1">
                <a:solidFill>
                  <a:srgbClr val="00B050"/>
                </a:solidFill>
                <a:latin typeface="Consolas" panose="020B0609020204030204" pitchFamily="49" charset="0"/>
                <a:cs typeface="Consolas" panose="020B0609020204030204" pitchFamily="49" charset="0"/>
              </a:rPr>
              <a:t>stdout</a:t>
            </a:r>
            <a:endParaRPr lang="en-US" sz="1400" i="1" dirty="0">
              <a:solidFill>
                <a:srgbClr val="00B050"/>
              </a:solidFill>
              <a:effectLst/>
              <a:latin typeface="Consolas" panose="020B0609020204030204" pitchFamily="49" charset="0"/>
              <a:cs typeface="Consolas" panose="020B0609020204030204" pitchFamily="49" charset="0"/>
            </a:endParaRPr>
          </a:p>
          <a:p>
            <a:r>
              <a:rPr lang="en-US" sz="1400" dirty="0">
                <a:solidFill>
                  <a:srgbClr val="000000"/>
                </a:solidFill>
                <a:effectLst/>
                <a:latin typeface="Consolas" panose="020B0609020204030204" pitchFamily="49" charset="0"/>
                <a:cs typeface="Consolas" panose="020B0609020204030204" pitchFamily="49" charset="0"/>
              </a:rPr>
              <a:t>        if (</a:t>
            </a:r>
            <a:r>
              <a:rPr lang="en-US" sz="1400" dirty="0" err="1">
                <a:solidFill>
                  <a:srgbClr val="000000"/>
                </a:solidFill>
                <a:effectLst/>
                <a:latin typeface="Consolas" panose="020B0609020204030204" pitchFamily="49" charset="0"/>
                <a:cs typeface="Consolas" panose="020B0609020204030204" pitchFamily="49" charset="0"/>
              </a:rPr>
              <a:t>fwrite</a:t>
            </a:r>
            <a:r>
              <a:rPr lang="en-US" sz="1400" dirty="0">
                <a:solidFill>
                  <a:srgbClr val="000000"/>
                </a:solidFill>
                <a:effectLst/>
                <a:latin typeface="Consolas" panose="020B0609020204030204" pitchFamily="49" charset="0"/>
                <a:cs typeface="Consolas" panose="020B0609020204030204" pitchFamily="49" charset="0"/>
              </a:rPr>
              <a:t>(</a:t>
            </a:r>
            <a:r>
              <a:rPr lang="en-US" sz="1400" dirty="0" err="1">
                <a:solidFill>
                  <a:srgbClr val="000000"/>
                </a:solidFill>
                <a:effectLst/>
                <a:latin typeface="Consolas" panose="020B0609020204030204" pitchFamily="49" charset="0"/>
                <a:cs typeface="Consolas" panose="020B0609020204030204" pitchFamily="49" charset="0"/>
              </a:rPr>
              <a:t>buf</a:t>
            </a:r>
            <a:r>
              <a:rPr lang="en-US" sz="1400" dirty="0">
                <a:solidFill>
                  <a:srgbClr val="000000"/>
                </a:solidFill>
                <a:effectLst/>
                <a:latin typeface="Consolas" panose="020B0609020204030204" pitchFamily="49" charset="0"/>
                <a:cs typeface="Consolas" panose="020B0609020204030204" pitchFamily="49" charset="0"/>
              </a:rPr>
              <a:t>, 1, </a:t>
            </a:r>
            <a:r>
              <a:rPr lang="en-US" sz="1400" dirty="0" err="1">
                <a:solidFill>
                  <a:srgbClr val="000000"/>
                </a:solidFill>
                <a:effectLst/>
                <a:latin typeface="Consolas" panose="020B0609020204030204" pitchFamily="49" charset="0"/>
                <a:cs typeface="Consolas" panose="020B0609020204030204" pitchFamily="49" charset="0"/>
              </a:rPr>
              <a:t>cnt</a:t>
            </a:r>
            <a:r>
              <a:rPr lang="en-US" sz="1400" dirty="0">
                <a:solidFill>
                  <a:srgbClr val="000000"/>
                </a:solidFill>
                <a:effectLst/>
                <a:latin typeface="Consolas" panose="020B0609020204030204" pitchFamily="49" charset="0"/>
                <a:cs typeface="Consolas" panose="020B0609020204030204" pitchFamily="49" charset="0"/>
              </a:rPr>
              <a:t>, </a:t>
            </a:r>
            <a:r>
              <a:rPr lang="en-US" sz="1400" dirty="0" err="1">
                <a:solidFill>
                  <a:srgbClr val="000000"/>
                </a:solidFill>
                <a:effectLst/>
                <a:latin typeface="Consolas" panose="020B0609020204030204" pitchFamily="49" charset="0"/>
                <a:cs typeface="Consolas" panose="020B0609020204030204" pitchFamily="49" charset="0"/>
              </a:rPr>
              <a:t>stdout</a:t>
            </a:r>
            <a:r>
              <a:rPr lang="en-US" sz="1400" dirty="0">
                <a:solidFill>
                  <a:srgbClr val="000000"/>
                </a:solidFill>
                <a:effectLst/>
                <a:latin typeface="Consolas" panose="020B0609020204030204" pitchFamily="49" charset="0"/>
                <a:cs typeface="Consolas" panose="020B0609020204030204" pitchFamily="49" charset="0"/>
              </a:rPr>
              <a:t>) != </a:t>
            </a:r>
            <a:r>
              <a:rPr lang="en-US" sz="1400" dirty="0" err="1">
                <a:solidFill>
                  <a:srgbClr val="000000"/>
                </a:solidFill>
                <a:effectLst/>
                <a:latin typeface="Consolas" panose="020B0609020204030204" pitchFamily="49" charset="0"/>
                <a:cs typeface="Consolas" panose="020B0609020204030204" pitchFamily="49" charset="0"/>
              </a:rPr>
              <a:t>cnt</a:t>
            </a:r>
            <a:r>
              <a:rPr lang="en-US" sz="1400" dirty="0">
                <a:solidFill>
                  <a:srgbClr val="000000"/>
                </a:solidFill>
                <a:effectLst/>
                <a:latin typeface="Consolas" panose="020B0609020204030204" pitchFamily="49" charset="0"/>
                <a:cs typeface="Consolas" panose="020B0609020204030204" pitchFamily="49" charset="0"/>
              </a:rPr>
              <a:t>) {</a:t>
            </a:r>
          </a:p>
          <a:p>
            <a:r>
              <a:rPr lang="en-US" sz="1400" dirty="0">
                <a:solidFill>
                  <a:srgbClr val="000000"/>
                </a:solidFill>
                <a:effectLst/>
                <a:latin typeface="Consolas" panose="020B0609020204030204" pitchFamily="49" charset="0"/>
                <a:cs typeface="Consolas" panose="020B0609020204030204" pitchFamily="49" charset="0"/>
              </a:rPr>
              <a:t>            return EXIT_FAILURE;</a:t>
            </a:r>
          </a:p>
          <a:p>
            <a:r>
              <a:rPr lang="en-US" sz="1400" dirty="0">
                <a:solidFill>
                  <a:srgbClr val="000000"/>
                </a:solidFill>
                <a:effectLst/>
                <a:latin typeface="Consolas" panose="020B0609020204030204" pitchFamily="49" charset="0"/>
                <a:cs typeface="Consolas" panose="020B0609020204030204" pitchFamily="49" charset="0"/>
              </a:rPr>
              <a:t>        }</a:t>
            </a:r>
          </a:p>
          <a:p>
            <a:r>
              <a:rPr lang="en-US" sz="1400" dirty="0">
                <a:solidFill>
                  <a:srgbClr val="000000"/>
                </a:solidFill>
                <a:effectLst/>
                <a:latin typeface="Consolas" panose="020B0609020204030204" pitchFamily="49" charset="0"/>
                <a:cs typeface="Consolas" panose="020B0609020204030204" pitchFamily="49" charset="0"/>
              </a:rPr>
              <a:t>    }</a:t>
            </a:r>
          </a:p>
          <a:p>
            <a:r>
              <a:rPr lang="en-US" sz="1400" dirty="0">
                <a:solidFill>
                  <a:srgbClr val="000000"/>
                </a:solidFill>
                <a:effectLst/>
                <a:latin typeface="Consolas" panose="020B0609020204030204" pitchFamily="49" charset="0"/>
                <a:cs typeface="Consolas" panose="020B0609020204030204" pitchFamily="49" charset="0"/>
              </a:rPr>
              <a:t>    return EXIT_SUCCESS;</a:t>
            </a:r>
          </a:p>
          <a:p>
            <a:r>
              <a:rPr lang="en-US" sz="1400" dirty="0">
                <a:solidFill>
                  <a:srgbClr val="000000"/>
                </a:solidFill>
                <a:effectLst/>
                <a:latin typeface="Consolas" panose="020B0609020204030204" pitchFamily="49" charset="0"/>
                <a:cs typeface="Consolas" panose="020B0609020204030204" pitchFamily="49" charset="0"/>
              </a:rPr>
              <a:t>}</a:t>
            </a:r>
          </a:p>
        </p:txBody>
      </p:sp>
      <p:sp>
        <p:nvSpPr>
          <p:cNvPr id="18" name="TextBox 17">
            <a:extLst>
              <a:ext uri="{FF2B5EF4-FFF2-40B4-BE49-F238E27FC236}">
                <a16:creationId xmlns:a16="http://schemas.microsoft.com/office/drawing/2014/main" id="{27563AB1-F8E3-BE82-5481-C5B0781E5A9F}"/>
              </a:ext>
            </a:extLst>
          </p:cNvPr>
          <p:cNvSpPr txBox="1"/>
          <p:nvPr/>
        </p:nvSpPr>
        <p:spPr>
          <a:xfrm>
            <a:off x="8353552" y="4311922"/>
            <a:ext cx="698369" cy="431551"/>
          </a:xfrm>
          <a:prstGeom prst="rect">
            <a:avLst/>
          </a:prstGeom>
          <a:noFill/>
        </p:spPr>
        <p:txBody>
          <a:bodyPr wrap="square" rtlCol="0">
            <a:spAutoFit/>
          </a:bodyPr>
          <a:lstStyle/>
          <a:p>
            <a:r>
              <a:rPr lang="en-US" b="1" dirty="0" err="1">
                <a:latin typeface="Courier New" panose="02070309020205020404" pitchFamily="49" charset="0"/>
                <a:cs typeface="Courier New" panose="02070309020205020404" pitchFamily="49" charset="0"/>
              </a:rPr>
              <a:t>sp</a:t>
            </a:r>
            <a:endParaRPr lang="en-US" b="1" dirty="0">
              <a:latin typeface="Courier New" panose="02070309020205020404" pitchFamily="49" charset="0"/>
              <a:cs typeface="Courier New" panose="02070309020205020404" pitchFamily="49" charset="0"/>
            </a:endParaRPr>
          </a:p>
        </p:txBody>
      </p:sp>
      <p:sp>
        <p:nvSpPr>
          <p:cNvPr id="19" name="Left Arrow 18">
            <a:extLst>
              <a:ext uri="{FF2B5EF4-FFF2-40B4-BE49-F238E27FC236}">
                <a16:creationId xmlns:a16="http://schemas.microsoft.com/office/drawing/2014/main" id="{9E81E8BB-871A-1D80-0812-C54CFCCAFB1E}"/>
              </a:ext>
            </a:extLst>
          </p:cNvPr>
          <p:cNvSpPr/>
          <p:nvPr/>
        </p:nvSpPr>
        <p:spPr>
          <a:xfrm>
            <a:off x="8010254" y="4440234"/>
            <a:ext cx="406011" cy="1749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45F6D3D-3D32-4824-AE20-4C4A73056489}"/>
              </a:ext>
            </a:extLst>
          </p:cNvPr>
          <p:cNvSpPr/>
          <p:nvPr/>
        </p:nvSpPr>
        <p:spPr>
          <a:xfrm>
            <a:off x="6546470" y="527101"/>
            <a:ext cx="1447547" cy="364663"/>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30AB96D-6895-D79D-8F21-6DCA3B511E06}"/>
              </a:ext>
            </a:extLst>
          </p:cNvPr>
          <p:cNvSpPr/>
          <p:nvPr/>
        </p:nvSpPr>
        <p:spPr>
          <a:xfrm>
            <a:off x="6544390" y="886987"/>
            <a:ext cx="1447547" cy="364663"/>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13" name="Rectangle 12">
            <a:extLst>
              <a:ext uri="{FF2B5EF4-FFF2-40B4-BE49-F238E27FC236}">
                <a16:creationId xmlns:a16="http://schemas.microsoft.com/office/drawing/2014/main" id="{B9F774F4-C9B9-CE53-6FC0-991CBD4C9F0C}"/>
              </a:ext>
            </a:extLst>
          </p:cNvPr>
          <p:cNvSpPr/>
          <p:nvPr/>
        </p:nvSpPr>
        <p:spPr>
          <a:xfrm>
            <a:off x="6546323" y="1270590"/>
            <a:ext cx="1447547" cy="364663"/>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16" name="TextBox 15">
            <a:extLst>
              <a:ext uri="{FF2B5EF4-FFF2-40B4-BE49-F238E27FC236}">
                <a16:creationId xmlns:a16="http://schemas.microsoft.com/office/drawing/2014/main" id="{D7F65E6E-DBAE-7CC3-3DA6-6CDB74AD9F6E}"/>
              </a:ext>
            </a:extLst>
          </p:cNvPr>
          <p:cNvSpPr txBox="1"/>
          <p:nvPr/>
        </p:nvSpPr>
        <p:spPr>
          <a:xfrm>
            <a:off x="8349464" y="959087"/>
            <a:ext cx="482373" cy="431551"/>
          </a:xfrm>
          <a:prstGeom prst="rect">
            <a:avLst/>
          </a:prstGeom>
          <a:noFill/>
        </p:spPr>
        <p:txBody>
          <a:bodyPr wrap="square" rtlCol="0">
            <a:spAutoFit/>
          </a:bodyPr>
          <a:lstStyle/>
          <a:p>
            <a:r>
              <a:rPr lang="en-US" b="1" dirty="0" err="1">
                <a:latin typeface="Courier New" panose="02070309020205020404" pitchFamily="49" charset="0"/>
                <a:cs typeface="Courier New" panose="02070309020205020404" pitchFamily="49" charset="0"/>
              </a:rPr>
              <a:t>fp</a:t>
            </a:r>
            <a:endParaRPr lang="en-US" b="1" dirty="0">
              <a:latin typeface="Courier New" panose="02070309020205020404" pitchFamily="49" charset="0"/>
              <a:cs typeface="Courier New" panose="02070309020205020404" pitchFamily="49" charset="0"/>
            </a:endParaRPr>
          </a:p>
        </p:txBody>
      </p:sp>
      <p:sp>
        <p:nvSpPr>
          <p:cNvPr id="17" name="Left Arrow 16">
            <a:extLst>
              <a:ext uri="{FF2B5EF4-FFF2-40B4-BE49-F238E27FC236}">
                <a16:creationId xmlns:a16="http://schemas.microsoft.com/office/drawing/2014/main" id="{6AEC80B3-3C74-A559-7DBE-E9DE7390D1E0}"/>
              </a:ext>
            </a:extLst>
          </p:cNvPr>
          <p:cNvSpPr/>
          <p:nvPr/>
        </p:nvSpPr>
        <p:spPr>
          <a:xfrm>
            <a:off x="7993870" y="1106388"/>
            <a:ext cx="406011" cy="1749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8923D11-33FE-72E2-AFB5-CD5159EB827B}"/>
              </a:ext>
            </a:extLst>
          </p:cNvPr>
          <p:cNvSpPr/>
          <p:nvPr/>
        </p:nvSpPr>
        <p:spPr>
          <a:xfrm>
            <a:off x="6562707" y="3062851"/>
            <a:ext cx="1447547" cy="1493762"/>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6"/>
                </a:solidFill>
              </a:rPr>
              <a:t>buf</a:t>
            </a:r>
            <a:r>
              <a:rPr lang="en-US" dirty="0">
                <a:solidFill>
                  <a:schemeClr val="accent6"/>
                </a:solidFill>
              </a:rPr>
              <a:t>[BUFSZ]</a:t>
            </a:r>
          </a:p>
        </p:txBody>
      </p:sp>
      <p:sp>
        <p:nvSpPr>
          <p:cNvPr id="26" name="TextBox 25">
            <a:extLst>
              <a:ext uri="{FF2B5EF4-FFF2-40B4-BE49-F238E27FC236}">
                <a16:creationId xmlns:a16="http://schemas.microsoft.com/office/drawing/2014/main" id="{A30DBC8B-CCEB-2F12-0043-0C5DDFCD4F9C}"/>
              </a:ext>
            </a:extLst>
          </p:cNvPr>
          <p:cNvSpPr txBox="1"/>
          <p:nvPr/>
        </p:nvSpPr>
        <p:spPr>
          <a:xfrm>
            <a:off x="5708378" y="4311922"/>
            <a:ext cx="1070799" cy="338554"/>
          </a:xfrm>
          <a:prstGeom prst="rect">
            <a:avLst/>
          </a:prstGeom>
          <a:noFill/>
        </p:spPr>
        <p:txBody>
          <a:bodyPr wrap="square" rtlCol="0">
            <a:spAutoFit/>
          </a:bodyPr>
          <a:lstStyle/>
          <a:p>
            <a:r>
              <a:rPr lang="en-US" sz="1600" b="1" dirty="0" err="1">
                <a:solidFill>
                  <a:srgbClr val="7030A0"/>
                </a:solidFill>
                <a:latin typeface="Courier New" panose="02070309020205020404" pitchFamily="49" charset="0"/>
                <a:cs typeface="Courier New" panose="02070309020205020404" pitchFamily="49" charset="0"/>
              </a:rPr>
              <a:t>buf</a:t>
            </a:r>
            <a:r>
              <a:rPr lang="en-US" sz="1600" b="1" dirty="0">
                <a:solidFill>
                  <a:srgbClr val="7030A0"/>
                </a:solidFill>
                <a:latin typeface="Courier New" panose="02070309020205020404" pitchFamily="49" charset="0"/>
                <a:cs typeface="Courier New" panose="02070309020205020404" pitchFamily="49" charset="0"/>
              </a:rPr>
              <a:t>[0]</a:t>
            </a:r>
          </a:p>
        </p:txBody>
      </p:sp>
      <p:sp>
        <p:nvSpPr>
          <p:cNvPr id="27" name="Rectangle 26">
            <a:extLst>
              <a:ext uri="{FF2B5EF4-FFF2-40B4-BE49-F238E27FC236}">
                <a16:creationId xmlns:a16="http://schemas.microsoft.com/office/drawing/2014/main" id="{60158BD1-E17D-FC43-310E-5CACD60DB463}"/>
              </a:ext>
            </a:extLst>
          </p:cNvPr>
          <p:cNvSpPr/>
          <p:nvPr/>
        </p:nvSpPr>
        <p:spPr>
          <a:xfrm>
            <a:off x="6557495" y="2698188"/>
            <a:ext cx="1447547" cy="364663"/>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r4</a:t>
            </a:r>
          </a:p>
        </p:txBody>
      </p:sp>
      <p:sp>
        <p:nvSpPr>
          <p:cNvPr id="28" name="Rectangle 27">
            <a:extLst>
              <a:ext uri="{FF2B5EF4-FFF2-40B4-BE49-F238E27FC236}">
                <a16:creationId xmlns:a16="http://schemas.microsoft.com/office/drawing/2014/main" id="{6B484E73-EEB3-05AD-09F0-8464513179D7}"/>
              </a:ext>
            </a:extLst>
          </p:cNvPr>
          <p:cNvSpPr/>
          <p:nvPr/>
        </p:nvSpPr>
        <p:spPr>
          <a:xfrm>
            <a:off x="6551338" y="2332083"/>
            <a:ext cx="1447547" cy="364663"/>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r5</a:t>
            </a:r>
          </a:p>
        </p:txBody>
      </p:sp>
      <p:sp>
        <p:nvSpPr>
          <p:cNvPr id="29" name="Rectangle 28">
            <a:extLst>
              <a:ext uri="{FF2B5EF4-FFF2-40B4-BE49-F238E27FC236}">
                <a16:creationId xmlns:a16="http://schemas.microsoft.com/office/drawing/2014/main" id="{0095D22D-96F3-882E-4662-77D2B4EC55FB}"/>
              </a:ext>
            </a:extLst>
          </p:cNvPr>
          <p:cNvSpPr/>
          <p:nvPr/>
        </p:nvSpPr>
        <p:spPr>
          <a:xfrm>
            <a:off x="6551339" y="1977932"/>
            <a:ext cx="1447547" cy="364663"/>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r6</a:t>
            </a:r>
          </a:p>
        </p:txBody>
      </p:sp>
      <p:sp>
        <p:nvSpPr>
          <p:cNvPr id="30" name="Rectangle 29">
            <a:extLst>
              <a:ext uri="{FF2B5EF4-FFF2-40B4-BE49-F238E27FC236}">
                <a16:creationId xmlns:a16="http://schemas.microsoft.com/office/drawing/2014/main" id="{56290A93-9058-ECC8-428D-E6E30B9D010A}"/>
              </a:ext>
            </a:extLst>
          </p:cNvPr>
          <p:cNvSpPr/>
          <p:nvPr/>
        </p:nvSpPr>
        <p:spPr>
          <a:xfrm>
            <a:off x="6551339" y="1608607"/>
            <a:ext cx="1447547" cy="364663"/>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r7</a:t>
            </a:r>
          </a:p>
        </p:txBody>
      </p:sp>
      <p:sp>
        <p:nvSpPr>
          <p:cNvPr id="32" name="TextBox 31">
            <a:extLst>
              <a:ext uri="{FF2B5EF4-FFF2-40B4-BE49-F238E27FC236}">
                <a16:creationId xmlns:a16="http://schemas.microsoft.com/office/drawing/2014/main" id="{2F69C1E6-C4D8-9346-C812-D8BE5583086D}"/>
              </a:ext>
            </a:extLst>
          </p:cNvPr>
          <p:cNvSpPr txBox="1"/>
          <p:nvPr/>
        </p:nvSpPr>
        <p:spPr>
          <a:xfrm>
            <a:off x="3901789" y="4664442"/>
            <a:ext cx="7928980" cy="2062103"/>
          </a:xfrm>
          <a:prstGeom prst="rect">
            <a:avLst/>
          </a:prstGeom>
          <a:solidFill>
            <a:schemeClr val="bg1">
              <a:lumMod val="95000"/>
            </a:schemeClr>
          </a:solidFill>
          <a:ln>
            <a:solidFill>
              <a:schemeClr val="accent1"/>
            </a:solidFill>
          </a:ln>
        </p:spPr>
        <p:txBody>
          <a:bodyPr wrap="square">
            <a:spAutoFit/>
          </a:bodyPr>
          <a:lstStyle/>
          <a:p>
            <a:r>
              <a:rPr lang="en-US" sz="1600" dirty="0">
                <a:solidFill>
                  <a:srgbClr val="000000"/>
                </a:solidFill>
                <a:latin typeface="Consolas" panose="020B0609020204030204" pitchFamily="49" charset="0"/>
                <a:cs typeface="Consolas" panose="020B0609020204030204" pitchFamily="49" charset="0"/>
              </a:rPr>
              <a:t>   </a:t>
            </a:r>
            <a:r>
              <a:rPr lang="en-US" sz="1600" dirty="0">
                <a:solidFill>
                  <a:srgbClr val="000000"/>
                </a:solidFill>
                <a:effectLst/>
                <a:latin typeface="Consolas" panose="020B0609020204030204" pitchFamily="49" charset="0"/>
                <a:cs typeface="Consolas" panose="020B0609020204030204" pitchFamily="49" charset="0"/>
              </a:rPr>
              <a:t> .text</a:t>
            </a:r>
          </a:p>
          <a:p>
            <a:r>
              <a:rPr lang="en-US" sz="1600" dirty="0">
                <a:solidFill>
                  <a:srgbClr val="000000"/>
                </a:solidFill>
                <a:effectLst/>
                <a:latin typeface="Consolas" panose="020B0609020204030204" pitchFamily="49" charset="0"/>
                <a:cs typeface="Consolas" panose="020B0609020204030204" pitchFamily="49" charset="0"/>
              </a:rPr>
              <a:t>    .global main</a:t>
            </a:r>
          </a:p>
          <a:p>
            <a:r>
              <a:rPr lang="en-US" sz="1600" dirty="0">
                <a:solidFill>
                  <a:srgbClr val="000000"/>
                </a:solidFill>
                <a:effectLst/>
                <a:latin typeface="Consolas" panose="020B0609020204030204" pitchFamily="49" charset="0"/>
                <a:cs typeface="Consolas" panose="020B0609020204030204" pitchFamily="49" charset="0"/>
              </a:rPr>
              <a:t>    .type   main, %function    </a:t>
            </a:r>
            <a:r>
              <a:rPr lang="en-US" sz="1600" i="1" dirty="0">
                <a:solidFill>
                  <a:srgbClr val="00B050"/>
                </a:solidFill>
                <a:effectLst/>
                <a:latin typeface="Consolas" panose="020B0609020204030204" pitchFamily="49" charset="0"/>
                <a:cs typeface="Consolas" panose="020B0609020204030204" pitchFamily="49" charset="0"/>
              </a:rPr>
              <a:t>// stack frame below </a:t>
            </a:r>
          </a:p>
          <a:p>
            <a:r>
              <a:rPr lang="en-US" sz="1600" dirty="0">
                <a:solidFill>
                  <a:srgbClr val="000000"/>
                </a:solidFill>
                <a:effectLst/>
                <a:latin typeface="Consolas" panose="020B0609020204030204" pitchFamily="49" charset="0"/>
                <a:cs typeface="Consolas" panose="020B0609020204030204" pitchFamily="49" charset="0"/>
              </a:rPr>
              <a:t>    .</a:t>
            </a:r>
            <a:r>
              <a:rPr lang="en-US" sz="1600" dirty="0" err="1">
                <a:solidFill>
                  <a:srgbClr val="000000"/>
                </a:solidFill>
                <a:effectLst/>
                <a:latin typeface="Consolas" panose="020B0609020204030204" pitchFamily="49" charset="0"/>
                <a:cs typeface="Consolas" panose="020B0609020204030204" pitchFamily="49" charset="0"/>
              </a:rPr>
              <a:t>equ</a:t>
            </a:r>
            <a:r>
              <a:rPr lang="en-US" sz="1600" dirty="0">
                <a:solidFill>
                  <a:srgbClr val="000000"/>
                </a:solidFill>
                <a:effectLst/>
                <a:latin typeface="Consolas" panose="020B0609020204030204" pitchFamily="49" charset="0"/>
                <a:cs typeface="Consolas" panose="020B0609020204030204" pitchFamily="49" charset="0"/>
              </a:rPr>
              <a:t>    BUFSZ,      4096</a:t>
            </a:r>
          </a:p>
          <a:p>
            <a:r>
              <a:rPr lang="en-US" sz="1600" dirty="0">
                <a:solidFill>
                  <a:srgbClr val="000000"/>
                </a:solidFill>
                <a:effectLst/>
                <a:latin typeface="Consolas" panose="020B0609020204030204" pitchFamily="49" charset="0"/>
                <a:cs typeface="Consolas" panose="020B0609020204030204" pitchFamily="49" charset="0"/>
              </a:rPr>
              <a:t>    .</a:t>
            </a:r>
            <a:r>
              <a:rPr lang="en-US" sz="1600" dirty="0" err="1">
                <a:solidFill>
                  <a:srgbClr val="000000"/>
                </a:solidFill>
                <a:effectLst/>
                <a:latin typeface="Consolas" panose="020B0609020204030204" pitchFamily="49" charset="0"/>
                <a:cs typeface="Consolas" panose="020B0609020204030204" pitchFamily="49" charset="0"/>
              </a:rPr>
              <a:t>equ</a:t>
            </a:r>
            <a:r>
              <a:rPr lang="en-US" sz="1600" dirty="0">
                <a:solidFill>
                  <a:srgbClr val="000000"/>
                </a:solidFill>
                <a:effectLst/>
                <a:latin typeface="Consolas" panose="020B0609020204030204" pitchFamily="49" charset="0"/>
                <a:cs typeface="Consolas" panose="020B0609020204030204" pitchFamily="49" charset="0"/>
              </a:rPr>
              <a:t>    FP_OFF,     20          // </a:t>
            </a:r>
            <a:r>
              <a:rPr lang="en-US" sz="1600" dirty="0" err="1">
                <a:solidFill>
                  <a:srgbClr val="000000"/>
                </a:solidFill>
                <a:effectLst/>
                <a:latin typeface="Consolas" panose="020B0609020204030204" pitchFamily="49" charset="0"/>
                <a:cs typeface="Consolas" panose="020B0609020204030204" pitchFamily="49" charset="0"/>
              </a:rPr>
              <a:t>fp</a:t>
            </a:r>
            <a:r>
              <a:rPr lang="en-US" sz="1600" dirty="0">
                <a:solidFill>
                  <a:srgbClr val="000000"/>
                </a:solidFill>
                <a:effectLst/>
                <a:latin typeface="Consolas" panose="020B0609020204030204" pitchFamily="49" charset="0"/>
                <a:cs typeface="Consolas" panose="020B0609020204030204" pitchFamily="49" charset="0"/>
              </a:rPr>
              <a:t> offset in main stack frame</a:t>
            </a:r>
          </a:p>
          <a:p>
            <a:r>
              <a:rPr lang="en-US" sz="1600" dirty="0">
                <a:solidFill>
                  <a:srgbClr val="000000"/>
                </a:solidFill>
                <a:effectLst/>
                <a:latin typeface="Consolas" panose="020B0609020204030204" pitchFamily="49" charset="0"/>
                <a:cs typeface="Consolas" panose="020B0609020204030204" pitchFamily="49" charset="0"/>
              </a:rPr>
              <a:t>    .</a:t>
            </a:r>
            <a:r>
              <a:rPr lang="en-US" sz="1600" dirty="0" err="1">
                <a:solidFill>
                  <a:srgbClr val="000000"/>
                </a:solidFill>
                <a:effectLst/>
                <a:latin typeface="Consolas" panose="020B0609020204030204" pitchFamily="49" charset="0"/>
                <a:cs typeface="Consolas" panose="020B0609020204030204" pitchFamily="49" charset="0"/>
              </a:rPr>
              <a:t>equ</a:t>
            </a:r>
            <a:r>
              <a:rPr lang="en-US" sz="1600" dirty="0">
                <a:solidFill>
                  <a:srgbClr val="000000"/>
                </a:solidFill>
                <a:effectLst/>
                <a:latin typeface="Consolas" panose="020B0609020204030204" pitchFamily="49" charset="0"/>
                <a:cs typeface="Consolas" panose="020B0609020204030204" pitchFamily="49" charset="0"/>
              </a:rPr>
              <a:t>    BUF,        BUFSZ+FP_OFF// buffer</a:t>
            </a:r>
          </a:p>
          <a:p>
            <a:r>
              <a:rPr lang="en-US" sz="1600" dirty="0">
                <a:solidFill>
                  <a:srgbClr val="000000"/>
                </a:solidFill>
                <a:effectLst/>
                <a:latin typeface="Consolas" panose="020B0609020204030204" pitchFamily="49" charset="0"/>
                <a:cs typeface="Consolas" panose="020B0609020204030204" pitchFamily="49" charset="0"/>
              </a:rPr>
              <a:t>    .</a:t>
            </a:r>
            <a:r>
              <a:rPr lang="en-US" sz="1600" dirty="0" err="1">
                <a:solidFill>
                  <a:srgbClr val="000000"/>
                </a:solidFill>
                <a:effectLst/>
                <a:latin typeface="Consolas" panose="020B0609020204030204" pitchFamily="49" charset="0"/>
                <a:cs typeface="Consolas" panose="020B0609020204030204" pitchFamily="49" charset="0"/>
              </a:rPr>
              <a:t>equ</a:t>
            </a:r>
            <a:r>
              <a:rPr lang="en-US" sz="1600" dirty="0">
                <a:solidFill>
                  <a:srgbClr val="000000"/>
                </a:solidFill>
                <a:effectLst/>
                <a:latin typeface="Consolas" panose="020B0609020204030204" pitchFamily="49" charset="0"/>
                <a:cs typeface="Consolas" panose="020B0609020204030204" pitchFamily="49" charset="0"/>
              </a:rPr>
              <a:t>    PAD,        0+BUF       // Stack frame PAD</a:t>
            </a:r>
          </a:p>
          <a:p>
            <a:r>
              <a:rPr lang="en-US" sz="1600" dirty="0">
                <a:solidFill>
                  <a:srgbClr val="000000"/>
                </a:solidFill>
                <a:effectLst/>
                <a:latin typeface="Consolas" panose="020B0609020204030204" pitchFamily="49" charset="0"/>
                <a:cs typeface="Consolas" panose="020B0609020204030204" pitchFamily="49" charset="0"/>
              </a:rPr>
              <a:t>    .</a:t>
            </a:r>
            <a:r>
              <a:rPr lang="en-US" sz="1600" dirty="0" err="1">
                <a:solidFill>
                  <a:srgbClr val="000000"/>
                </a:solidFill>
                <a:effectLst/>
                <a:latin typeface="Consolas" panose="020B0609020204030204" pitchFamily="49" charset="0"/>
                <a:cs typeface="Consolas" panose="020B0609020204030204" pitchFamily="49" charset="0"/>
              </a:rPr>
              <a:t>equ</a:t>
            </a:r>
            <a:r>
              <a:rPr lang="en-US" sz="1600" dirty="0">
                <a:solidFill>
                  <a:srgbClr val="000000"/>
                </a:solidFill>
                <a:effectLst/>
                <a:latin typeface="Consolas" panose="020B0609020204030204" pitchFamily="49" charset="0"/>
                <a:cs typeface="Consolas" panose="020B0609020204030204" pitchFamily="49" charset="0"/>
              </a:rPr>
              <a:t>    FRMADD,     PAD-FP_OFF  // space for </a:t>
            </a:r>
            <a:r>
              <a:rPr lang="en-US" sz="1600" dirty="0" err="1">
                <a:solidFill>
                  <a:srgbClr val="000000"/>
                </a:solidFill>
                <a:effectLst/>
                <a:latin typeface="Consolas" panose="020B0609020204030204" pitchFamily="49" charset="0"/>
                <a:cs typeface="Consolas" panose="020B0609020204030204" pitchFamily="49" charset="0"/>
              </a:rPr>
              <a:t>locals+passed</a:t>
            </a:r>
            <a:r>
              <a:rPr lang="en-US" sz="1600" dirty="0">
                <a:solidFill>
                  <a:srgbClr val="000000"/>
                </a:solidFill>
                <a:effectLst/>
                <a:latin typeface="Consolas" panose="020B0609020204030204" pitchFamily="49" charset="0"/>
                <a:cs typeface="Consolas" panose="020B0609020204030204" pitchFamily="49" charset="0"/>
              </a:rPr>
              <a:t> </a:t>
            </a:r>
            <a:r>
              <a:rPr lang="en-US" sz="1600" dirty="0" err="1">
                <a:solidFill>
                  <a:srgbClr val="000000"/>
                </a:solidFill>
                <a:effectLst/>
                <a:latin typeface="Consolas" panose="020B0609020204030204" pitchFamily="49" charset="0"/>
                <a:cs typeface="Consolas" panose="020B0609020204030204" pitchFamily="49" charset="0"/>
              </a:rPr>
              <a:t>args</a:t>
            </a:r>
            <a:endParaRPr lang="en-US" sz="1600" dirty="0">
              <a:solidFill>
                <a:srgbClr val="000000"/>
              </a:solidFill>
              <a:effectLst/>
              <a:latin typeface="Consolas" panose="020B0609020204030204" pitchFamily="49" charset="0"/>
              <a:cs typeface="Consolas" panose="020B0609020204030204" pitchFamily="49" charset="0"/>
            </a:endParaRPr>
          </a:p>
        </p:txBody>
      </p:sp>
      <p:sp>
        <p:nvSpPr>
          <p:cNvPr id="3" name="Rectangle 2">
            <a:extLst>
              <a:ext uri="{FF2B5EF4-FFF2-40B4-BE49-F238E27FC236}">
                <a16:creationId xmlns:a16="http://schemas.microsoft.com/office/drawing/2014/main" id="{4DEB926D-8B6B-7824-B72D-AE0925F9DC66}"/>
              </a:ext>
            </a:extLst>
          </p:cNvPr>
          <p:cNvSpPr/>
          <p:nvPr/>
        </p:nvSpPr>
        <p:spPr>
          <a:xfrm>
            <a:off x="9174092" y="1935555"/>
            <a:ext cx="1148414" cy="269089"/>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FILE *</a:t>
            </a:r>
          </a:p>
        </p:txBody>
      </p:sp>
      <p:sp>
        <p:nvSpPr>
          <p:cNvPr id="4" name="TextBox 3">
            <a:extLst>
              <a:ext uri="{FF2B5EF4-FFF2-40B4-BE49-F238E27FC236}">
                <a16:creationId xmlns:a16="http://schemas.microsoft.com/office/drawing/2014/main" id="{F6789A8A-69A0-26A8-C594-D38D9C0A84E8}"/>
              </a:ext>
            </a:extLst>
          </p:cNvPr>
          <p:cNvSpPr txBox="1"/>
          <p:nvPr/>
        </p:nvSpPr>
        <p:spPr>
          <a:xfrm>
            <a:off x="9126371" y="1239943"/>
            <a:ext cx="1860317" cy="646331"/>
          </a:xfrm>
          <a:prstGeom prst="rect">
            <a:avLst/>
          </a:prstGeom>
          <a:noFill/>
        </p:spPr>
        <p:txBody>
          <a:bodyPr wrap="none" rtlCol="0">
            <a:spAutoFit/>
          </a:bodyPr>
          <a:lstStyle/>
          <a:p>
            <a:r>
              <a:rPr lang="en-US" dirty="0"/>
              <a:t>Data Segment</a:t>
            </a:r>
          </a:p>
          <a:p>
            <a:r>
              <a:rPr lang="en-US" dirty="0"/>
              <a:t>Global Variables</a:t>
            </a:r>
          </a:p>
        </p:txBody>
      </p:sp>
      <p:sp>
        <p:nvSpPr>
          <p:cNvPr id="5" name="Rectangle 4">
            <a:extLst>
              <a:ext uri="{FF2B5EF4-FFF2-40B4-BE49-F238E27FC236}">
                <a16:creationId xmlns:a16="http://schemas.microsoft.com/office/drawing/2014/main" id="{7F0558B6-EAAB-1256-34F8-38440A63ED87}"/>
              </a:ext>
            </a:extLst>
          </p:cNvPr>
          <p:cNvSpPr/>
          <p:nvPr/>
        </p:nvSpPr>
        <p:spPr>
          <a:xfrm>
            <a:off x="9174092" y="2277192"/>
            <a:ext cx="1148414" cy="268049"/>
          </a:xfrm>
          <a:prstGeom prst="rect">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onsolas" panose="020B0609020204030204" pitchFamily="49" charset="0"/>
                <a:cs typeface="Consolas" panose="020B0609020204030204" pitchFamily="49" charset="0"/>
              </a:rPr>
              <a:t>FILE *</a:t>
            </a:r>
          </a:p>
        </p:txBody>
      </p:sp>
      <p:sp>
        <p:nvSpPr>
          <p:cNvPr id="7" name="TextBox 6">
            <a:extLst>
              <a:ext uri="{FF2B5EF4-FFF2-40B4-BE49-F238E27FC236}">
                <a16:creationId xmlns:a16="http://schemas.microsoft.com/office/drawing/2014/main" id="{3B19FB36-B19F-6084-760B-6D0EA78811B3}"/>
              </a:ext>
            </a:extLst>
          </p:cNvPr>
          <p:cNvSpPr txBox="1"/>
          <p:nvPr/>
        </p:nvSpPr>
        <p:spPr>
          <a:xfrm>
            <a:off x="8349464" y="1949476"/>
            <a:ext cx="877163" cy="646331"/>
          </a:xfrm>
          <a:prstGeom prst="rect">
            <a:avLst/>
          </a:prstGeom>
          <a:noFill/>
        </p:spPr>
        <p:txBody>
          <a:bodyPr wrap="none" rtlCol="0">
            <a:spAutoFit/>
          </a:bodyPr>
          <a:lstStyle/>
          <a:p>
            <a:r>
              <a:rPr lang="en-US" dirty="0"/>
              <a:t>stdin:</a:t>
            </a:r>
          </a:p>
          <a:p>
            <a:r>
              <a:rPr lang="en-US" dirty="0" err="1"/>
              <a:t>stdout</a:t>
            </a:r>
            <a:r>
              <a:rPr lang="en-US" dirty="0"/>
              <a:t>:</a:t>
            </a:r>
          </a:p>
        </p:txBody>
      </p:sp>
      <p:sp>
        <p:nvSpPr>
          <p:cNvPr id="8" name="Rectangle 7">
            <a:extLst>
              <a:ext uri="{FF2B5EF4-FFF2-40B4-BE49-F238E27FC236}">
                <a16:creationId xmlns:a16="http://schemas.microsoft.com/office/drawing/2014/main" id="{8298AEAB-2A21-1676-2020-7B882E081B18}"/>
              </a:ext>
            </a:extLst>
          </p:cNvPr>
          <p:cNvSpPr/>
          <p:nvPr/>
        </p:nvSpPr>
        <p:spPr>
          <a:xfrm>
            <a:off x="10787342" y="1919048"/>
            <a:ext cx="1148414" cy="269089"/>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struct</a:t>
            </a:r>
          </a:p>
        </p:txBody>
      </p:sp>
      <p:sp>
        <p:nvSpPr>
          <p:cNvPr id="10" name="Rectangle 9">
            <a:extLst>
              <a:ext uri="{FF2B5EF4-FFF2-40B4-BE49-F238E27FC236}">
                <a16:creationId xmlns:a16="http://schemas.microsoft.com/office/drawing/2014/main" id="{519603DA-2A18-77BB-F1D4-E33A15903569}"/>
              </a:ext>
            </a:extLst>
          </p:cNvPr>
          <p:cNvSpPr/>
          <p:nvPr/>
        </p:nvSpPr>
        <p:spPr>
          <a:xfrm>
            <a:off x="10787342" y="2300997"/>
            <a:ext cx="1148414" cy="269089"/>
          </a:xfrm>
          <a:prstGeom prst="rect">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cs typeface="Consolas" panose="020B0609020204030204" pitchFamily="49" charset="0"/>
              </a:rPr>
              <a:t>struct</a:t>
            </a:r>
          </a:p>
        </p:txBody>
      </p:sp>
      <p:sp>
        <p:nvSpPr>
          <p:cNvPr id="14" name="Right Arrow 13">
            <a:extLst>
              <a:ext uri="{FF2B5EF4-FFF2-40B4-BE49-F238E27FC236}">
                <a16:creationId xmlns:a16="http://schemas.microsoft.com/office/drawing/2014/main" id="{FE716020-26E2-0A09-EE52-FDA27B4C953A}"/>
              </a:ext>
            </a:extLst>
          </p:cNvPr>
          <p:cNvSpPr/>
          <p:nvPr/>
        </p:nvSpPr>
        <p:spPr>
          <a:xfrm>
            <a:off x="10293581" y="2020764"/>
            <a:ext cx="522686" cy="106671"/>
          </a:xfrm>
          <a:prstGeom prst="rightArrow">
            <a:avLst/>
          </a:prstGeom>
          <a:solidFill>
            <a:schemeClr val="accent4">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936A3E99-CBCD-B1A3-8B21-51E2390F2F29}"/>
              </a:ext>
            </a:extLst>
          </p:cNvPr>
          <p:cNvSpPr/>
          <p:nvPr/>
        </p:nvSpPr>
        <p:spPr>
          <a:xfrm>
            <a:off x="10322506" y="2373284"/>
            <a:ext cx="522686" cy="106671"/>
          </a:xfrm>
          <a:prstGeom prst="rightArrow">
            <a:avLst/>
          </a:prstGeom>
          <a:solidFill>
            <a:schemeClr val="accent4">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37695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87DEC-CCB6-8559-E23F-50A5F4814FA6}"/>
              </a:ext>
            </a:extLst>
          </p:cNvPr>
          <p:cNvSpPr>
            <a:spLocks noGrp="1"/>
          </p:cNvSpPr>
          <p:nvPr>
            <p:ph type="title"/>
          </p:nvPr>
        </p:nvSpPr>
        <p:spPr>
          <a:xfrm>
            <a:off x="400389" y="342421"/>
            <a:ext cx="10515600" cy="715294"/>
          </a:xfrm>
        </p:spPr>
        <p:txBody>
          <a:bodyPr/>
          <a:lstStyle/>
          <a:p>
            <a:r>
              <a:rPr lang="en-US" dirty="0"/>
              <a:t>Reading and Writing bytes using C library routines</a:t>
            </a:r>
            <a:br>
              <a:rPr lang="en-US" dirty="0"/>
            </a:br>
            <a:r>
              <a:rPr lang="en-US" dirty="0"/>
              <a:t>	</a:t>
            </a:r>
            <a:r>
              <a:rPr lang="en-US" dirty="0" err="1"/>
              <a:t>fread</a:t>
            </a:r>
            <a:r>
              <a:rPr lang="en-US" dirty="0"/>
              <a:t>() and </a:t>
            </a:r>
            <a:r>
              <a:rPr lang="en-US" dirty="0" err="1"/>
              <a:t>fwrite</a:t>
            </a:r>
            <a:r>
              <a:rPr lang="en-US" dirty="0"/>
              <a:t>()</a:t>
            </a:r>
          </a:p>
        </p:txBody>
      </p:sp>
      <p:sp>
        <p:nvSpPr>
          <p:cNvPr id="5" name="TextBox 4">
            <a:extLst>
              <a:ext uri="{FF2B5EF4-FFF2-40B4-BE49-F238E27FC236}">
                <a16:creationId xmlns:a16="http://schemas.microsoft.com/office/drawing/2014/main" id="{E1DE265C-5F35-5A4D-1A71-8B7AC6F511B6}"/>
              </a:ext>
            </a:extLst>
          </p:cNvPr>
          <p:cNvSpPr txBox="1"/>
          <p:nvPr/>
        </p:nvSpPr>
        <p:spPr>
          <a:xfrm>
            <a:off x="4889468" y="2700071"/>
            <a:ext cx="7212741" cy="1815882"/>
          </a:xfrm>
          <a:prstGeom prst="rect">
            <a:avLst/>
          </a:prstGeom>
          <a:solidFill>
            <a:schemeClr val="accent4">
              <a:lumMod val="20000"/>
              <a:lumOff val="80000"/>
            </a:schemeClr>
          </a:solidFill>
          <a:ln>
            <a:solidFill>
              <a:schemeClr val="accent1"/>
            </a:solidFill>
          </a:ln>
        </p:spPr>
        <p:txBody>
          <a:bodyPr wrap="square">
            <a:spAutoFit/>
          </a:bodyPr>
          <a:lstStyle/>
          <a:p>
            <a:r>
              <a:rPr lang="en-US" sz="1400" dirty="0">
                <a:solidFill>
                  <a:srgbClr val="00B050"/>
                </a:solidFill>
                <a:effectLst/>
                <a:latin typeface="Menlo" panose="020B0609030804020204" pitchFamily="49" charset="0"/>
              </a:rPr>
              <a:t>    // </a:t>
            </a:r>
            <a:r>
              <a:rPr lang="en-US" sz="1400" dirty="0" err="1">
                <a:solidFill>
                  <a:srgbClr val="00B050"/>
                </a:solidFill>
                <a:effectLst/>
                <a:latin typeface="Menlo" panose="020B0609030804020204" pitchFamily="49" charset="0"/>
              </a:rPr>
              <a:t>fread</a:t>
            </a:r>
            <a:r>
              <a:rPr lang="en-US" sz="1400" dirty="0">
                <a:solidFill>
                  <a:srgbClr val="00B050"/>
                </a:solidFill>
                <a:effectLst/>
                <a:latin typeface="Menlo" panose="020B0609030804020204" pitchFamily="49" charset="0"/>
              </a:rPr>
              <a:t>(buffer</a:t>
            </a:r>
            <a:r>
              <a:rPr lang="en-US" sz="1400" dirty="0">
                <a:solidFill>
                  <a:srgbClr val="00B050"/>
                </a:solidFill>
                <a:latin typeface="Menlo" panose="020B0609030804020204" pitchFamily="49" charset="0"/>
              </a:rPr>
              <a:t>, </a:t>
            </a:r>
            <a:r>
              <a:rPr lang="en-US" sz="1400" dirty="0" err="1">
                <a:solidFill>
                  <a:srgbClr val="00B050"/>
                </a:solidFill>
                <a:latin typeface="Menlo" panose="020B0609030804020204" pitchFamily="49" charset="0"/>
              </a:rPr>
              <a:t>element_size</a:t>
            </a:r>
            <a:r>
              <a:rPr lang="en-US" sz="1400" dirty="0">
                <a:solidFill>
                  <a:srgbClr val="00B050"/>
                </a:solidFill>
                <a:latin typeface="Menlo" panose="020B0609030804020204" pitchFamily="49" charset="0"/>
              </a:rPr>
              <a:t>, number of elements, FILE *)</a:t>
            </a:r>
          </a:p>
          <a:p>
            <a:r>
              <a:rPr lang="en-US" sz="1400" dirty="0">
                <a:solidFill>
                  <a:srgbClr val="00B050"/>
                </a:solidFill>
                <a:effectLst/>
                <a:latin typeface="Menlo" panose="020B0609030804020204" pitchFamily="49" charset="0"/>
              </a:rPr>
              <a:t>    // </a:t>
            </a:r>
            <a:r>
              <a:rPr lang="en-US" sz="1400" dirty="0" err="1">
                <a:solidFill>
                  <a:srgbClr val="00B050"/>
                </a:solidFill>
                <a:effectLst/>
                <a:latin typeface="Menlo" panose="020B0609030804020204" pitchFamily="49" charset="0"/>
              </a:rPr>
              <a:t>fread</a:t>
            </a:r>
            <a:r>
              <a:rPr lang="en-US" sz="1400" dirty="0">
                <a:solidFill>
                  <a:srgbClr val="00B050"/>
                </a:solidFill>
                <a:effectLst/>
                <a:latin typeface="Menlo" panose="020B0609030804020204" pitchFamily="49" charset="0"/>
              </a:rPr>
              <a:t>(r0=</a:t>
            </a:r>
            <a:r>
              <a:rPr lang="en-US" sz="1400" dirty="0" err="1">
                <a:solidFill>
                  <a:srgbClr val="00B050"/>
                </a:solidFill>
                <a:effectLst/>
                <a:latin typeface="Menlo" panose="020B0609030804020204" pitchFamily="49" charset="0"/>
              </a:rPr>
              <a:t>buf</a:t>
            </a:r>
            <a:r>
              <a:rPr lang="en-US" sz="1400" dirty="0">
                <a:solidFill>
                  <a:srgbClr val="00B050"/>
                </a:solidFill>
                <a:effectLst/>
                <a:latin typeface="Menlo" panose="020B0609030804020204" pitchFamily="49" charset="0"/>
              </a:rPr>
              <a:t>, r1=1, r2=BUFSZ, r3=</a:t>
            </a:r>
            <a:r>
              <a:rPr lang="en-US" sz="1400" dirty="0">
                <a:solidFill>
                  <a:srgbClr val="00B050"/>
                </a:solidFill>
                <a:latin typeface="Menlo" panose="020B0609030804020204" pitchFamily="49" charset="0"/>
              </a:rPr>
              <a:t>std</a:t>
            </a:r>
            <a:r>
              <a:rPr lang="en-US" sz="1400" dirty="0">
                <a:solidFill>
                  <a:srgbClr val="00B050"/>
                </a:solidFill>
                <a:effectLst/>
                <a:latin typeface="Menlo" panose="020B0609030804020204" pitchFamily="49" charset="0"/>
              </a:rPr>
              <a:t>in)</a:t>
            </a:r>
          </a:p>
          <a:p>
            <a:r>
              <a:rPr lang="en-US" sz="1400" dirty="0">
                <a:solidFill>
                  <a:schemeClr val="accent1"/>
                </a:solidFill>
                <a:effectLst/>
                <a:latin typeface="Menlo" panose="020B0609030804020204" pitchFamily="49" charset="0"/>
              </a:rPr>
              <a:t>    mov     r0, r4              // </a:t>
            </a:r>
            <a:r>
              <a:rPr lang="en-US" sz="1400" dirty="0" err="1">
                <a:solidFill>
                  <a:schemeClr val="accent1"/>
                </a:solidFill>
                <a:effectLst/>
                <a:latin typeface="Menlo" panose="020B0609030804020204" pitchFamily="49" charset="0"/>
              </a:rPr>
              <a:t>buf</a:t>
            </a:r>
            <a:endParaRPr lang="en-US" sz="1400" dirty="0">
              <a:solidFill>
                <a:schemeClr val="accent1"/>
              </a:solidFill>
              <a:effectLst/>
              <a:latin typeface="Menlo" panose="020B0609030804020204" pitchFamily="49" charset="0"/>
            </a:endParaRPr>
          </a:p>
          <a:p>
            <a:r>
              <a:rPr lang="en-US" sz="1400" dirty="0">
                <a:solidFill>
                  <a:schemeClr val="accent1"/>
                </a:solidFill>
                <a:effectLst/>
                <a:latin typeface="Menlo" panose="020B0609030804020204" pitchFamily="49" charset="0"/>
              </a:rPr>
              <a:t>    mov     r1, 1               // bytes</a:t>
            </a:r>
          </a:p>
          <a:p>
            <a:r>
              <a:rPr lang="en-US" sz="1400" dirty="0">
                <a:solidFill>
                  <a:schemeClr val="accent1"/>
                </a:solidFill>
                <a:effectLst/>
                <a:latin typeface="Menlo" panose="020B0609030804020204" pitchFamily="49" charset="0"/>
              </a:rPr>
              <a:t>    mov     r2, BUFSZ           // </a:t>
            </a:r>
            <a:r>
              <a:rPr lang="en-US" sz="1400" dirty="0" err="1">
                <a:solidFill>
                  <a:schemeClr val="accent1"/>
                </a:solidFill>
                <a:effectLst/>
                <a:latin typeface="Menlo" panose="020B0609030804020204" pitchFamily="49" charset="0"/>
              </a:rPr>
              <a:t>cnt</a:t>
            </a:r>
            <a:r>
              <a:rPr lang="en-US" sz="1400" dirty="0">
                <a:solidFill>
                  <a:schemeClr val="accent1"/>
                </a:solidFill>
                <a:effectLst/>
                <a:latin typeface="Menlo" panose="020B0609030804020204" pitchFamily="49" charset="0"/>
              </a:rPr>
              <a:t> (or </a:t>
            </a:r>
            <a:r>
              <a:rPr lang="en-US" sz="1400" dirty="0" err="1">
                <a:solidFill>
                  <a:schemeClr val="accent1"/>
                </a:solidFill>
                <a:effectLst/>
                <a:latin typeface="Menlo" panose="020B0609030804020204" pitchFamily="49" charset="0"/>
              </a:rPr>
              <a:t>ldr</a:t>
            </a:r>
            <a:r>
              <a:rPr lang="en-US" sz="1400" dirty="0">
                <a:solidFill>
                  <a:schemeClr val="accent1"/>
                </a:solidFill>
                <a:effectLst/>
                <a:latin typeface="Menlo" panose="020B0609030804020204" pitchFamily="49" charset="0"/>
              </a:rPr>
              <a:t> r2, =BUFSZ)</a:t>
            </a:r>
          </a:p>
          <a:p>
            <a:r>
              <a:rPr lang="en-US" sz="1400" dirty="0">
                <a:solidFill>
                  <a:schemeClr val="accent1"/>
                </a:solidFill>
                <a:effectLst/>
                <a:latin typeface="Menlo" panose="020B0609030804020204" pitchFamily="49" charset="0"/>
              </a:rPr>
              <a:t>    mov     r3, r5              // stdin</a:t>
            </a:r>
          </a:p>
          <a:p>
            <a:r>
              <a:rPr lang="en-US" sz="1400" dirty="0">
                <a:solidFill>
                  <a:schemeClr val="accent1"/>
                </a:solidFill>
                <a:effectLst/>
                <a:latin typeface="Menlo" panose="020B0609030804020204" pitchFamily="49" charset="0"/>
              </a:rPr>
              <a:t>    bl      </a:t>
            </a:r>
            <a:r>
              <a:rPr lang="en-US" sz="1400" dirty="0" err="1">
                <a:solidFill>
                  <a:schemeClr val="accent1"/>
                </a:solidFill>
                <a:effectLst/>
                <a:latin typeface="Menlo" panose="020B0609030804020204" pitchFamily="49" charset="0"/>
              </a:rPr>
              <a:t>fread</a:t>
            </a:r>
            <a:endParaRPr lang="en-US" sz="1400" dirty="0">
              <a:solidFill>
                <a:schemeClr val="accent1"/>
              </a:solidFill>
              <a:effectLst/>
              <a:latin typeface="Menlo" panose="020B0609030804020204" pitchFamily="49" charset="0"/>
            </a:endParaRPr>
          </a:p>
          <a:p>
            <a:r>
              <a:rPr lang="en-US" sz="1400" dirty="0">
                <a:solidFill>
                  <a:schemeClr val="accent1"/>
                </a:solidFill>
                <a:effectLst/>
                <a:latin typeface="Menlo" panose="020B0609030804020204" pitchFamily="49" charset="0"/>
              </a:rPr>
              <a:t>    </a:t>
            </a:r>
            <a:r>
              <a:rPr lang="en-US" sz="1400" dirty="0" err="1">
                <a:solidFill>
                  <a:schemeClr val="accent1"/>
                </a:solidFill>
                <a:effectLst/>
                <a:latin typeface="Menlo" panose="020B0609030804020204" pitchFamily="49" charset="0"/>
              </a:rPr>
              <a:t>cmp</a:t>
            </a:r>
            <a:r>
              <a:rPr lang="en-US" sz="1400" dirty="0">
                <a:solidFill>
                  <a:schemeClr val="accent1"/>
                </a:solidFill>
                <a:effectLst/>
                <a:latin typeface="Menlo" panose="020B0609030804020204" pitchFamily="49" charset="0"/>
              </a:rPr>
              <a:t>     r0, 0		      // check return value from </a:t>
            </a:r>
            <a:r>
              <a:rPr lang="en-US" sz="1400" dirty="0" err="1">
                <a:solidFill>
                  <a:schemeClr val="accent1"/>
                </a:solidFill>
                <a:effectLst/>
                <a:latin typeface="Menlo" panose="020B0609030804020204" pitchFamily="49" charset="0"/>
              </a:rPr>
              <a:t>fread</a:t>
            </a:r>
            <a:endParaRPr lang="en-US" sz="1400" dirty="0">
              <a:solidFill>
                <a:schemeClr val="accent1"/>
              </a:solidFill>
              <a:effectLst/>
              <a:latin typeface="Menlo" panose="020B0609030804020204" pitchFamily="49" charset="0"/>
            </a:endParaRPr>
          </a:p>
        </p:txBody>
      </p:sp>
      <p:sp>
        <p:nvSpPr>
          <p:cNvPr id="7" name="TextBox 6">
            <a:extLst>
              <a:ext uri="{FF2B5EF4-FFF2-40B4-BE49-F238E27FC236}">
                <a16:creationId xmlns:a16="http://schemas.microsoft.com/office/drawing/2014/main" id="{35DEFB73-ACBC-CB8C-2986-18CB482775E4}"/>
              </a:ext>
            </a:extLst>
          </p:cNvPr>
          <p:cNvSpPr txBox="1"/>
          <p:nvPr/>
        </p:nvSpPr>
        <p:spPr>
          <a:xfrm>
            <a:off x="4889469" y="4867116"/>
            <a:ext cx="7212741" cy="1815882"/>
          </a:xfrm>
          <a:prstGeom prst="rect">
            <a:avLst/>
          </a:prstGeom>
          <a:solidFill>
            <a:schemeClr val="accent4">
              <a:lumMod val="20000"/>
              <a:lumOff val="80000"/>
            </a:schemeClr>
          </a:solidFill>
          <a:ln>
            <a:solidFill>
              <a:schemeClr val="accent1"/>
            </a:solidFill>
          </a:ln>
        </p:spPr>
        <p:txBody>
          <a:bodyPr wrap="square">
            <a:spAutoFit/>
          </a:bodyPr>
          <a:lstStyle/>
          <a:p>
            <a:r>
              <a:rPr lang="en-US" sz="1400" dirty="0">
                <a:solidFill>
                  <a:srgbClr val="00B050"/>
                </a:solidFill>
                <a:effectLst/>
                <a:latin typeface="Menlo" panose="020B0609030804020204" pitchFamily="49" charset="0"/>
              </a:rPr>
              <a:t>    // </a:t>
            </a:r>
            <a:r>
              <a:rPr lang="en-US" sz="1400" dirty="0" err="1">
                <a:solidFill>
                  <a:srgbClr val="00B050"/>
                </a:solidFill>
                <a:effectLst/>
                <a:latin typeface="Menlo" panose="020B0609030804020204" pitchFamily="49" charset="0"/>
              </a:rPr>
              <a:t>fwrite</a:t>
            </a:r>
            <a:r>
              <a:rPr lang="en-US" sz="1400" dirty="0">
                <a:solidFill>
                  <a:srgbClr val="00B050"/>
                </a:solidFill>
                <a:effectLst/>
                <a:latin typeface="Menlo" panose="020B0609030804020204" pitchFamily="49" charset="0"/>
              </a:rPr>
              <a:t>(buffer</a:t>
            </a:r>
            <a:r>
              <a:rPr lang="en-US" sz="1400" dirty="0">
                <a:solidFill>
                  <a:srgbClr val="00B050"/>
                </a:solidFill>
                <a:latin typeface="Menlo" panose="020B0609030804020204" pitchFamily="49" charset="0"/>
              </a:rPr>
              <a:t>, </a:t>
            </a:r>
            <a:r>
              <a:rPr lang="en-US" sz="1400" dirty="0" err="1">
                <a:solidFill>
                  <a:srgbClr val="00B050"/>
                </a:solidFill>
                <a:latin typeface="Menlo" panose="020B0609030804020204" pitchFamily="49" charset="0"/>
              </a:rPr>
              <a:t>element_size</a:t>
            </a:r>
            <a:r>
              <a:rPr lang="en-US" sz="1400" dirty="0">
                <a:solidFill>
                  <a:srgbClr val="00B050"/>
                </a:solidFill>
                <a:latin typeface="Menlo" panose="020B0609030804020204" pitchFamily="49" charset="0"/>
              </a:rPr>
              <a:t>, number of elements, FILE *)</a:t>
            </a:r>
          </a:p>
          <a:p>
            <a:r>
              <a:rPr lang="en-US" sz="1400" dirty="0">
                <a:solidFill>
                  <a:srgbClr val="00B050"/>
                </a:solidFill>
                <a:latin typeface="Menlo" panose="020B0609030804020204" pitchFamily="49" charset="0"/>
              </a:rPr>
              <a:t>    </a:t>
            </a:r>
            <a:r>
              <a:rPr lang="en-US" sz="1400" dirty="0">
                <a:solidFill>
                  <a:srgbClr val="00B050"/>
                </a:solidFill>
                <a:effectLst/>
                <a:latin typeface="Menlo" panose="020B0609030804020204" pitchFamily="49" charset="0"/>
              </a:rPr>
              <a:t>// </a:t>
            </a:r>
            <a:r>
              <a:rPr lang="en-US" sz="1400" dirty="0" err="1">
                <a:solidFill>
                  <a:srgbClr val="00B050"/>
                </a:solidFill>
                <a:effectLst/>
                <a:latin typeface="Menlo" panose="020B0609030804020204" pitchFamily="49" charset="0"/>
              </a:rPr>
              <a:t>fwrite</a:t>
            </a:r>
            <a:r>
              <a:rPr lang="en-US" sz="1400" dirty="0">
                <a:solidFill>
                  <a:srgbClr val="00B050"/>
                </a:solidFill>
                <a:effectLst/>
                <a:latin typeface="Menlo" panose="020B0609030804020204" pitchFamily="49" charset="0"/>
              </a:rPr>
              <a:t>(r0=</a:t>
            </a:r>
            <a:r>
              <a:rPr lang="en-US" sz="1400" dirty="0" err="1">
                <a:solidFill>
                  <a:srgbClr val="00B050"/>
                </a:solidFill>
                <a:effectLst/>
                <a:latin typeface="Menlo" panose="020B0609030804020204" pitchFamily="49" charset="0"/>
              </a:rPr>
              <a:t>buf</a:t>
            </a:r>
            <a:r>
              <a:rPr lang="en-US" sz="1400" dirty="0">
                <a:solidFill>
                  <a:srgbClr val="00B050"/>
                </a:solidFill>
                <a:effectLst/>
                <a:latin typeface="Menlo" panose="020B0609030804020204" pitchFamily="49" charset="0"/>
              </a:rPr>
              <a:t>, r1=1, r2=</a:t>
            </a:r>
            <a:r>
              <a:rPr lang="en-US" sz="1400" dirty="0" err="1">
                <a:solidFill>
                  <a:srgbClr val="00B050"/>
                </a:solidFill>
                <a:effectLst/>
                <a:latin typeface="Menlo" panose="020B0609030804020204" pitchFamily="49" charset="0"/>
              </a:rPr>
              <a:t>cnt</a:t>
            </a:r>
            <a:r>
              <a:rPr lang="en-US" sz="1400" dirty="0">
                <a:solidFill>
                  <a:srgbClr val="00B050"/>
                </a:solidFill>
                <a:effectLst/>
                <a:latin typeface="Menlo" panose="020B0609030804020204" pitchFamily="49" charset="0"/>
              </a:rPr>
              <a:t>, r3=</a:t>
            </a:r>
            <a:r>
              <a:rPr lang="en-US" sz="1400" dirty="0" err="1">
                <a:solidFill>
                  <a:srgbClr val="00B050"/>
                </a:solidFill>
                <a:effectLst/>
                <a:latin typeface="Menlo" panose="020B0609030804020204" pitchFamily="49" charset="0"/>
              </a:rPr>
              <a:t>stdout</a:t>
            </a:r>
            <a:r>
              <a:rPr lang="en-US" sz="1400" dirty="0">
                <a:solidFill>
                  <a:srgbClr val="00B050"/>
                </a:solidFill>
                <a:effectLst/>
                <a:latin typeface="Menlo" panose="020B0609030804020204" pitchFamily="49" charset="0"/>
              </a:rPr>
              <a:t>)</a:t>
            </a:r>
          </a:p>
          <a:p>
            <a:r>
              <a:rPr lang="en-US" sz="1400" dirty="0">
                <a:solidFill>
                  <a:srgbClr val="7030A0"/>
                </a:solidFill>
                <a:effectLst/>
                <a:latin typeface="Menlo" panose="020B0609030804020204" pitchFamily="49" charset="0"/>
              </a:rPr>
              <a:t>    mov     r0, r4              // </a:t>
            </a:r>
            <a:r>
              <a:rPr lang="en-US" sz="1400" dirty="0" err="1">
                <a:solidFill>
                  <a:srgbClr val="7030A0"/>
                </a:solidFill>
                <a:effectLst/>
                <a:latin typeface="Menlo" panose="020B0609030804020204" pitchFamily="49" charset="0"/>
              </a:rPr>
              <a:t>buf</a:t>
            </a:r>
            <a:endParaRPr lang="en-US" sz="1400" dirty="0">
              <a:solidFill>
                <a:srgbClr val="7030A0"/>
              </a:solidFill>
              <a:effectLst/>
              <a:latin typeface="Menlo" panose="020B0609030804020204" pitchFamily="49" charset="0"/>
            </a:endParaRPr>
          </a:p>
          <a:p>
            <a:r>
              <a:rPr lang="en-US" sz="1400" dirty="0">
                <a:solidFill>
                  <a:srgbClr val="7030A0"/>
                </a:solidFill>
                <a:effectLst/>
                <a:latin typeface="Menlo" panose="020B0609030804020204" pitchFamily="49" charset="0"/>
              </a:rPr>
              <a:t>    mov     r1, 1               // bytes</a:t>
            </a:r>
          </a:p>
          <a:p>
            <a:r>
              <a:rPr lang="en-US" sz="1400" dirty="0">
                <a:solidFill>
                  <a:srgbClr val="7030A0"/>
                </a:solidFill>
                <a:effectLst/>
                <a:latin typeface="Menlo" panose="020B0609030804020204" pitchFamily="49" charset="0"/>
              </a:rPr>
              <a:t>    mov     r2, r7              // </a:t>
            </a:r>
            <a:r>
              <a:rPr lang="en-US" sz="1400" dirty="0" err="1">
                <a:solidFill>
                  <a:srgbClr val="7030A0"/>
                </a:solidFill>
                <a:effectLst/>
                <a:latin typeface="Menlo" panose="020B0609030804020204" pitchFamily="49" charset="0"/>
              </a:rPr>
              <a:t>cnt</a:t>
            </a:r>
            <a:endParaRPr lang="en-US" sz="1400" dirty="0">
              <a:solidFill>
                <a:srgbClr val="7030A0"/>
              </a:solidFill>
              <a:effectLst/>
              <a:latin typeface="Menlo" panose="020B0609030804020204" pitchFamily="49" charset="0"/>
            </a:endParaRPr>
          </a:p>
          <a:p>
            <a:r>
              <a:rPr lang="en-US" sz="1400" dirty="0">
                <a:solidFill>
                  <a:srgbClr val="7030A0"/>
                </a:solidFill>
                <a:effectLst/>
                <a:latin typeface="Menlo" panose="020B0609030804020204" pitchFamily="49" charset="0"/>
              </a:rPr>
              <a:t>    mov     r3, r6              // </a:t>
            </a:r>
            <a:r>
              <a:rPr lang="en-US" sz="1400" dirty="0" err="1">
                <a:solidFill>
                  <a:srgbClr val="7030A0"/>
                </a:solidFill>
                <a:effectLst/>
                <a:latin typeface="Menlo" panose="020B0609030804020204" pitchFamily="49" charset="0"/>
              </a:rPr>
              <a:t>stdout</a:t>
            </a:r>
            <a:endParaRPr lang="en-US" sz="1400" dirty="0">
              <a:solidFill>
                <a:srgbClr val="7030A0"/>
              </a:solidFill>
              <a:effectLst/>
              <a:latin typeface="Menlo" panose="020B0609030804020204" pitchFamily="49" charset="0"/>
            </a:endParaRPr>
          </a:p>
          <a:p>
            <a:r>
              <a:rPr lang="en-US" sz="1400" dirty="0">
                <a:solidFill>
                  <a:srgbClr val="7030A0"/>
                </a:solidFill>
                <a:effectLst/>
                <a:latin typeface="Menlo" panose="020B0609030804020204" pitchFamily="49" charset="0"/>
              </a:rPr>
              <a:t>    bl      </a:t>
            </a:r>
            <a:r>
              <a:rPr lang="en-US" sz="1400" dirty="0" err="1">
                <a:solidFill>
                  <a:srgbClr val="7030A0"/>
                </a:solidFill>
                <a:effectLst/>
                <a:latin typeface="Menlo" panose="020B0609030804020204" pitchFamily="49" charset="0"/>
              </a:rPr>
              <a:t>fwrite</a:t>
            </a:r>
            <a:endParaRPr lang="en-US" sz="1400" dirty="0">
              <a:solidFill>
                <a:srgbClr val="7030A0"/>
              </a:solidFill>
              <a:effectLst/>
              <a:latin typeface="Menlo" panose="020B0609030804020204" pitchFamily="49" charset="0"/>
            </a:endParaRPr>
          </a:p>
          <a:p>
            <a:r>
              <a:rPr lang="en-US" sz="1400" dirty="0">
                <a:solidFill>
                  <a:srgbClr val="7030A0"/>
                </a:solidFill>
                <a:effectLst/>
                <a:latin typeface="Menlo" panose="020B0609030804020204" pitchFamily="49" charset="0"/>
              </a:rPr>
              <a:t>    </a:t>
            </a:r>
            <a:r>
              <a:rPr lang="en-US" sz="1400" dirty="0" err="1">
                <a:solidFill>
                  <a:srgbClr val="7030A0"/>
                </a:solidFill>
                <a:effectLst/>
                <a:latin typeface="Menlo" panose="020B0609030804020204" pitchFamily="49" charset="0"/>
              </a:rPr>
              <a:t>cmp</a:t>
            </a:r>
            <a:r>
              <a:rPr lang="en-US" sz="1400" dirty="0">
                <a:solidFill>
                  <a:srgbClr val="7030A0"/>
                </a:solidFill>
                <a:effectLst/>
                <a:latin typeface="Menlo" panose="020B0609030804020204" pitchFamily="49" charset="0"/>
              </a:rPr>
              <a:t>     r0, r7	       // check return value from </a:t>
            </a:r>
            <a:r>
              <a:rPr lang="en-US" sz="1400" dirty="0" err="1">
                <a:solidFill>
                  <a:srgbClr val="7030A0"/>
                </a:solidFill>
                <a:effectLst/>
                <a:latin typeface="Menlo" panose="020B0609030804020204" pitchFamily="49" charset="0"/>
              </a:rPr>
              <a:t>fwrite</a:t>
            </a:r>
            <a:endParaRPr lang="en-US" sz="1400" dirty="0">
              <a:solidFill>
                <a:srgbClr val="7030A0"/>
              </a:solidFill>
              <a:effectLst/>
              <a:latin typeface="Menlo" panose="020B0609030804020204" pitchFamily="49" charset="0"/>
            </a:endParaRPr>
          </a:p>
        </p:txBody>
      </p:sp>
      <p:sp>
        <p:nvSpPr>
          <p:cNvPr id="8" name="TextBox 7">
            <a:extLst>
              <a:ext uri="{FF2B5EF4-FFF2-40B4-BE49-F238E27FC236}">
                <a16:creationId xmlns:a16="http://schemas.microsoft.com/office/drawing/2014/main" id="{B0A20809-1131-CBB9-34C4-2BD862BEF25D}"/>
              </a:ext>
            </a:extLst>
          </p:cNvPr>
          <p:cNvSpPr txBox="1"/>
          <p:nvPr/>
        </p:nvSpPr>
        <p:spPr>
          <a:xfrm>
            <a:off x="6723959" y="965264"/>
            <a:ext cx="5153975" cy="1631216"/>
          </a:xfrm>
          <a:prstGeom prst="rect">
            <a:avLst/>
          </a:prstGeom>
          <a:solidFill>
            <a:schemeClr val="bg1">
              <a:lumMod val="95000"/>
            </a:schemeClr>
          </a:solidFill>
          <a:ln>
            <a:solidFill>
              <a:schemeClr val="accent1"/>
            </a:solidFill>
          </a:ln>
        </p:spPr>
        <p:txBody>
          <a:bodyPr wrap="none" rtlCol="0">
            <a:spAutoFit/>
          </a:bodyPr>
          <a:lstStyle/>
          <a:p>
            <a:r>
              <a:rPr lang="en-US" sz="1600" dirty="0">
                <a:solidFill>
                  <a:srgbClr val="000000"/>
                </a:solidFill>
                <a:effectLst/>
                <a:latin typeface="Consolas" panose="020B0609020204030204" pitchFamily="49" charset="0"/>
                <a:cs typeface="Consolas" panose="020B0609020204030204" pitchFamily="49" charset="0"/>
              </a:rPr>
              <a:t>    </a:t>
            </a:r>
            <a:r>
              <a:rPr lang="en-US" sz="1400" dirty="0">
                <a:solidFill>
                  <a:srgbClr val="00B050"/>
                </a:solidFill>
                <a:effectLst/>
                <a:latin typeface="Consolas" panose="020B0609020204030204" pitchFamily="49" charset="0"/>
                <a:cs typeface="Consolas" panose="020B0609020204030204" pitchFamily="49" charset="0"/>
              </a:rPr>
              <a:t>// save values in preserved registers</a:t>
            </a:r>
          </a:p>
          <a:p>
            <a:r>
              <a:rPr lang="en-US" sz="1400" dirty="0">
                <a:solidFill>
                  <a:srgbClr val="000000"/>
                </a:solidFill>
                <a:effectLst/>
                <a:latin typeface="Consolas" panose="020B0609020204030204" pitchFamily="49" charset="0"/>
                <a:cs typeface="Consolas" panose="020B0609020204030204" pitchFamily="49" charset="0"/>
              </a:rPr>
              <a:t>    </a:t>
            </a:r>
            <a:r>
              <a:rPr lang="en-US" sz="1400" dirty="0" err="1">
                <a:solidFill>
                  <a:srgbClr val="000000"/>
                </a:solidFill>
                <a:effectLst/>
                <a:latin typeface="Consolas" panose="020B0609020204030204" pitchFamily="49" charset="0"/>
                <a:cs typeface="Consolas" panose="020B0609020204030204" pitchFamily="49" charset="0"/>
              </a:rPr>
              <a:t>ldr</a:t>
            </a:r>
            <a:r>
              <a:rPr lang="en-US" sz="1400" dirty="0">
                <a:solidFill>
                  <a:srgbClr val="000000"/>
                </a:solidFill>
                <a:effectLst/>
                <a:latin typeface="Consolas" panose="020B0609020204030204" pitchFamily="49" charset="0"/>
                <a:cs typeface="Consolas" panose="020B0609020204030204" pitchFamily="49" charset="0"/>
              </a:rPr>
              <a:t>     r4, =BUF     // distance from </a:t>
            </a:r>
            <a:r>
              <a:rPr lang="en-US" sz="1400" dirty="0" err="1">
                <a:solidFill>
                  <a:srgbClr val="000000"/>
                </a:solidFill>
                <a:effectLst/>
                <a:latin typeface="Consolas" panose="020B0609020204030204" pitchFamily="49" charset="0"/>
                <a:cs typeface="Consolas" panose="020B0609020204030204" pitchFamily="49" charset="0"/>
              </a:rPr>
              <a:t>fp</a:t>
            </a:r>
            <a:endParaRPr lang="en-US" sz="1400" dirty="0">
              <a:solidFill>
                <a:srgbClr val="000000"/>
              </a:solidFill>
              <a:effectLst/>
              <a:latin typeface="Consolas" panose="020B0609020204030204" pitchFamily="49" charset="0"/>
              <a:cs typeface="Consolas" panose="020B0609020204030204" pitchFamily="49" charset="0"/>
            </a:endParaRPr>
          </a:p>
          <a:p>
            <a:r>
              <a:rPr lang="en-US" sz="1400" dirty="0">
                <a:solidFill>
                  <a:srgbClr val="000000"/>
                </a:solidFill>
                <a:effectLst/>
                <a:latin typeface="Consolas" panose="020B0609020204030204" pitchFamily="49" charset="0"/>
                <a:cs typeface="Consolas" panose="020B0609020204030204" pitchFamily="49" charset="0"/>
              </a:rPr>
              <a:t>    sub     r4, </a:t>
            </a:r>
            <a:r>
              <a:rPr lang="en-US" sz="1400" dirty="0" err="1">
                <a:solidFill>
                  <a:srgbClr val="000000"/>
                </a:solidFill>
                <a:effectLst/>
                <a:latin typeface="Consolas" panose="020B0609020204030204" pitchFamily="49" charset="0"/>
                <a:cs typeface="Consolas" panose="020B0609020204030204" pitchFamily="49" charset="0"/>
              </a:rPr>
              <a:t>fp</a:t>
            </a:r>
            <a:r>
              <a:rPr lang="en-US" sz="1400" dirty="0">
                <a:solidFill>
                  <a:srgbClr val="000000"/>
                </a:solidFill>
                <a:effectLst/>
                <a:latin typeface="Consolas" panose="020B0609020204030204" pitchFamily="49" charset="0"/>
                <a:cs typeface="Consolas" panose="020B0609020204030204" pitchFamily="49" charset="0"/>
              </a:rPr>
              <a:t>, r4   // pointer to buffer</a:t>
            </a:r>
          </a:p>
          <a:p>
            <a:r>
              <a:rPr lang="en-US" sz="1400" dirty="0">
                <a:solidFill>
                  <a:srgbClr val="000000"/>
                </a:solidFill>
                <a:effectLst/>
                <a:latin typeface="Consolas" panose="020B0609020204030204" pitchFamily="49" charset="0"/>
                <a:cs typeface="Consolas" panose="020B0609020204030204" pitchFamily="49" charset="0"/>
              </a:rPr>
              <a:t>    </a:t>
            </a:r>
            <a:r>
              <a:rPr lang="en-US" sz="1400" dirty="0" err="1">
                <a:solidFill>
                  <a:srgbClr val="000000"/>
                </a:solidFill>
                <a:effectLst/>
                <a:latin typeface="Consolas" panose="020B0609020204030204" pitchFamily="49" charset="0"/>
                <a:cs typeface="Consolas" panose="020B0609020204030204" pitchFamily="49" charset="0"/>
              </a:rPr>
              <a:t>ldr</a:t>
            </a:r>
            <a:r>
              <a:rPr lang="en-US" sz="1400" dirty="0">
                <a:solidFill>
                  <a:srgbClr val="000000"/>
                </a:solidFill>
                <a:effectLst/>
                <a:latin typeface="Consolas" panose="020B0609020204030204" pitchFamily="49" charset="0"/>
                <a:cs typeface="Consolas" panose="020B0609020204030204" pitchFamily="49" charset="0"/>
              </a:rPr>
              <a:t>     r5, =stdin   // standard input global</a:t>
            </a:r>
          </a:p>
          <a:p>
            <a:r>
              <a:rPr lang="en-US" sz="1400" dirty="0">
                <a:solidFill>
                  <a:srgbClr val="000000"/>
                </a:solidFill>
                <a:effectLst/>
                <a:latin typeface="Consolas" panose="020B0609020204030204" pitchFamily="49" charset="0"/>
                <a:cs typeface="Consolas" panose="020B0609020204030204" pitchFamily="49" charset="0"/>
              </a:rPr>
              <a:t>    </a:t>
            </a:r>
            <a:r>
              <a:rPr lang="en-US" sz="1400" dirty="0" err="1">
                <a:solidFill>
                  <a:srgbClr val="000000"/>
                </a:solidFill>
                <a:effectLst/>
                <a:latin typeface="Consolas" panose="020B0609020204030204" pitchFamily="49" charset="0"/>
                <a:cs typeface="Consolas" panose="020B0609020204030204" pitchFamily="49" charset="0"/>
              </a:rPr>
              <a:t>ldr</a:t>
            </a:r>
            <a:r>
              <a:rPr lang="en-US" sz="1400" dirty="0">
                <a:solidFill>
                  <a:srgbClr val="000000"/>
                </a:solidFill>
                <a:effectLst/>
                <a:latin typeface="Consolas" panose="020B0609020204030204" pitchFamily="49" charset="0"/>
                <a:cs typeface="Consolas" panose="020B0609020204030204" pitchFamily="49" charset="0"/>
              </a:rPr>
              <a:t>     r5, [r5]</a:t>
            </a:r>
          </a:p>
          <a:p>
            <a:r>
              <a:rPr lang="en-US" sz="1400" dirty="0">
                <a:solidFill>
                  <a:srgbClr val="000000"/>
                </a:solidFill>
                <a:effectLst/>
                <a:latin typeface="Consolas" panose="020B0609020204030204" pitchFamily="49" charset="0"/>
                <a:cs typeface="Consolas" panose="020B0609020204030204" pitchFamily="49" charset="0"/>
              </a:rPr>
              <a:t>    </a:t>
            </a:r>
            <a:r>
              <a:rPr lang="en-US" sz="1400" dirty="0" err="1">
                <a:solidFill>
                  <a:srgbClr val="000000"/>
                </a:solidFill>
                <a:effectLst/>
                <a:latin typeface="Consolas" panose="020B0609020204030204" pitchFamily="49" charset="0"/>
                <a:cs typeface="Consolas" panose="020B0609020204030204" pitchFamily="49" charset="0"/>
              </a:rPr>
              <a:t>ldr</a:t>
            </a:r>
            <a:r>
              <a:rPr lang="en-US" sz="1400" dirty="0">
                <a:solidFill>
                  <a:srgbClr val="000000"/>
                </a:solidFill>
                <a:effectLst/>
                <a:latin typeface="Consolas" panose="020B0609020204030204" pitchFamily="49" charset="0"/>
                <a:cs typeface="Consolas" panose="020B0609020204030204" pitchFamily="49" charset="0"/>
              </a:rPr>
              <a:t>     r6, =</a:t>
            </a:r>
            <a:r>
              <a:rPr lang="en-US" sz="1400" dirty="0" err="1">
                <a:solidFill>
                  <a:srgbClr val="000000"/>
                </a:solidFill>
                <a:effectLst/>
                <a:latin typeface="Consolas" panose="020B0609020204030204" pitchFamily="49" charset="0"/>
                <a:cs typeface="Consolas" panose="020B0609020204030204" pitchFamily="49" charset="0"/>
              </a:rPr>
              <a:t>stdout</a:t>
            </a:r>
            <a:r>
              <a:rPr lang="en-US" sz="1400" dirty="0">
                <a:solidFill>
                  <a:srgbClr val="000000"/>
                </a:solidFill>
                <a:effectLst/>
                <a:latin typeface="Consolas" panose="020B0609020204030204" pitchFamily="49" charset="0"/>
                <a:cs typeface="Consolas" panose="020B0609020204030204" pitchFamily="49" charset="0"/>
              </a:rPr>
              <a:t>  // standard output global</a:t>
            </a:r>
          </a:p>
          <a:p>
            <a:r>
              <a:rPr lang="en-US" sz="1400" dirty="0">
                <a:solidFill>
                  <a:srgbClr val="000000"/>
                </a:solidFill>
                <a:effectLst/>
                <a:latin typeface="Consolas" panose="020B0609020204030204" pitchFamily="49" charset="0"/>
                <a:cs typeface="Consolas" panose="020B0609020204030204" pitchFamily="49" charset="0"/>
              </a:rPr>
              <a:t>    </a:t>
            </a:r>
            <a:r>
              <a:rPr lang="en-US" sz="1400" dirty="0" err="1">
                <a:solidFill>
                  <a:srgbClr val="000000"/>
                </a:solidFill>
                <a:effectLst/>
                <a:latin typeface="Consolas" panose="020B0609020204030204" pitchFamily="49" charset="0"/>
                <a:cs typeface="Consolas" panose="020B0609020204030204" pitchFamily="49" charset="0"/>
              </a:rPr>
              <a:t>ldr</a:t>
            </a:r>
            <a:r>
              <a:rPr lang="en-US" sz="1400" dirty="0">
                <a:solidFill>
                  <a:srgbClr val="000000"/>
                </a:solidFill>
                <a:effectLst/>
                <a:latin typeface="Consolas" panose="020B0609020204030204" pitchFamily="49" charset="0"/>
                <a:cs typeface="Consolas" panose="020B0609020204030204" pitchFamily="49" charset="0"/>
              </a:rPr>
              <a:t>     r6, [r6]</a:t>
            </a:r>
          </a:p>
        </p:txBody>
      </p:sp>
      <p:sp>
        <p:nvSpPr>
          <p:cNvPr id="10" name="TextBox 9">
            <a:extLst>
              <a:ext uri="{FF2B5EF4-FFF2-40B4-BE49-F238E27FC236}">
                <a16:creationId xmlns:a16="http://schemas.microsoft.com/office/drawing/2014/main" id="{6538DD8C-3419-A6BC-498D-FFF69869F2BB}"/>
              </a:ext>
            </a:extLst>
          </p:cNvPr>
          <p:cNvSpPr txBox="1"/>
          <p:nvPr/>
        </p:nvSpPr>
        <p:spPr>
          <a:xfrm>
            <a:off x="3395593" y="6291335"/>
            <a:ext cx="698369" cy="431551"/>
          </a:xfrm>
          <a:prstGeom prst="rect">
            <a:avLst/>
          </a:prstGeom>
          <a:noFill/>
        </p:spPr>
        <p:txBody>
          <a:bodyPr wrap="square" rtlCol="0">
            <a:spAutoFit/>
          </a:bodyPr>
          <a:lstStyle/>
          <a:p>
            <a:r>
              <a:rPr lang="en-US" b="1" dirty="0" err="1">
                <a:latin typeface="Courier New" panose="02070309020205020404" pitchFamily="49" charset="0"/>
                <a:cs typeface="Courier New" panose="02070309020205020404" pitchFamily="49" charset="0"/>
              </a:rPr>
              <a:t>sp</a:t>
            </a:r>
            <a:endParaRPr lang="en-US" b="1" dirty="0">
              <a:latin typeface="Courier New" panose="02070309020205020404" pitchFamily="49" charset="0"/>
              <a:cs typeface="Courier New" panose="02070309020205020404" pitchFamily="49" charset="0"/>
            </a:endParaRPr>
          </a:p>
        </p:txBody>
      </p:sp>
      <p:sp>
        <p:nvSpPr>
          <p:cNvPr id="14" name="Left Arrow 13">
            <a:extLst>
              <a:ext uri="{FF2B5EF4-FFF2-40B4-BE49-F238E27FC236}">
                <a16:creationId xmlns:a16="http://schemas.microsoft.com/office/drawing/2014/main" id="{CF845EC0-13C2-6271-A09C-5FE3DD5B1375}"/>
              </a:ext>
            </a:extLst>
          </p:cNvPr>
          <p:cNvSpPr/>
          <p:nvPr/>
        </p:nvSpPr>
        <p:spPr>
          <a:xfrm>
            <a:off x="3052295" y="6419647"/>
            <a:ext cx="406011" cy="1749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528C2C7-8E60-6C59-78D6-F2A0CA8BFB2E}"/>
              </a:ext>
            </a:extLst>
          </p:cNvPr>
          <p:cNvSpPr/>
          <p:nvPr/>
        </p:nvSpPr>
        <p:spPr>
          <a:xfrm>
            <a:off x="1586431" y="2866400"/>
            <a:ext cx="1447547" cy="364663"/>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22" name="Rectangle 21">
            <a:extLst>
              <a:ext uri="{FF2B5EF4-FFF2-40B4-BE49-F238E27FC236}">
                <a16:creationId xmlns:a16="http://schemas.microsoft.com/office/drawing/2014/main" id="{48444338-AFD1-5C8E-53D3-6905E44B0C53}"/>
              </a:ext>
            </a:extLst>
          </p:cNvPr>
          <p:cNvSpPr/>
          <p:nvPr/>
        </p:nvSpPr>
        <p:spPr>
          <a:xfrm>
            <a:off x="1588364" y="3250003"/>
            <a:ext cx="1447547" cy="364663"/>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23" name="TextBox 22">
            <a:extLst>
              <a:ext uri="{FF2B5EF4-FFF2-40B4-BE49-F238E27FC236}">
                <a16:creationId xmlns:a16="http://schemas.microsoft.com/office/drawing/2014/main" id="{737191FE-D314-26B4-DE08-2F55C861A085}"/>
              </a:ext>
            </a:extLst>
          </p:cNvPr>
          <p:cNvSpPr txBox="1"/>
          <p:nvPr/>
        </p:nvSpPr>
        <p:spPr>
          <a:xfrm>
            <a:off x="3391505" y="2938500"/>
            <a:ext cx="482373" cy="431551"/>
          </a:xfrm>
          <a:prstGeom prst="rect">
            <a:avLst/>
          </a:prstGeom>
          <a:noFill/>
        </p:spPr>
        <p:txBody>
          <a:bodyPr wrap="square" rtlCol="0">
            <a:spAutoFit/>
          </a:bodyPr>
          <a:lstStyle/>
          <a:p>
            <a:r>
              <a:rPr lang="en-US" b="1" dirty="0" err="1">
                <a:latin typeface="Courier New" panose="02070309020205020404" pitchFamily="49" charset="0"/>
                <a:cs typeface="Courier New" panose="02070309020205020404" pitchFamily="49" charset="0"/>
              </a:rPr>
              <a:t>fp</a:t>
            </a:r>
            <a:endParaRPr lang="en-US" b="1" dirty="0">
              <a:latin typeface="Courier New" panose="02070309020205020404" pitchFamily="49" charset="0"/>
              <a:cs typeface="Courier New" panose="02070309020205020404" pitchFamily="49" charset="0"/>
            </a:endParaRPr>
          </a:p>
        </p:txBody>
      </p:sp>
      <p:sp>
        <p:nvSpPr>
          <p:cNvPr id="24" name="Left Arrow 23">
            <a:extLst>
              <a:ext uri="{FF2B5EF4-FFF2-40B4-BE49-F238E27FC236}">
                <a16:creationId xmlns:a16="http://schemas.microsoft.com/office/drawing/2014/main" id="{6A8CD722-813B-26B7-2413-7D07646374A8}"/>
              </a:ext>
            </a:extLst>
          </p:cNvPr>
          <p:cNvSpPr/>
          <p:nvPr/>
        </p:nvSpPr>
        <p:spPr>
          <a:xfrm>
            <a:off x="3035911" y="3085801"/>
            <a:ext cx="406011" cy="1749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CB1D366-3746-CFAD-B236-7A39914785E3}"/>
              </a:ext>
            </a:extLst>
          </p:cNvPr>
          <p:cNvSpPr/>
          <p:nvPr/>
        </p:nvSpPr>
        <p:spPr>
          <a:xfrm>
            <a:off x="1604748" y="5042264"/>
            <a:ext cx="1447547" cy="1493762"/>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6"/>
                </a:solidFill>
              </a:rPr>
              <a:t>buf</a:t>
            </a:r>
            <a:r>
              <a:rPr lang="en-US" dirty="0">
                <a:solidFill>
                  <a:schemeClr val="accent6"/>
                </a:solidFill>
              </a:rPr>
              <a:t>[BUFSZ]</a:t>
            </a:r>
          </a:p>
        </p:txBody>
      </p:sp>
      <p:sp>
        <p:nvSpPr>
          <p:cNvPr id="31" name="TextBox 30">
            <a:extLst>
              <a:ext uri="{FF2B5EF4-FFF2-40B4-BE49-F238E27FC236}">
                <a16:creationId xmlns:a16="http://schemas.microsoft.com/office/drawing/2014/main" id="{19E03CBA-77BA-8945-F6BA-8ED86DE58FB3}"/>
              </a:ext>
            </a:extLst>
          </p:cNvPr>
          <p:cNvSpPr txBox="1"/>
          <p:nvPr/>
        </p:nvSpPr>
        <p:spPr>
          <a:xfrm>
            <a:off x="445680" y="6301436"/>
            <a:ext cx="1070799" cy="338554"/>
          </a:xfrm>
          <a:prstGeom prst="rect">
            <a:avLst/>
          </a:prstGeom>
          <a:noFill/>
        </p:spPr>
        <p:txBody>
          <a:bodyPr wrap="square" rtlCol="0">
            <a:spAutoFit/>
          </a:bodyPr>
          <a:lstStyle/>
          <a:p>
            <a:r>
              <a:rPr lang="en-US" sz="1600" b="1" dirty="0" err="1">
                <a:solidFill>
                  <a:srgbClr val="7030A0"/>
                </a:solidFill>
                <a:latin typeface="Courier New" panose="02070309020205020404" pitchFamily="49" charset="0"/>
                <a:cs typeface="Courier New" panose="02070309020205020404" pitchFamily="49" charset="0"/>
              </a:rPr>
              <a:t>buf</a:t>
            </a:r>
            <a:r>
              <a:rPr lang="en-US" sz="1600" b="1" dirty="0">
                <a:solidFill>
                  <a:srgbClr val="7030A0"/>
                </a:solidFill>
                <a:latin typeface="Courier New" panose="02070309020205020404" pitchFamily="49" charset="0"/>
                <a:cs typeface="Courier New" panose="02070309020205020404" pitchFamily="49" charset="0"/>
              </a:rPr>
              <a:t>[0]</a:t>
            </a:r>
          </a:p>
        </p:txBody>
      </p:sp>
      <p:sp>
        <p:nvSpPr>
          <p:cNvPr id="33" name="Rectangle 32">
            <a:extLst>
              <a:ext uri="{FF2B5EF4-FFF2-40B4-BE49-F238E27FC236}">
                <a16:creationId xmlns:a16="http://schemas.microsoft.com/office/drawing/2014/main" id="{10DBAE56-1B93-6E44-9A8B-F79E8DC9C9D1}"/>
              </a:ext>
            </a:extLst>
          </p:cNvPr>
          <p:cNvSpPr/>
          <p:nvPr/>
        </p:nvSpPr>
        <p:spPr>
          <a:xfrm>
            <a:off x="1599536" y="4677601"/>
            <a:ext cx="1447547" cy="364663"/>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r4</a:t>
            </a:r>
          </a:p>
        </p:txBody>
      </p:sp>
      <p:sp>
        <p:nvSpPr>
          <p:cNvPr id="34" name="Rectangle 33">
            <a:extLst>
              <a:ext uri="{FF2B5EF4-FFF2-40B4-BE49-F238E27FC236}">
                <a16:creationId xmlns:a16="http://schemas.microsoft.com/office/drawing/2014/main" id="{CC893FFF-233A-087D-EB27-A7E65F39D736}"/>
              </a:ext>
            </a:extLst>
          </p:cNvPr>
          <p:cNvSpPr/>
          <p:nvPr/>
        </p:nvSpPr>
        <p:spPr>
          <a:xfrm>
            <a:off x="1593379" y="4311496"/>
            <a:ext cx="1447547" cy="364663"/>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r5</a:t>
            </a:r>
          </a:p>
        </p:txBody>
      </p:sp>
      <p:sp>
        <p:nvSpPr>
          <p:cNvPr id="35" name="Rectangle 34">
            <a:extLst>
              <a:ext uri="{FF2B5EF4-FFF2-40B4-BE49-F238E27FC236}">
                <a16:creationId xmlns:a16="http://schemas.microsoft.com/office/drawing/2014/main" id="{2570334A-F240-1EAD-037B-3D3A388E1486}"/>
              </a:ext>
            </a:extLst>
          </p:cNvPr>
          <p:cNvSpPr/>
          <p:nvPr/>
        </p:nvSpPr>
        <p:spPr>
          <a:xfrm>
            <a:off x="1593380" y="3957345"/>
            <a:ext cx="1447547" cy="364663"/>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r6</a:t>
            </a:r>
          </a:p>
        </p:txBody>
      </p:sp>
      <p:sp>
        <p:nvSpPr>
          <p:cNvPr id="36" name="Rectangle 35">
            <a:extLst>
              <a:ext uri="{FF2B5EF4-FFF2-40B4-BE49-F238E27FC236}">
                <a16:creationId xmlns:a16="http://schemas.microsoft.com/office/drawing/2014/main" id="{56C7B13C-A06B-4414-DE0C-F4C3407E9E7F}"/>
              </a:ext>
            </a:extLst>
          </p:cNvPr>
          <p:cNvSpPr/>
          <p:nvPr/>
        </p:nvSpPr>
        <p:spPr>
          <a:xfrm>
            <a:off x="1593380" y="3588020"/>
            <a:ext cx="1447547" cy="364663"/>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r7</a:t>
            </a:r>
          </a:p>
        </p:txBody>
      </p:sp>
      <p:cxnSp>
        <p:nvCxnSpPr>
          <p:cNvPr id="6" name="Straight Arrow Connector 5">
            <a:extLst>
              <a:ext uri="{FF2B5EF4-FFF2-40B4-BE49-F238E27FC236}">
                <a16:creationId xmlns:a16="http://schemas.microsoft.com/office/drawing/2014/main" id="{FAA68A03-8A95-55A3-67B2-AA3C35BD55FB}"/>
              </a:ext>
            </a:extLst>
          </p:cNvPr>
          <p:cNvCxnSpPr>
            <a:cxnSpLocks/>
          </p:cNvCxnSpPr>
          <p:nvPr/>
        </p:nvCxnSpPr>
        <p:spPr>
          <a:xfrm>
            <a:off x="3542334" y="3231063"/>
            <a:ext cx="0" cy="3188584"/>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3DB9627-432E-B536-BC50-BC388F067903}"/>
              </a:ext>
            </a:extLst>
          </p:cNvPr>
          <p:cNvSpPr txBox="1"/>
          <p:nvPr/>
        </p:nvSpPr>
        <p:spPr>
          <a:xfrm>
            <a:off x="3560010" y="4135228"/>
            <a:ext cx="1268296" cy="923330"/>
          </a:xfrm>
          <a:prstGeom prst="rect">
            <a:avLst/>
          </a:prstGeom>
          <a:noFill/>
        </p:spPr>
        <p:txBody>
          <a:bodyPr wrap="none" rtlCol="0">
            <a:spAutoFit/>
          </a:bodyPr>
          <a:lstStyle/>
          <a:p>
            <a:r>
              <a:rPr lang="en-US" dirty="0"/>
              <a:t>BUF=</a:t>
            </a:r>
          </a:p>
          <a:p>
            <a:r>
              <a:rPr lang="en-US" dirty="0"/>
              <a:t>FP_OFF +</a:t>
            </a:r>
          </a:p>
          <a:p>
            <a:r>
              <a:rPr lang="en-US" dirty="0"/>
              <a:t>BUFSZ</a:t>
            </a:r>
          </a:p>
        </p:txBody>
      </p:sp>
      <p:sp>
        <p:nvSpPr>
          <p:cNvPr id="12" name="TextBox 11">
            <a:extLst>
              <a:ext uri="{FF2B5EF4-FFF2-40B4-BE49-F238E27FC236}">
                <a16:creationId xmlns:a16="http://schemas.microsoft.com/office/drawing/2014/main" id="{DEDA5E29-467C-9E02-7F93-31343540CF6B}"/>
              </a:ext>
            </a:extLst>
          </p:cNvPr>
          <p:cNvSpPr txBox="1"/>
          <p:nvPr/>
        </p:nvSpPr>
        <p:spPr>
          <a:xfrm>
            <a:off x="93515" y="1036548"/>
            <a:ext cx="6323570" cy="1569660"/>
          </a:xfrm>
          <a:prstGeom prst="rect">
            <a:avLst/>
          </a:prstGeom>
          <a:solidFill>
            <a:schemeClr val="bg1">
              <a:lumMod val="95000"/>
            </a:schemeClr>
          </a:solidFill>
          <a:ln>
            <a:solidFill>
              <a:schemeClr val="accent1"/>
            </a:solidFill>
          </a:ln>
        </p:spPr>
        <p:txBody>
          <a:bodyPr wrap="square">
            <a:spAutoFit/>
          </a:bodyPr>
          <a:lstStyle/>
          <a:p>
            <a:r>
              <a:rPr lang="en-US" sz="1200" dirty="0">
                <a:solidFill>
                  <a:srgbClr val="000000"/>
                </a:solidFill>
                <a:latin typeface="Consolas" panose="020B0609020204030204" pitchFamily="49" charset="0"/>
                <a:cs typeface="Consolas" panose="020B0609020204030204" pitchFamily="49" charset="0"/>
              </a:rPr>
              <a:t>   </a:t>
            </a:r>
            <a:r>
              <a:rPr lang="en-US" sz="1200" dirty="0">
                <a:solidFill>
                  <a:srgbClr val="000000"/>
                </a:solidFill>
                <a:effectLst/>
                <a:latin typeface="Consolas" panose="020B0609020204030204" pitchFamily="49" charset="0"/>
                <a:cs typeface="Consolas" panose="020B0609020204030204" pitchFamily="49" charset="0"/>
              </a:rPr>
              <a:t> .text</a:t>
            </a:r>
          </a:p>
          <a:p>
            <a:r>
              <a:rPr lang="en-US" sz="1200" dirty="0">
                <a:solidFill>
                  <a:srgbClr val="000000"/>
                </a:solidFill>
                <a:effectLst/>
                <a:latin typeface="Consolas" panose="020B0609020204030204" pitchFamily="49" charset="0"/>
                <a:cs typeface="Consolas" panose="020B0609020204030204" pitchFamily="49" charset="0"/>
              </a:rPr>
              <a:t>    .global main</a:t>
            </a:r>
          </a:p>
          <a:p>
            <a:r>
              <a:rPr lang="en-US" sz="1200" dirty="0">
                <a:solidFill>
                  <a:srgbClr val="000000"/>
                </a:solidFill>
                <a:effectLst/>
                <a:latin typeface="Consolas" panose="020B0609020204030204" pitchFamily="49" charset="0"/>
                <a:cs typeface="Consolas" panose="020B0609020204030204" pitchFamily="49" charset="0"/>
              </a:rPr>
              <a:t>    .type   main, %function    </a:t>
            </a:r>
            <a:r>
              <a:rPr lang="en-US" sz="1200" i="1" dirty="0">
                <a:solidFill>
                  <a:srgbClr val="00B050"/>
                </a:solidFill>
                <a:effectLst/>
                <a:latin typeface="Consolas" panose="020B0609020204030204" pitchFamily="49" charset="0"/>
                <a:cs typeface="Consolas" panose="020B0609020204030204" pitchFamily="49" charset="0"/>
              </a:rPr>
              <a:t>// stack frame below, distances from </a:t>
            </a:r>
            <a:r>
              <a:rPr lang="en-US" sz="1200" i="1" dirty="0" err="1">
                <a:solidFill>
                  <a:srgbClr val="00B050"/>
                </a:solidFill>
                <a:effectLst/>
                <a:latin typeface="Consolas" panose="020B0609020204030204" pitchFamily="49" charset="0"/>
                <a:cs typeface="Consolas" panose="020B0609020204030204" pitchFamily="49" charset="0"/>
              </a:rPr>
              <a:t>fp</a:t>
            </a:r>
            <a:r>
              <a:rPr lang="en-US" sz="1200" i="1" dirty="0">
                <a:solidFill>
                  <a:srgbClr val="00B050"/>
                </a:solidFill>
                <a:effectLst/>
                <a:latin typeface="Consolas" panose="020B0609020204030204" pitchFamily="49" charset="0"/>
                <a:cs typeface="Consolas" panose="020B0609020204030204" pitchFamily="49" charset="0"/>
              </a:rPr>
              <a:t> </a:t>
            </a:r>
          </a:p>
          <a:p>
            <a:r>
              <a:rPr lang="en-US" sz="1200" dirty="0">
                <a:solidFill>
                  <a:srgbClr val="000000"/>
                </a:solidFill>
                <a:effectLst/>
                <a:latin typeface="Consolas" panose="020B0609020204030204" pitchFamily="49" charset="0"/>
                <a:cs typeface="Consolas" panose="020B0609020204030204" pitchFamily="49" charset="0"/>
              </a:rPr>
              <a:t>    .</a:t>
            </a:r>
            <a:r>
              <a:rPr lang="en-US" sz="1200" dirty="0" err="1">
                <a:solidFill>
                  <a:srgbClr val="000000"/>
                </a:solidFill>
                <a:effectLst/>
                <a:latin typeface="Consolas" panose="020B0609020204030204" pitchFamily="49" charset="0"/>
                <a:cs typeface="Consolas" panose="020B0609020204030204" pitchFamily="49" charset="0"/>
              </a:rPr>
              <a:t>equ</a:t>
            </a:r>
            <a:r>
              <a:rPr lang="en-US" sz="1200" dirty="0">
                <a:solidFill>
                  <a:srgbClr val="000000"/>
                </a:solidFill>
                <a:effectLst/>
                <a:latin typeface="Consolas" panose="020B0609020204030204" pitchFamily="49" charset="0"/>
                <a:cs typeface="Consolas" panose="020B0609020204030204" pitchFamily="49" charset="0"/>
              </a:rPr>
              <a:t>    BUFSZ,      4096</a:t>
            </a:r>
          </a:p>
          <a:p>
            <a:r>
              <a:rPr lang="en-US" sz="1200" dirty="0">
                <a:solidFill>
                  <a:srgbClr val="000000"/>
                </a:solidFill>
                <a:effectLst/>
                <a:latin typeface="Consolas" panose="020B0609020204030204" pitchFamily="49" charset="0"/>
                <a:cs typeface="Consolas" panose="020B0609020204030204" pitchFamily="49" charset="0"/>
              </a:rPr>
              <a:t>    .</a:t>
            </a:r>
            <a:r>
              <a:rPr lang="en-US" sz="1200" dirty="0" err="1">
                <a:solidFill>
                  <a:srgbClr val="000000"/>
                </a:solidFill>
                <a:effectLst/>
                <a:latin typeface="Consolas" panose="020B0609020204030204" pitchFamily="49" charset="0"/>
                <a:cs typeface="Consolas" panose="020B0609020204030204" pitchFamily="49" charset="0"/>
              </a:rPr>
              <a:t>equ</a:t>
            </a:r>
            <a:r>
              <a:rPr lang="en-US" sz="1200" dirty="0">
                <a:solidFill>
                  <a:srgbClr val="000000"/>
                </a:solidFill>
                <a:effectLst/>
                <a:latin typeface="Consolas" panose="020B0609020204030204" pitchFamily="49" charset="0"/>
                <a:cs typeface="Consolas" panose="020B0609020204030204" pitchFamily="49" charset="0"/>
              </a:rPr>
              <a:t>    FP_OFF,     20          // </a:t>
            </a:r>
            <a:r>
              <a:rPr lang="en-US" sz="1200" dirty="0" err="1">
                <a:solidFill>
                  <a:srgbClr val="000000"/>
                </a:solidFill>
                <a:effectLst/>
                <a:latin typeface="Consolas" panose="020B0609020204030204" pitchFamily="49" charset="0"/>
                <a:cs typeface="Consolas" panose="020B0609020204030204" pitchFamily="49" charset="0"/>
              </a:rPr>
              <a:t>fp</a:t>
            </a:r>
            <a:r>
              <a:rPr lang="en-US" sz="1200" dirty="0">
                <a:solidFill>
                  <a:srgbClr val="000000"/>
                </a:solidFill>
                <a:effectLst/>
                <a:latin typeface="Consolas" panose="020B0609020204030204" pitchFamily="49" charset="0"/>
                <a:cs typeface="Consolas" panose="020B0609020204030204" pitchFamily="49" charset="0"/>
              </a:rPr>
              <a:t> offset in main stack frame</a:t>
            </a:r>
          </a:p>
          <a:p>
            <a:r>
              <a:rPr lang="en-US" sz="1200" dirty="0">
                <a:solidFill>
                  <a:srgbClr val="000000"/>
                </a:solidFill>
                <a:effectLst/>
                <a:latin typeface="Consolas" panose="020B0609020204030204" pitchFamily="49" charset="0"/>
                <a:cs typeface="Consolas" panose="020B0609020204030204" pitchFamily="49" charset="0"/>
              </a:rPr>
              <a:t>    .</a:t>
            </a:r>
            <a:r>
              <a:rPr lang="en-US" sz="1200" dirty="0" err="1">
                <a:solidFill>
                  <a:srgbClr val="000000"/>
                </a:solidFill>
                <a:effectLst/>
                <a:latin typeface="Consolas" panose="020B0609020204030204" pitchFamily="49" charset="0"/>
                <a:cs typeface="Consolas" panose="020B0609020204030204" pitchFamily="49" charset="0"/>
              </a:rPr>
              <a:t>equ</a:t>
            </a:r>
            <a:r>
              <a:rPr lang="en-US" sz="1200" dirty="0">
                <a:solidFill>
                  <a:srgbClr val="000000"/>
                </a:solidFill>
                <a:effectLst/>
                <a:latin typeface="Consolas" panose="020B0609020204030204" pitchFamily="49" charset="0"/>
                <a:cs typeface="Consolas" panose="020B0609020204030204" pitchFamily="49" charset="0"/>
              </a:rPr>
              <a:t>    BUF,        BUFSZ+FP_OFF// buffer</a:t>
            </a:r>
          </a:p>
          <a:p>
            <a:r>
              <a:rPr lang="en-US" sz="1200" dirty="0">
                <a:solidFill>
                  <a:srgbClr val="000000"/>
                </a:solidFill>
                <a:effectLst/>
                <a:latin typeface="Consolas" panose="020B0609020204030204" pitchFamily="49" charset="0"/>
                <a:cs typeface="Consolas" panose="020B0609020204030204" pitchFamily="49" charset="0"/>
              </a:rPr>
              <a:t>    .</a:t>
            </a:r>
            <a:r>
              <a:rPr lang="en-US" sz="1200" dirty="0" err="1">
                <a:solidFill>
                  <a:srgbClr val="000000"/>
                </a:solidFill>
                <a:effectLst/>
                <a:latin typeface="Consolas" panose="020B0609020204030204" pitchFamily="49" charset="0"/>
                <a:cs typeface="Consolas" panose="020B0609020204030204" pitchFamily="49" charset="0"/>
              </a:rPr>
              <a:t>equ</a:t>
            </a:r>
            <a:r>
              <a:rPr lang="en-US" sz="1200" dirty="0">
                <a:solidFill>
                  <a:srgbClr val="000000"/>
                </a:solidFill>
                <a:effectLst/>
                <a:latin typeface="Consolas" panose="020B0609020204030204" pitchFamily="49" charset="0"/>
                <a:cs typeface="Consolas" panose="020B0609020204030204" pitchFamily="49" charset="0"/>
              </a:rPr>
              <a:t>    PAD,        0+BUF       // Stack frame PAD</a:t>
            </a:r>
          </a:p>
          <a:p>
            <a:r>
              <a:rPr lang="en-US" sz="1200" dirty="0">
                <a:solidFill>
                  <a:srgbClr val="000000"/>
                </a:solidFill>
                <a:effectLst/>
                <a:latin typeface="Consolas" panose="020B0609020204030204" pitchFamily="49" charset="0"/>
                <a:cs typeface="Consolas" panose="020B0609020204030204" pitchFamily="49" charset="0"/>
              </a:rPr>
              <a:t>    .</a:t>
            </a:r>
            <a:r>
              <a:rPr lang="en-US" sz="1200" dirty="0" err="1">
                <a:solidFill>
                  <a:srgbClr val="000000"/>
                </a:solidFill>
                <a:effectLst/>
                <a:latin typeface="Consolas" panose="020B0609020204030204" pitchFamily="49" charset="0"/>
                <a:cs typeface="Consolas" panose="020B0609020204030204" pitchFamily="49" charset="0"/>
              </a:rPr>
              <a:t>equ</a:t>
            </a:r>
            <a:r>
              <a:rPr lang="en-US" sz="1200" dirty="0">
                <a:solidFill>
                  <a:srgbClr val="000000"/>
                </a:solidFill>
                <a:effectLst/>
                <a:latin typeface="Consolas" panose="020B0609020204030204" pitchFamily="49" charset="0"/>
                <a:cs typeface="Consolas" panose="020B0609020204030204" pitchFamily="49" charset="0"/>
              </a:rPr>
              <a:t>    FRMADD,     PAD-FP_OFF  // space for </a:t>
            </a:r>
            <a:r>
              <a:rPr lang="en-US" sz="1200" dirty="0" err="1">
                <a:solidFill>
                  <a:srgbClr val="000000"/>
                </a:solidFill>
                <a:effectLst/>
                <a:latin typeface="Consolas" panose="020B0609020204030204" pitchFamily="49" charset="0"/>
                <a:cs typeface="Consolas" panose="020B0609020204030204" pitchFamily="49" charset="0"/>
              </a:rPr>
              <a:t>locals+passed</a:t>
            </a:r>
            <a:r>
              <a:rPr lang="en-US" sz="1200" dirty="0">
                <a:solidFill>
                  <a:srgbClr val="000000"/>
                </a:solidFill>
                <a:effectLst/>
                <a:latin typeface="Consolas" panose="020B0609020204030204" pitchFamily="49" charset="0"/>
                <a:cs typeface="Consolas" panose="020B0609020204030204" pitchFamily="49" charset="0"/>
              </a:rPr>
              <a:t> </a:t>
            </a:r>
            <a:r>
              <a:rPr lang="en-US" sz="1200" dirty="0" err="1">
                <a:solidFill>
                  <a:srgbClr val="000000"/>
                </a:solidFill>
                <a:effectLst/>
                <a:latin typeface="Consolas" panose="020B0609020204030204" pitchFamily="49" charset="0"/>
                <a:cs typeface="Consolas" panose="020B0609020204030204" pitchFamily="49" charset="0"/>
              </a:rPr>
              <a:t>args</a:t>
            </a:r>
            <a:endParaRPr lang="en-US" sz="1200" dirty="0">
              <a:solidFill>
                <a:srgbClr val="000000"/>
              </a:solidFill>
              <a:effectLst/>
              <a:latin typeface="Consolas" panose="020B0609020204030204" pitchFamily="49" charset="0"/>
              <a:cs typeface="Consolas" panose="020B0609020204030204" pitchFamily="49" charset="0"/>
            </a:endParaRPr>
          </a:p>
        </p:txBody>
      </p:sp>
      <p:sp>
        <p:nvSpPr>
          <p:cNvPr id="13" name="Left Brace 12">
            <a:extLst>
              <a:ext uri="{FF2B5EF4-FFF2-40B4-BE49-F238E27FC236}">
                <a16:creationId xmlns:a16="http://schemas.microsoft.com/office/drawing/2014/main" id="{038D39B1-6B7F-A169-624F-226AF17C35B2}"/>
              </a:ext>
            </a:extLst>
          </p:cNvPr>
          <p:cNvSpPr/>
          <p:nvPr/>
        </p:nvSpPr>
        <p:spPr>
          <a:xfrm>
            <a:off x="973742" y="3260728"/>
            <a:ext cx="622973" cy="1781536"/>
          </a:xfrm>
          <a:prstGeom prst="leftBrace">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66608173-73B3-18CA-C428-7E6F01964D3E}"/>
              </a:ext>
            </a:extLst>
          </p:cNvPr>
          <p:cNvSpPr txBox="1"/>
          <p:nvPr/>
        </p:nvSpPr>
        <p:spPr>
          <a:xfrm>
            <a:off x="-190849" y="3910352"/>
            <a:ext cx="1313592" cy="400110"/>
          </a:xfrm>
          <a:prstGeom prst="rect">
            <a:avLst/>
          </a:prstGeom>
          <a:noFill/>
        </p:spPr>
        <p:txBody>
          <a:bodyPr wrap="square" rtlCol="0">
            <a:spAutoFit/>
          </a:bodyPr>
          <a:lstStyle/>
          <a:p>
            <a:pPr algn="r"/>
            <a:r>
              <a:rPr lang="en-US" sz="2000" b="1" dirty="0">
                <a:solidFill>
                  <a:schemeClr val="accent5"/>
                </a:solidFill>
              </a:rPr>
              <a:t>FP_OFF</a:t>
            </a:r>
            <a:endParaRPr lang="en-US" dirty="0">
              <a:solidFill>
                <a:schemeClr val="accent5"/>
              </a:solidFill>
            </a:endParaRPr>
          </a:p>
        </p:txBody>
      </p:sp>
      <p:sp>
        <p:nvSpPr>
          <p:cNvPr id="16" name="Left Brace 15">
            <a:extLst>
              <a:ext uri="{FF2B5EF4-FFF2-40B4-BE49-F238E27FC236}">
                <a16:creationId xmlns:a16="http://schemas.microsoft.com/office/drawing/2014/main" id="{6FF9A5F9-94BC-DE4F-1A45-E0A9CD6F614D}"/>
              </a:ext>
            </a:extLst>
          </p:cNvPr>
          <p:cNvSpPr/>
          <p:nvPr/>
        </p:nvSpPr>
        <p:spPr>
          <a:xfrm>
            <a:off x="978030" y="5071929"/>
            <a:ext cx="608401" cy="1443650"/>
          </a:xfrm>
          <a:prstGeom prst="leftBrace">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3849A3C8-4CB7-E8E3-FE26-7C17F7D83F1D}"/>
              </a:ext>
            </a:extLst>
          </p:cNvPr>
          <p:cNvSpPr txBox="1"/>
          <p:nvPr/>
        </p:nvSpPr>
        <p:spPr>
          <a:xfrm>
            <a:off x="-241044" y="5566060"/>
            <a:ext cx="1282866" cy="400110"/>
          </a:xfrm>
          <a:prstGeom prst="rect">
            <a:avLst/>
          </a:prstGeom>
          <a:noFill/>
        </p:spPr>
        <p:txBody>
          <a:bodyPr wrap="square" rtlCol="0">
            <a:spAutoFit/>
          </a:bodyPr>
          <a:lstStyle/>
          <a:p>
            <a:pPr algn="r"/>
            <a:r>
              <a:rPr lang="en-US" sz="2000" b="1" dirty="0">
                <a:solidFill>
                  <a:schemeClr val="accent5"/>
                </a:solidFill>
              </a:rPr>
              <a:t>BUFSZ</a:t>
            </a:r>
            <a:endParaRPr lang="en-US" dirty="0">
              <a:solidFill>
                <a:schemeClr val="accent5"/>
              </a:solidFill>
            </a:endParaRPr>
          </a:p>
        </p:txBody>
      </p:sp>
    </p:spTree>
    <p:extLst>
      <p:ext uri="{BB962C8B-B14F-4D97-AF65-F5344CB8AC3E}">
        <p14:creationId xmlns:p14="http://schemas.microsoft.com/office/powerpoint/2010/main" val="118541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0E59B5-EA22-5F46-A881-C9793C9F99BA}"/>
              </a:ext>
            </a:extLst>
          </p:cNvPr>
          <p:cNvPicPr>
            <a:picLocks noChangeAspect="1"/>
          </p:cNvPicPr>
          <p:nvPr/>
        </p:nvPicPr>
        <p:blipFill>
          <a:blip r:embed="rId3"/>
          <a:stretch>
            <a:fillRect/>
          </a:stretch>
        </p:blipFill>
        <p:spPr>
          <a:xfrm>
            <a:off x="5853600" y="377825"/>
            <a:ext cx="6338400" cy="6487632"/>
          </a:xfrm>
          <a:prstGeom prst="rect">
            <a:avLst/>
          </a:prstGeom>
        </p:spPr>
      </p:pic>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E926F31C-100E-0648-8A7C-4BFEE7869A68}"/>
                  </a:ext>
                </a:extLst>
              </p:cNvPr>
              <p:cNvSpPr>
                <a:spLocks noGrp="1"/>
              </p:cNvSpPr>
              <p:nvPr>
                <p:ph sz="quarter" idx="15"/>
              </p:nvPr>
            </p:nvSpPr>
            <p:spPr>
              <a:xfrm>
                <a:off x="368709" y="601738"/>
                <a:ext cx="5699793" cy="6145093"/>
              </a:xfrm>
              <a:solidFill>
                <a:schemeClr val="accent4">
                  <a:lumMod val="20000"/>
                  <a:lumOff val="80000"/>
                </a:schemeClr>
              </a:solidFill>
              <a:ln>
                <a:solidFill>
                  <a:srgbClr val="0070C0"/>
                </a:solidFill>
              </a:ln>
            </p:spPr>
            <p:txBody>
              <a:bodyPr/>
              <a:lstStyle/>
              <a:p>
                <a:r>
                  <a:rPr lang="en-US" sz="2200" dirty="0">
                    <a:solidFill>
                      <a:schemeClr val="accent1"/>
                    </a:solidFill>
                  </a:rPr>
                  <a:t>4 bits </a:t>
                </a:r>
                <a:r>
                  <a:rPr lang="en-US" sz="2200" dirty="0">
                    <a:solidFill>
                      <a:schemeClr val="tx1"/>
                    </a:solidFill>
                  </a:rPr>
                  <a:t>is </a:t>
                </a:r>
                <a14:m>
                  <m:oMath xmlns:m="http://schemas.openxmlformats.org/officeDocument/2006/math">
                    <m:sSup>
                      <m:sSupPr>
                        <m:ctrlPr>
                          <a:rPr lang="en-US" sz="2200" i="1" smtClean="0">
                            <a:solidFill>
                              <a:srgbClr val="FF0000"/>
                            </a:solidFill>
                            <a:latin typeface="Cambria Math" panose="02040503050406030204" pitchFamily="18" charset="0"/>
                            <a:sym typeface="Helvetica Light"/>
                          </a:rPr>
                        </m:ctrlPr>
                      </m:sSupPr>
                      <m:e>
                        <m:r>
                          <a:rPr lang="en-US" sz="2200" i="1">
                            <a:solidFill>
                              <a:srgbClr val="FF0000"/>
                            </a:solidFill>
                            <a:latin typeface="Cambria Math" panose="02040503050406030204" pitchFamily="18" charset="0"/>
                            <a:sym typeface="Helvetica Light"/>
                          </a:rPr>
                          <m:t>2</m:t>
                        </m:r>
                      </m:e>
                      <m:sup>
                        <m:r>
                          <a:rPr lang="en-US" sz="2200" i="1">
                            <a:solidFill>
                              <a:srgbClr val="FF0000"/>
                            </a:solidFill>
                            <a:latin typeface="Cambria Math" panose="02040503050406030204" pitchFamily="18" charset="0"/>
                            <a:sym typeface="Helvetica Light"/>
                          </a:rPr>
                          <m:t>4</m:t>
                        </m:r>
                      </m:sup>
                    </m:sSup>
                    <m:r>
                      <a:rPr lang="en-US" sz="2200" i="1">
                        <a:solidFill>
                          <a:srgbClr val="FF0000"/>
                        </a:solidFill>
                        <a:latin typeface="Cambria Math" panose="02040503050406030204" pitchFamily="18" charset="0"/>
                        <a:sym typeface="Helvetica Light"/>
                      </a:rPr>
                      <m:t> </m:t>
                    </m:r>
                  </m:oMath>
                </a14:m>
                <a:r>
                  <a:rPr lang="en-US" sz="2200" dirty="0">
                    <a:solidFill>
                      <a:schemeClr val="tx1"/>
                    </a:solidFill>
                  </a:rPr>
                  <a:t>= </a:t>
                </a:r>
                <a:r>
                  <a:rPr lang="en-US" sz="2200" dirty="0">
                    <a:solidFill>
                      <a:srgbClr val="FF0000"/>
                    </a:solidFill>
                  </a:rPr>
                  <a:t>ONLY</a:t>
                </a:r>
                <a:r>
                  <a:rPr lang="en-US" sz="2200" dirty="0">
                    <a:solidFill>
                      <a:schemeClr val="tx1"/>
                    </a:solidFill>
                  </a:rPr>
                  <a:t> </a:t>
                </a:r>
                <a:r>
                  <a:rPr lang="en-US" sz="2200" dirty="0">
                    <a:solidFill>
                      <a:schemeClr val="accent1"/>
                    </a:solidFill>
                  </a:rPr>
                  <a:t>16 distinct values</a:t>
                </a:r>
              </a:p>
              <a:p>
                <a:r>
                  <a:rPr lang="en-US" sz="2200" b="1" dirty="0">
                    <a:solidFill>
                      <a:srgbClr val="0070C0"/>
                    </a:solidFill>
                  </a:rPr>
                  <a:t>Mod</a:t>
                </a:r>
                <a:r>
                  <a:rPr lang="en-US" sz="2200" dirty="0">
                    <a:solidFill>
                      <a:srgbClr val="0070C0"/>
                    </a:solidFill>
                  </a:rPr>
                  <a:t>ular</a:t>
                </a:r>
                <a:r>
                  <a:rPr lang="en-US" sz="2200" dirty="0">
                    <a:solidFill>
                      <a:schemeClr val="tx1"/>
                    </a:solidFill>
                  </a:rPr>
                  <a:t> (C operator: </a:t>
                </a:r>
                <a:r>
                  <a:rPr lang="en-US" sz="2200" dirty="0">
                    <a:solidFill>
                      <a:srgbClr val="FF0000"/>
                    </a:solidFill>
                  </a:rPr>
                  <a:t>%</a:t>
                </a:r>
                <a:r>
                  <a:rPr lang="en-US" sz="2200" dirty="0">
                    <a:solidFill>
                      <a:schemeClr val="tx1"/>
                    </a:solidFill>
                  </a:rPr>
                  <a:t>) or </a:t>
                </a:r>
                <a:r>
                  <a:rPr lang="en-US" sz="2200" dirty="0">
                    <a:solidFill>
                      <a:schemeClr val="accent1"/>
                    </a:solidFill>
                  </a:rPr>
                  <a:t>clock math</a:t>
                </a:r>
              </a:p>
              <a:p>
                <a:pPr lvl="1"/>
                <a:r>
                  <a:rPr lang="en-US" sz="2200" dirty="0"/>
                  <a:t>Numbers start at 0 and “wrap around” after 15 and go back to 0</a:t>
                </a:r>
              </a:p>
              <a:p>
                <a:r>
                  <a:rPr lang="en-US" sz="2200" dirty="0"/>
                  <a:t>Keep </a:t>
                </a:r>
                <a:r>
                  <a:rPr lang="en-US" sz="2200" dirty="0">
                    <a:solidFill>
                      <a:srgbClr val="0070C0"/>
                    </a:solidFill>
                  </a:rPr>
                  <a:t>adding </a:t>
                </a:r>
                <a:r>
                  <a:rPr lang="en-US" sz="2200" dirty="0"/>
                  <a:t>1</a:t>
                </a:r>
              </a:p>
              <a:p>
                <a:pPr marL="0" indent="0">
                  <a:buNone/>
                </a:pPr>
                <a:r>
                  <a:rPr lang="en-US" sz="2200" dirty="0"/>
                  <a:t>	wraps (</a:t>
                </a:r>
                <a:r>
                  <a:rPr lang="en-US" sz="2200" dirty="0">
                    <a:solidFill>
                      <a:srgbClr val="0070C0"/>
                    </a:solidFill>
                  </a:rPr>
                  <a:t>clockwise)</a:t>
                </a:r>
              </a:p>
              <a:p>
                <a:pPr marL="354012" lvl="1" indent="0">
                  <a:buNone/>
                </a:pPr>
                <a:r>
                  <a:rPr lang="en-US" sz="2200" dirty="0"/>
                  <a:t>0000 -&gt; 0001 … -&gt; 1111 -&gt;  0000</a:t>
                </a:r>
              </a:p>
              <a:p>
                <a:r>
                  <a:rPr lang="en-US" sz="2200" dirty="0"/>
                  <a:t>Keep </a:t>
                </a:r>
                <a:r>
                  <a:rPr lang="en-US" sz="2200" dirty="0">
                    <a:solidFill>
                      <a:srgbClr val="0070C0"/>
                    </a:solidFill>
                  </a:rPr>
                  <a:t>subtracting</a:t>
                </a:r>
                <a:r>
                  <a:rPr lang="en-US" sz="2200" dirty="0"/>
                  <a:t> 1 </a:t>
                </a:r>
              </a:p>
              <a:p>
                <a:pPr marL="0" indent="0">
                  <a:buNone/>
                </a:pPr>
                <a:r>
                  <a:rPr lang="en-US" sz="2200" dirty="0"/>
                  <a:t>	wraps (</a:t>
                </a:r>
                <a:r>
                  <a:rPr lang="en-US" sz="2200" dirty="0">
                    <a:solidFill>
                      <a:srgbClr val="0070C0"/>
                    </a:solidFill>
                  </a:rPr>
                  <a:t>counter-clockwise)</a:t>
                </a:r>
              </a:p>
              <a:p>
                <a:pPr marL="354012" lvl="1" indent="0">
                  <a:buNone/>
                </a:pPr>
                <a:r>
                  <a:rPr lang="en-US" sz="2200" dirty="0"/>
                  <a:t>1111 -&gt; 1110 … -&gt; 0000 -&gt;  1111</a:t>
                </a:r>
              </a:p>
              <a:p>
                <a:pPr>
                  <a:spcBef>
                    <a:spcPts val="1800"/>
                  </a:spcBef>
                </a:pPr>
                <a:r>
                  <a:rPr lang="en-US" sz="2200" dirty="0">
                    <a:solidFill>
                      <a:srgbClr val="0070C0"/>
                    </a:solidFill>
                    <a:ea typeface="ＭＳ Ｐゴシック" pitchFamily="34" charset="-128"/>
                    <a:cs typeface="ＭＳ Ｐゴシック" pitchFamily="34" charset="-128"/>
                  </a:rPr>
                  <a:t>Addition and subtraction </a:t>
                </a:r>
                <a:r>
                  <a:rPr lang="en-US" sz="2200" dirty="0">
                    <a:ea typeface="ＭＳ Ｐゴシック" pitchFamily="34" charset="-128"/>
                    <a:cs typeface="ＭＳ Ｐゴシック" pitchFamily="34" charset="-128"/>
                  </a:rPr>
                  <a:t>use </a:t>
                </a:r>
                <a:r>
                  <a:rPr lang="en-US" sz="2200" dirty="0">
                    <a:solidFill>
                      <a:srgbClr val="0070C0"/>
                    </a:solidFill>
                    <a:ea typeface="ＭＳ Ｐゴシック" pitchFamily="34" charset="-128"/>
                    <a:cs typeface="ＭＳ Ｐゴシック" pitchFamily="34" charset="-128"/>
                  </a:rPr>
                  <a:t>normal </a:t>
                </a:r>
                <a:r>
                  <a:rPr lang="en-US" sz="2200" dirty="0">
                    <a:solidFill>
                      <a:schemeClr val="accent3"/>
                    </a:solidFill>
                    <a:ea typeface="ＭＳ Ｐゴシック" pitchFamily="34" charset="-128"/>
                    <a:cs typeface="ＭＳ Ｐゴシック" pitchFamily="34" charset="-128"/>
                  </a:rPr>
                  <a:t>"carry" </a:t>
                </a:r>
                <a:r>
                  <a:rPr lang="en-US" sz="2200" dirty="0">
                    <a:solidFill>
                      <a:srgbClr val="0070C0"/>
                    </a:solidFill>
                    <a:ea typeface="ＭＳ Ｐゴシック" pitchFamily="34" charset="-128"/>
                    <a:cs typeface="ＭＳ Ｐゴシック" pitchFamily="34" charset="-128"/>
                  </a:rPr>
                  <a:t>and </a:t>
                </a:r>
                <a:r>
                  <a:rPr lang="en-US" sz="2200" dirty="0">
                    <a:solidFill>
                      <a:srgbClr val="7030A0"/>
                    </a:solidFill>
                    <a:ea typeface="ＭＳ Ｐゴシック" pitchFamily="34" charset="-128"/>
                    <a:cs typeface="ＭＳ Ｐゴシック" pitchFamily="34" charset="-128"/>
                  </a:rPr>
                  <a:t>"borrow" </a:t>
                </a:r>
                <a:r>
                  <a:rPr lang="en-US" sz="2200" dirty="0">
                    <a:solidFill>
                      <a:srgbClr val="0070C0"/>
                    </a:solidFill>
                    <a:ea typeface="ＭＳ Ｐゴシック" pitchFamily="34" charset="-128"/>
                    <a:cs typeface="ＭＳ Ｐゴシック" pitchFamily="34" charset="-128"/>
                  </a:rPr>
                  <a:t>rules</a:t>
                </a:r>
                <a:r>
                  <a:rPr lang="en-US" sz="2200" dirty="0">
                    <a:ea typeface="ＭＳ Ｐゴシック" pitchFamily="34" charset="-128"/>
                    <a:cs typeface="ＭＳ Ｐゴシック" pitchFamily="34" charset="-128"/>
                  </a:rPr>
                  <a:t>, just operate in binary</a:t>
                </a:r>
              </a:p>
            </p:txBody>
          </p:sp>
        </mc:Choice>
        <mc:Fallback xmlns="">
          <p:sp>
            <p:nvSpPr>
              <p:cNvPr id="2" name="Content Placeholder 1">
                <a:extLst>
                  <a:ext uri="{FF2B5EF4-FFF2-40B4-BE49-F238E27FC236}">
                    <a16:creationId xmlns:a16="http://schemas.microsoft.com/office/drawing/2014/main" id="{E926F31C-100E-0648-8A7C-4BFEE7869A68}"/>
                  </a:ext>
                </a:extLst>
              </p:cNvPr>
              <p:cNvSpPr>
                <a:spLocks noGrp="1" noRot="1" noChangeAspect="1" noMove="1" noResize="1" noEditPoints="1" noAdjustHandles="1" noChangeArrowheads="1" noChangeShapeType="1" noTextEdit="1"/>
              </p:cNvSpPr>
              <p:nvPr>
                <p:ph sz="quarter" idx="15"/>
              </p:nvPr>
            </p:nvSpPr>
            <p:spPr>
              <a:xfrm>
                <a:off x="368709" y="601738"/>
                <a:ext cx="5699793" cy="6145093"/>
              </a:xfrm>
              <a:blipFill>
                <a:blip r:embed="rId4"/>
                <a:stretch>
                  <a:fillRect l="-1109" b="-825"/>
                </a:stretch>
              </a:blipFill>
              <a:ln>
                <a:solidFill>
                  <a:srgbClr val="0070C0"/>
                </a:solidFill>
              </a:ln>
            </p:spPr>
            <p:txBody>
              <a:bodyPr/>
              <a:lstStyle/>
              <a:p>
                <a:r>
                  <a:rPr lang="en-US">
                    <a:noFill/>
                  </a:rPr>
                  <a:t> </a:t>
                </a:r>
              </a:p>
            </p:txBody>
          </p:sp>
        </mc:Fallback>
      </mc:AlternateContent>
      <p:sp>
        <p:nvSpPr>
          <p:cNvPr id="3" name="Title 2">
            <a:extLst>
              <a:ext uri="{FF2B5EF4-FFF2-40B4-BE49-F238E27FC236}">
                <a16:creationId xmlns:a16="http://schemas.microsoft.com/office/drawing/2014/main" id="{2E30DA81-9A6C-BB42-9D77-EC2D47578AF9}"/>
              </a:ext>
            </a:extLst>
          </p:cNvPr>
          <p:cNvSpPr>
            <a:spLocks noGrp="1"/>
          </p:cNvSpPr>
          <p:nvPr>
            <p:ph type="title"/>
          </p:nvPr>
        </p:nvSpPr>
        <p:spPr>
          <a:xfrm>
            <a:off x="81737" y="106078"/>
            <a:ext cx="12028525" cy="493969"/>
          </a:xfrm>
        </p:spPr>
        <p:txBody>
          <a:bodyPr/>
          <a:lstStyle/>
          <a:p>
            <a:r>
              <a:rPr lang="en-US" dirty="0"/>
              <a:t>Unsigned Integers (positive numbers) Impact of Fixed # of Bits</a:t>
            </a:r>
            <a:endParaRPr lang="en-US" dirty="0">
              <a:solidFill>
                <a:srgbClr val="FF0000"/>
              </a:solidFill>
            </a:endParaRPr>
          </a:p>
        </p:txBody>
      </p:sp>
      <p:sp>
        <p:nvSpPr>
          <p:cNvPr id="6" name="TextBox 5">
            <a:extLst>
              <a:ext uri="{FF2B5EF4-FFF2-40B4-BE49-F238E27FC236}">
                <a16:creationId xmlns:a16="http://schemas.microsoft.com/office/drawing/2014/main" id="{4B3D86B3-A9C0-0448-9259-3DA94317B7D7}"/>
              </a:ext>
            </a:extLst>
          </p:cNvPr>
          <p:cNvSpPr txBox="1"/>
          <p:nvPr/>
        </p:nvSpPr>
        <p:spPr>
          <a:xfrm>
            <a:off x="11927778" y="6570186"/>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184174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FBE076-285C-3145-846C-FCFC2692FDC8}"/>
              </a:ext>
            </a:extLst>
          </p:cNvPr>
          <p:cNvSpPr>
            <a:spLocks noGrp="1"/>
          </p:cNvSpPr>
          <p:nvPr>
            <p:ph type="title"/>
          </p:nvPr>
        </p:nvSpPr>
        <p:spPr>
          <a:xfrm>
            <a:off x="221536" y="51103"/>
            <a:ext cx="8242842" cy="456948"/>
          </a:xfrm>
        </p:spPr>
        <p:txBody>
          <a:bodyPr/>
          <a:lstStyle/>
          <a:p>
            <a:r>
              <a:rPr lang="en-US" sz="2400" dirty="0"/>
              <a:t>Writing Function: Receiving a Pointer Parameter - 2</a:t>
            </a:r>
            <a:endParaRPr lang="en-US" sz="2800" dirty="0"/>
          </a:p>
        </p:txBody>
      </p:sp>
      <p:sp>
        <p:nvSpPr>
          <p:cNvPr id="65" name="TextBox 64">
            <a:extLst>
              <a:ext uri="{FF2B5EF4-FFF2-40B4-BE49-F238E27FC236}">
                <a16:creationId xmlns:a16="http://schemas.microsoft.com/office/drawing/2014/main" id="{87B37072-7987-704B-A467-98BBA021BF09}"/>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2" name="Group 1">
            <a:extLst>
              <a:ext uri="{FF2B5EF4-FFF2-40B4-BE49-F238E27FC236}">
                <a16:creationId xmlns:a16="http://schemas.microsoft.com/office/drawing/2014/main" id="{4A7A3886-67FB-E04A-A43E-1D947003D35A}"/>
              </a:ext>
            </a:extLst>
          </p:cNvPr>
          <p:cNvGrpSpPr/>
          <p:nvPr/>
        </p:nvGrpSpPr>
        <p:grpSpPr>
          <a:xfrm>
            <a:off x="21470" y="2775969"/>
            <a:ext cx="3956350" cy="3548203"/>
            <a:chOff x="7454338" y="1766228"/>
            <a:chExt cx="3956350" cy="3548203"/>
          </a:xfrm>
        </p:grpSpPr>
        <p:grpSp>
          <p:nvGrpSpPr>
            <p:cNvPr id="83" name="Group 82">
              <a:extLst>
                <a:ext uri="{FF2B5EF4-FFF2-40B4-BE49-F238E27FC236}">
                  <a16:creationId xmlns:a16="http://schemas.microsoft.com/office/drawing/2014/main" id="{8F0A9831-B284-AB42-99BD-E3C498B04FF3}"/>
                </a:ext>
              </a:extLst>
            </p:cNvPr>
            <p:cNvGrpSpPr/>
            <p:nvPr/>
          </p:nvGrpSpPr>
          <p:grpSpPr>
            <a:xfrm>
              <a:off x="8904778" y="1766228"/>
              <a:ext cx="2505910" cy="3548203"/>
              <a:chOff x="3239341" y="4287132"/>
              <a:chExt cx="2381981" cy="3036638"/>
            </a:xfrm>
          </p:grpSpPr>
          <p:grpSp>
            <p:nvGrpSpPr>
              <p:cNvPr id="84" name="Group 83">
                <a:extLst>
                  <a:ext uri="{FF2B5EF4-FFF2-40B4-BE49-F238E27FC236}">
                    <a16:creationId xmlns:a16="http://schemas.microsoft.com/office/drawing/2014/main" id="{22D14CE2-B72D-D942-9F0D-DF19EC3E69FE}"/>
                  </a:ext>
                </a:extLst>
              </p:cNvPr>
              <p:cNvGrpSpPr/>
              <p:nvPr/>
            </p:nvGrpSpPr>
            <p:grpSpPr>
              <a:xfrm>
                <a:off x="3241686" y="4287132"/>
                <a:ext cx="2379636" cy="3036638"/>
                <a:chOff x="8771244" y="3460868"/>
                <a:chExt cx="2379636" cy="3036638"/>
              </a:xfrm>
            </p:grpSpPr>
            <p:grpSp>
              <p:nvGrpSpPr>
                <p:cNvPr id="86" name="Group 85">
                  <a:extLst>
                    <a:ext uri="{FF2B5EF4-FFF2-40B4-BE49-F238E27FC236}">
                      <a16:creationId xmlns:a16="http://schemas.microsoft.com/office/drawing/2014/main" id="{94E9A46B-0683-FE4D-9450-FEB1CBBF9705}"/>
                    </a:ext>
                  </a:extLst>
                </p:cNvPr>
                <p:cNvGrpSpPr/>
                <p:nvPr/>
              </p:nvGrpSpPr>
              <p:grpSpPr>
                <a:xfrm>
                  <a:off x="10160728" y="6128174"/>
                  <a:ext cx="990152" cy="369332"/>
                  <a:chOff x="7369176" y="6834502"/>
                  <a:chExt cx="990152" cy="369332"/>
                </a:xfrm>
              </p:grpSpPr>
              <p:sp>
                <p:nvSpPr>
                  <p:cNvPr id="93" name="TextBox 92">
                    <a:extLst>
                      <a:ext uri="{FF2B5EF4-FFF2-40B4-BE49-F238E27FC236}">
                        <a16:creationId xmlns:a16="http://schemas.microsoft.com/office/drawing/2014/main" id="{3AFF2B00-80C0-D34E-B55C-6FBC526CE128}"/>
                      </a:ext>
                    </a:extLst>
                  </p:cNvPr>
                  <p:cNvSpPr txBox="1"/>
                  <p:nvPr/>
                </p:nvSpPr>
                <p:spPr>
                  <a:xfrm>
                    <a:off x="7695496" y="6834502"/>
                    <a:ext cx="663832" cy="369332"/>
                  </a:xfrm>
                  <a:prstGeom prst="rect">
                    <a:avLst/>
                  </a:prstGeom>
                  <a:noFill/>
                </p:spPr>
                <p:txBody>
                  <a:bodyPr wrap="square" rtlCol="0">
                    <a:spAutoFit/>
                  </a:bodyPr>
                  <a:lstStyle/>
                  <a:p>
                    <a:r>
                      <a:rPr lang="en-US" b="1" dirty="0" err="1">
                        <a:latin typeface="Courier New" panose="02070309020205020404" pitchFamily="49" charset="0"/>
                        <a:cs typeface="Courier New" panose="02070309020205020404" pitchFamily="49" charset="0"/>
                      </a:rPr>
                      <a:t>sp</a:t>
                    </a:r>
                    <a:endParaRPr lang="en-US" b="1" dirty="0">
                      <a:latin typeface="Courier New" panose="02070309020205020404" pitchFamily="49" charset="0"/>
                      <a:cs typeface="Courier New" panose="02070309020205020404" pitchFamily="49" charset="0"/>
                    </a:endParaRPr>
                  </a:p>
                </p:txBody>
              </p:sp>
              <p:sp>
                <p:nvSpPr>
                  <p:cNvPr id="94" name="Left Arrow 93">
                    <a:extLst>
                      <a:ext uri="{FF2B5EF4-FFF2-40B4-BE49-F238E27FC236}">
                        <a16:creationId xmlns:a16="http://schemas.microsoft.com/office/drawing/2014/main" id="{1FEEC8E0-7E29-FA4F-B844-3BEBE6C1EA36}"/>
                      </a:ext>
                    </a:extLst>
                  </p:cNvPr>
                  <p:cNvSpPr/>
                  <p:nvPr/>
                </p:nvSpPr>
                <p:spPr>
                  <a:xfrm>
                    <a:off x="7369176" y="6944315"/>
                    <a:ext cx="385932" cy="1497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Rectangle 86">
                  <a:extLst>
                    <a:ext uri="{FF2B5EF4-FFF2-40B4-BE49-F238E27FC236}">
                      <a16:creationId xmlns:a16="http://schemas.microsoft.com/office/drawing/2014/main" id="{9D047BE6-A425-CF4C-8D08-7D0028ABA0D5}"/>
                    </a:ext>
                  </a:extLst>
                </p:cNvPr>
                <p:cNvSpPr/>
                <p:nvPr/>
              </p:nvSpPr>
              <p:spPr>
                <a:xfrm>
                  <a:off x="8773221" y="3460868"/>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E2954179-431F-A646-87B2-4EB6A45FCD91}"/>
                    </a:ext>
                  </a:extLst>
                </p:cNvPr>
                <p:cNvSpPr/>
                <p:nvPr/>
              </p:nvSpPr>
              <p:spPr>
                <a:xfrm>
                  <a:off x="8771244" y="3768867"/>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89" name="Rectangle 88">
                  <a:extLst>
                    <a:ext uri="{FF2B5EF4-FFF2-40B4-BE49-F238E27FC236}">
                      <a16:creationId xmlns:a16="http://schemas.microsoft.com/office/drawing/2014/main" id="{35D299CA-3273-184E-88FE-3C1CFE4647C4}"/>
                    </a:ext>
                  </a:extLst>
                </p:cNvPr>
                <p:cNvSpPr/>
                <p:nvPr/>
              </p:nvSpPr>
              <p:spPr>
                <a:xfrm>
                  <a:off x="8773081" y="4097164"/>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grpSp>
              <p:nvGrpSpPr>
                <p:cNvPr id="90" name="Group 89">
                  <a:extLst>
                    <a:ext uri="{FF2B5EF4-FFF2-40B4-BE49-F238E27FC236}">
                      <a16:creationId xmlns:a16="http://schemas.microsoft.com/office/drawing/2014/main" id="{8B90777B-5F49-484B-A7B5-6ADB02E060F6}"/>
                    </a:ext>
                  </a:extLst>
                </p:cNvPr>
                <p:cNvGrpSpPr/>
                <p:nvPr/>
              </p:nvGrpSpPr>
              <p:grpSpPr>
                <a:xfrm>
                  <a:off x="10136309" y="5752164"/>
                  <a:ext cx="796527" cy="369332"/>
                  <a:chOff x="7556385" y="3833349"/>
                  <a:chExt cx="796527" cy="369332"/>
                </a:xfrm>
              </p:grpSpPr>
              <p:sp>
                <p:nvSpPr>
                  <p:cNvPr id="91" name="TextBox 90">
                    <a:extLst>
                      <a:ext uri="{FF2B5EF4-FFF2-40B4-BE49-F238E27FC236}">
                        <a16:creationId xmlns:a16="http://schemas.microsoft.com/office/drawing/2014/main" id="{5360EB35-2C62-3741-BCE0-6D3E8E395755}"/>
                      </a:ext>
                    </a:extLst>
                  </p:cNvPr>
                  <p:cNvSpPr txBox="1"/>
                  <p:nvPr/>
                </p:nvSpPr>
                <p:spPr>
                  <a:xfrm>
                    <a:off x="7894394" y="3833349"/>
                    <a:ext cx="458518" cy="369332"/>
                  </a:xfrm>
                  <a:prstGeom prst="rect">
                    <a:avLst/>
                  </a:prstGeom>
                  <a:noFill/>
                </p:spPr>
                <p:txBody>
                  <a:bodyPr wrap="square" rtlCol="0">
                    <a:spAutoFit/>
                  </a:bodyPr>
                  <a:lstStyle/>
                  <a:p>
                    <a:r>
                      <a:rPr lang="en-US" b="1" dirty="0" err="1">
                        <a:latin typeface="Courier New" panose="02070309020205020404" pitchFamily="49" charset="0"/>
                        <a:cs typeface="Courier New" panose="02070309020205020404" pitchFamily="49" charset="0"/>
                      </a:rPr>
                      <a:t>fp</a:t>
                    </a:r>
                    <a:endParaRPr lang="en-US" b="1" dirty="0">
                      <a:latin typeface="Courier New" panose="02070309020205020404" pitchFamily="49" charset="0"/>
                      <a:cs typeface="Courier New" panose="02070309020205020404" pitchFamily="49" charset="0"/>
                    </a:endParaRPr>
                  </a:p>
                </p:txBody>
              </p:sp>
              <p:sp>
                <p:nvSpPr>
                  <p:cNvPr id="92" name="Left Arrow 91">
                    <a:extLst>
                      <a:ext uri="{FF2B5EF4-FFF2-40B4-BE49-F238E27FC236}">
                        <a16:creationId xmlns:a16="http://schemas.microsoft.com/office/drawing/2014/main" id="{014A9473-12AE-DF4C-86FF-9DFAACD903C5}"/>
                      </a:ext>
                    </a:extLst>
                  </p:cNvPr>
                  <p:cNvSpPr/>
                  <p:nvPr/>
                </p:nvSpPr>
                <p:spPr>
                  <a:xfrm>
                    <a:off x="7556385" y="3959413"/>
                    <a:ext cx="385932" cy="1497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5" name="Rectangle 84">
                <a:extLst>
                  <a:ext uri="{FF2B5EF4-FFF2-40B4-BE49-F238E27FC236}">
                    <a16:creationId xmlns:a16="http://schemas.microsoft.com/office/drawing/2014/main" id="{4833B942-9396-E24E-A508-9D669753B8DA}"/>
                  </a:ext>
                </a:extLst>
              </p:cNvPr>
              <p:cNvSpPr/>
              <p:nvPr/>
            </p:nvSpPr>
            <p:spPr>
              <a:xfrm>
                <a:off x="3239341" y="5229607"/>
                <a:ext cx="1375959" cy="127839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6"/>
                    </a:solidFill>
                  </a:rPr>
                  <a:t>buf</a:t>
                </a:r>
                <a:r>
                  <a:rPr lang="en-US" dirty="0">
                    <a:solidFill>
                      <a:schemeClr val="accent6"/>
                    </a:solidFill>
                  </a:rPr>
                  <a:t>[BFSZ]</a:t>
                </a:r>
              </a:p>
            </p:txBody>
          </p:sp>
        </p:grpSp>
        <p:grpSp>
          <p:nvGrpSpPr>
            <p:cNvPr id="101" name="Group 100">
              <a:extLst>
                <a:ext uri="{FF2B5EF4-FFF2-40B4-BE49-F238E27FC236}">
                  <a16:creationId xmlns:a16="http://schemas.microsoft.com/office/drawing/2014/main" id="{A6988A0B-51FE-1F43-BFDC-25EB5F59669F}"/>
                </a:ext>
              </a:extLst>
            </p:cNvPr>
            <p:cNvGrpSpPr/>
            <p:nvPr/>
          </p:nvGrpSpPr>
          <p:grpSpPr>
            <a:xfrm>
              <a:off x="7454338" y="2762924"/>
              <a:ext cx="1705727" cy="1680601"/>
              <a:chOff x="2553397" y="4886713"/>
              <a:chExt cx="1705727" cy="1680601"/>
            </a:xfrm>
          </p:grpSpPr>
          <p:sp>
            <p:nvSpPr>
              <p:cNvPr id="102" name="TextBox 101">
                <a:extLst>
                  <a:ext uri="{FF2B5EF4-FFF2-40B4-BE49-F238E27FC236}">
                    <a16:creationId xmlns:a16="http://schemas.microsoft.com/office/drawing/2014/main" id="{CC22F16D-D782-2948-9D7C-BE8B62F01AF9}"/>
                  </a:ext>
                </a:extLst>
              </p:cNvPr>
              <p:cNvSpPr txBox="1"/>
              <p:nvPr/>
            </p:nvSpPr>
            <p:spPr>
              <a:xfrm>
                <a:off x="3077471" y="6228760"/>
                <a:ext cx="1070799" cy="338554"/>
              </a:xfrm>
              <a:prstGeom prst="rect">
                <a:avLst/>
              </a:prstGeom>
              <a:noFill/>
            </p:spPr>
            <p:txBody>
              <a:bodyPr wrap="square" rtlCol="0">
                <a:spAutoFit/>
              </a:bodyPr>
              <a:lstStyle/>
              <a:p>
                <a:r>
                  <a:rPr lang="en-US" sz="1600" b="1" dirty="0" err="1">
                    <a:solidFill>
                      <a:srgbClr val="7030A0"/>
                    </a:solidFill>
                    <a:latin typeface="Courier New" panose="02070309020205020404" pitchFamily="49" charset="0"/>
                    <a:cs typeface="Courier New" panose="02070309020205020404" pitchFamily="49" charset="0"/>
                  </a:rPr>
                  <a:t>buf</a:t>
                </a:r>
                <a:r>
                  <a:rPr lang="en-US" sz="1600" b="1" dirty="0">
                    <a:solidFill>
                      <a:srgbClr val="7030A0"/>
                    </a:solidFill>
                    <a:latin typeface="Courier New" panose="02070309020205020404" pitchFamily="49" charset="0"/>
                    <a:cs typeface="Courier New" panose="02070309020205020404" pitchFamily="49" charset="0"/>
                  </a:rPr>
                  <a:t>[0]</a:t>
                </a:r>
              </a:p>
            </p:txBody>
          </p:sp>
          <p:sp>
            <p:nvSpPr>
              <p:cNvPr id="103" name="TextBox 102">
                <a:extLst>
                  <a:ext uri="{FF2B5EF4-FFF2-40B4-BE49-F238E27FC236}">
                    <a16:creationId xmlns:a16="http://schemas.microsoft.com/office/drawing/2014/main" id="{DE8587E5-9E51-8D4A-A995-CC9593D6E31A}"/>
                  </a:ext>
                </a:extLst>
              </p:cNvPr>
              <p:cNvSpPr txBox="1"/>
              <p:nvPr/>
            </p:nvSpPr>
            <p:spPr>
              <a:xfrm>
                <a:off x="2553397" y="4886713"/>
                <a:ext cx="1705727" cy="338554"/>
              </a:xfrm>
              <a:prstGeom prst="rect">
                <a:avLst/>
              </a:prstGeom>
              <a:noFill/>
            </p:spPr>
            <p:txBody>
              <a:bodyPr wrap="square" rtlCol="0">
                <a:spAutoFit/>
              </a:bodyPr>
              <a:lstStyle/>
              <a:p>
                <a:r>
                  <a:rPr lang="en-US" sz="1600" b="1" dirty="0" err="1">
                    <a:solidFill>
                      <a:srgbClr val="7030A0"/>
                    </a:solidFill>
                    <a:latin typeface="Courier New" panose="02070309020205020404" pitchFamily="49" charset="0"/>
                    <a:cs typeface="Courier New" panose="02070309020205020404" pitchFamily="49" charset="0"/>
                  </a:rPr>
                  <a:t>buf</a:t>
                </a:r>
                <a:r>
                  <a:rPr lang="en-US" sz="1600" b="1" dirty="0">
                    <a:solidFill>
                      <a:srgbClr val="7030A0"/>
                    </a:solidFill>
                    <a:latin typeface="Courier New" panose="02070309020205020404" pitchFamily="49" charset="0"/>
                    <a:cs typeface="Courier New" panose="02070309020205020404" pitchFamily="49" charset="0"/>
                  </a:rPr>
                  <a:t>[BFSZ-1]</a:t>
                </a:r>
              </a:p>
            </p:txBody>
          </p:sp>
        </p:grpSp>
        <p:sp>
          <p:nvSpPr>
            <p:cNvPr id="106" name="Rectangle 105">
              <a:extLst>
                <a:ext uri="{FF2B5EF4-FFF2-40B4-BE49-F238E27FC236}">
                  <a16:creationId xmlns:a16="http://schemas.microsoft.com/office/drawing/2014/main" id="{D62E1395-BA10-974A-991D-60862C35C059}"/>
                </a:ext>
              </a:extLst>
            </p:cNvPr>
            <p:cNvSpPr/>
            <p:nvPr/>
          </p:nvSpPr>
          <p:spPr>
            <a:xfrm>
              <a:off x="8917074" y="4350391"/>
              <a:ext cx="1447547" cy="364663"/>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107" name="Rectangle 106">
              <a:extLst>
                <a:ext uri="{FF2B5EF4-FFF2-40B4-BE49-F238E27FC236}">
                  <a16:creationId xmlns:a16="http://schemas.microsoft.com/office/drawing/2014/main" id="{39B3B0AC-8550-EF45-AB80-27D3A13BAA7A}"/>
                </a:ext>
              </a:extLst>
            </p:cNvPr>
            <p:cNvSpPr/>
            <p:nvPr/>
          </p:nvSpPr>
          <p:spPr>
            <a:xfrm>
              <a:off x="8919007" y="4733994"/>
              <a:ext cx="1447547" cy="364663"/>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108" name="TextBox 107">
              <a:extLst>
                <a:ext uri="{FF2B5EF4-FFF2-40B4-BE49-F238E27FC236}">
                  <a16:creationId xmlns:a16="http://schemas.microsoft.com/office/drawing/2014/main" id="{4D881355-148B-4840-8D47-46EB8007F496}"/>
                </a:ext>
              </a:extLst>
            </p:cNvPr>
            <p:cNvSpPr txBox="1"/>
            <p:nvPr/>
          </p:nvSpPr>
          <p:spPr>
            <a:xfrm>
              <a:off x="10742329" y="4106700"/>
              <a:ext cx="482373" cy="369332"/>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r0</a:t>
              </a:r>
            </a:p>
          </p:txBody>
        </p:sp>
        <p:sp>
          <p:nvSpPr>
            <p:cNvPr id="109" name="Left Arrow 108">
              <a:extLst>
                <a:ext uri="{FF2B5EF4-FFF2-40B4-BE49-F238E27FC236}">
                  <a16:creationId xmlns:a16="http://schemas.microsoft.com/office/drawing/2014/main" id="{91D06C2D-B46D-FC4C-9DCE-3D631DAE2674}"/>
                </a:ext>
              </a:extLst>
            </p:cNvPr>
            <p:cNvSpPr/>
            <p:nvPr/>
          </p:nvSpPr>
          <p:spPr>
            <a:xfrm>
              <a:off x="10392722" y="4197251"/>
              <a:ext cx="406011" cy="1749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a:extLst>
                <a:ext uri="{FF2B5EF4-FFF2-40B4-BE49-F238E27FC236}">
                  <a16:creationId xmlns:a16="http://schemas.microsoft.com/office/drawing/2014/main" id="{032F5F34-2C19-2D40-B989-826DC5193996}"/>
                </a:ext>
              </a:extLst>
            </p:cNvPr>
            <p:cNvCxnSpPr>
              <a:cxnSpLocks/>
            </p:cNvCxnSpPr>
            <p:nvPr/>
          </p:nvCxnSpPr>
          <p:spPr>
            <a:xfrm>
              <a:off x="10567525" y="2874380"/>
              <a:ext cx="0" cy="1370442"/>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8BCFD63-FD5B-0D4A-A329-BF721D3DFD2E}"/>
                </a:ext>
              </a:extLst>
            </p:cNvPr>
            <p:cNvCxnSpPr/>
            <p:nvPr/>
          </p:nvCxnSpPr>
          <p:spPr>
            <a:xfrm>
              <a:off x="10376917" y="2867476"/>
              <a:ext cx="546204"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7FA66E48-D585-1B4D-A525-A8ABB45AB8A8}"/>
                </a:ext>
              </a:extLst>
            </p:cNvPr>
            <p:cNvSpPr txBox="1"/>
            <p:nvPr/>
          </p:nvSpPr>
          <p:spPr>
            <a:xfrm>
              <a:off x="10595727" y="3395748"/>
              <a:ext cx="482373" cy="369332"/>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r1</a:t>
              </a:r>
            </a:p>
          </p:txBody>
        </p:sp>
      </p:grpSp>
      <p:sp>
        <p:nvSpPr>
          <p:cNvPr id="96" name="Rounded Rectangle 95">
            <a:extLst>
              <a:ext uri="{FF2B5EF4-FFF2-40B4-BE49-F238E27FC236}">
                <a16:creationId xmlns:a16="http://schemas.microsoft.com/office/drawing/2014/main" id="{9D5BDD8D-2ACB-944F-9E1A-54A7ACF88AE9}"/>
              </a:ext>
            </a:extLst>
          </p:cNvPr>
          <p:cNvSpPr/>
          <p:nvPr/>
        </p:nvSpPr>
        <p:spPr bwMode="auto">
          <a:xfrm>
            <a:off x="143009" y="503951"/>
            <a:ext cx="4298213" cy="186856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latin typeface="Consolas" panose="020B0609020204030204" pitchFamily="49" charset="0"/>
                <a:cs typeface="Consolas" panose="020B0609020204030204" pitchFamily="49" charset="0"/>
              </a:rPr>
              <a:t>void </a:t>
            </a:r>
          </a:p>
          <a:p>
            <a:r>
              <a:rPr lang="en-US" sz="1600" dirty="0" err="1">
                <a:latin typeface="Consolas" panose="020B0609020204030204" pitchFamily="49" charset="0"/>
                <a:cs typeface="Consolas" panose="020B0609020204030204" pitchFamily="49" charset="0"/>
              </a:rPr>
              <a:t>fillbuf</a:t>
            </a:r>
            <a:r>
              <a:rPr lang="en-US" sz="1600" dirty="0">
                <a:latin typeface="Consolas" panose="020B0609020204030204" pitchFamily="49" charset="0"/>
                <a:cs typeface="Consolas" panose="020B0609020204030204" pitchFamily="49" charset="0"/>
              </a:rPr>
              <a:t>(char *s, int </a:t>
            </a:r>
            <a:r>
              <a:rPr lang="en-US" sz="1600" dirty="0" err="1">
                <a:latin typeface="Consolas" panose="020B0609020204030204" pitchFamily="49" charset="0"/>
                <a:cs typeface="Consolas" panose="020B0609020204030204" pitchFamily="49" charset="0"/>
              </a:rPr>
              <a:t>len</a:t>
            </a:r>
            <a:r>
              <a:rPr lang="en-US" sz="1600" dirty="0">
                <a:latin typeface="Consolas" panose="020B0609020204030204" pitchFamily="49" charset="0"/>
                <a:cs typeface="Consolas" panose="020B0609020204030204" pitchFamily="49" charset="0"/>
              </a:rPr>
              <a:t>, char fill)</a:t>
            </a:r>
          </a:p>
          <a:p>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a:solidFill>
                  <a:srgbClr val="00B050"/>
                </a:solidFill>
                <a:latin typeface="Consolas" panose="020B0609020204030204" pitchFamily="49" charset="0"/>
                <a:cs typeface="Consolas" panose="020B0609020204030204" pitchFamily="49" charset="0"/>
              </a:rPr>
              <a:t>char *</a:t>
            </a:r>
            <a:r>
              <a:rPr lang="en-US" sz="1600" dirty="0" err="1">
                <a:solidFill>
                  <a:srgbClr val="00B050"/>
                </a:solidFill>
                <a:latin typeface="Consolas" panose="020B0609020204030204" pitchFamily="49" charset="0"/>
                <a:cs typeface="Consolas" panose="020B0609020204030204" pitchFamily="49" charset="0"/>
              </a:rPr>
              <a:t>enptr</a:t>
            </a:r>
            <a:r>
              <a:rPr lang="en-US" sz="1600" dirty="0">
                <a:solidFill>
                  <a:srgbClr val="00B050"/>
                </a:solidFill>
                <a:latin typeface="Consolas" panose="020B0609020204030204" pitchFamily="49" charset="0"/>
                <a:cs typeface="Consolas" panose="020B0609020204030204" pitchFamily="49" charset="0"/>
              </a:rPr>
              <a:t> = s + </a:t>
            </a:r>
            <a:r>
              <a:rPr lang="en-US" sz="1600" dirty="0" err="1">
                <a:solidFill>
                  <a:srgbClr val="00B050"/>
                </a:solidFill>
                <a:latin typeface="Consolas" panose="020B0609020204030204" pitchFamily="49" charset="0"/>
                <a:cs typeface="Consolas" panose="020B0609020204030204" pitchFamily="49" charset="0"/>
              </a:rPr>
              <a:t>len</a:t>
            </a:r>
            <a:r>
              <a:rPr lang="en-US" sz="1600" dirty="0">
                <a:solidFill>
                  <a:srgbClr val="00B050"/>
                </a:solidFill>
                <a:latin typeface="Consolas" panose="020B0609020204030204" pitchFamily="49" charset="0"/>
                <a:cs typeface="Consolas" panose="020B0609020204030204" pitchFamily="49" charset="0"/>
              </a:rPr>
              <a:t>;</a:t>
            </a:r>
          </a:p>
          <a:p>
            <a:r>
              <a:rPr lang="en-US" sz="1600" dirty="0">
                <a:solidFill>
                  <a:srgbClr val="7030A0"/>
                </a:solidFill>
                <a:latin typeface="Consolas" panose="020B0609020204030204" pitchFamily="49" charset="0"/>
                <a:cs typeface="Consolas" panose="020B0609020204030204" pitchFamily="49" charset="0"/>
              </a:rPr>
              <a:t>    while (s &lt; </a:t>
            </a:r>
            <a:r>
              <a:rPr lang="en-US" sz="1600" dirty="0" err="1">
                <a:solidFill>
                  <a:srgbClr val="7030A0"/>
                </a:solidFill>
                <a:latin typeface="Consolas" panose="020B0609020204030204" pitchFamily="49" charset="0"/>
                <a:cs typeface="Consolas" panose="020B0609020204030204" pitchFamily="49" charset="0"/>
              </a:rPr>
              <a:t>enptr</a:t>
            </a:r>
            <a:r>
              <a:rPr lang="en-US" sz="1600" dirty="0">
                <a:solidFill>
                  <a:srgbClr val="7030A0"/>
                </a:solidFill>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a:solidFill>
                  <a:srgbClr val="0070C0"/>
                </a:solidFill>
                <a:latin typeface="Consolas" panose="020B0609020204030204" pitchFamily="49" charset="0"/>
                <a:cs typeface="Consolas" panose="020B0609020204030204" pitchFamily="49" charset="0"/>
              </a:rPr>
              <a:t>*(s++) = fill;</a:t>
            </a:r>
          </a:p>
          <a:p>
            <a:r>
              <a:rPr lang="en-US" sz="1600" dirty="0">
                <a:latin typeface="Consolas" panose="020B0609020204030204" pitchFamily="49" charset="0"/>
                <a:cs typeface="Consolas" panose="020B0609020204030204" pitchFamily="49" charset="0"/>
              </a:rPr>
              <a:t>}</a:t>
            </a:r>
          </a:p>
        </p:txBody>
      </p:sp>
      <p:sp>
        <p:nvSpPr>
          <p:cNvPr id="112" name="TextBox 111">
            <a:extLst>
              <a:ext uri="{FF2B5EF4-FFF2-40B4-BE49-F238E27FC236}">
                <a16:creationId xmlns:a16="http://schemas.microsoft.com/office/drawing/2014/main" id="{A7AFC8BD-9392-4E46-8DCC-0D8D4996B0DF}"/>
              </a:ext>
            </a:extLst>
          </p:cNvPr>
          <p:cNvSpPr txBox="1"/>
          <p:nvPr/>
        </p:nvSpPr>
        <p:spPr>
          <a:xfrm>
            <a:off x="1435358" y="496561"/>
            <a:ext cx="2723823" cy="369332"/>
          </a:xfrm>
          <a:prstGeom prst="rect">
            <a:avLst/>
          </a:prstGeom>
          <a:noFill/>
        </p:spPr>
        <p:txBody>
          <a:bodyPr wrap="none" rtlCol="0">
            <a:spAutoFit/>
          </a:bodyPr>
          <a:lstStyle/>
          <a:p>
            <a:r>
              <a:rPr lang="en-US" dirty="0">
                <a:solidFill>
                  <a:srgbClr val="FF0000"/>
                </a:solidFill>
              </a:rPr>
              <a:t>r0,              r1,              r2</a:t>
            </a:r>
          </a:p>
        </p:txBody>
      </p:sp>
      <p:sp>
        <p:nvSpPr>
          <p:cNvPr id="95" name="Rounded Rectangle 94">
            <a:extLst>
              <a:ext uri="{FF2B5EF4-FFF2-40B4-BE49-F238E27FC236}">
                <a16:creationId xmlns:a16="http://schemas.microsoft.com/office/drawing/2014/main" id="{96081FEF-C1E5-2840-B814-D8379081CFA3}"/>
              </a:ext>
            </a:extLst>
          </p:cNvPr>
          <p:cNvSpPr/>
          <p:nvPr/>
        </p:nvSpPr>
        <p:spPr bwMode="auto">
          <a:xfrm>
            <a:off x="4255405" y="1322359"/>
            <a:ext cx="7862990" cy="5225653"/>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err="1">
                <a:latin typeface="Consolas" panose="020B0609020204030204" pitchFamily="49" charset="0"/>
                <a:cs typeface="Consolas" panose="020B0609020204030204" pitchFamily="49" charset="0"/>
              </a:rPr>
              <a:t>fillbuf</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push    {</a:t>
            </a:r>
            <a:r>
              <a:rPr lang="en-US" dirty="0" err="1">
                <a:latin typeface="Consolas" panose="020B0609020204030204" pitchFamily="49" charset="0"/>
                <a:cs typeface="Consolas" panose="020B0609020204030204" pitchFamily="49" charset="0"/>
              </a:rPr>
              <a:t>fp</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 stack frame </a:t>
            </a:r>
          </a:p>
          <a:p>
            <a:r>
              <a:rPr lang="en-US" dirty="0">
                <a:latin typeface="Consolas" panose="020B0609020204030204" pitchFamily="49" charset="0"/>
                <a:cs typeface="Consolas" panose="020B0609020204030204" pitchFamily="49" charset="0"/>
              </a:rPr>
              <a:t>    add     </a:t>
            </a:r>
            <a:r>
              <a:rPr lang="en-US" dirty="0" err="1">
                <a:latin typeface="Consolas" panose="020B0609020204030204" pitchFamily="49" charset="0"/>
                <a:cs typeface="Consolas" panose="020B0609020204030204" pitchFamily="49" charset="0"/>
              </a:rPr>
              <a:t>fp</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sp</a:t>
            </a:r>
            <a:r>
              <a:rPr lang="en-US" dirty="0">
                <a:latin typeface="Consolas" panose="020B0609020204030204" pitchFamily="49" charset="0"/>
                <a:cs typeface="Consolas" panose="020B0609020204030204" pitchFamily="49" charset="0"/>
              </a:rPr>
              <a:t>, FP_OFF  // set </a:t>
            </a:r>
            <a:r>
              <a:rPr lang="en-US" dirty="0" err="1">
                <a:latin typeface="Consolas" panose="020B0609020204030204" pitchFamily="49" charset="0"/>
                <a:cs typeface="Consolas" panose="020B0609020204030204" pitchFamily="49" charset="0"/>
              </a:rPr>
              <a:t>fp</a:t>
            </a:r>
            <a:r>
              <a:rPr lang="en-US" dirty="0">
                <a:latin typeface="Consolas" panose="020B0609020204030204" pitchFamily="49" charset="0"/>
                <a:cs typeface="Consolas" panose="020B0609020204030204" pitchFamily="49" charset="0"/>
              </a:rPr>
              <a:t> to base</a:t>
            </a:r>
            <a:br>
              <a:rPr lang="en-US" dirty="0">
                <a:latin typeface="Consolas" panose="020B0609020204030204" pitchFamily="49" charset="0"/>
                <a:cs typeface="Consolas" panose="020B0609020204030204" pitchFamily="49" charset="0"/>
              </a:rPr>
            </a:b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a:solidFill>
                  <a:srgbClr val="00B050"/>
                </a:solidFill>
                <a:latin typeface="Consolas" panose="020B0609020204030204" pitchFamily="49" charset="0"/>
                <a:cs typeface="Consolas" panose="020B0609020204030204" pitchFamily="49" charset="0"/>
              </a:rPr>
              <a:t>add     r1, r1, r0      // copy up to r1 = </a:t>
            </a:r>
            <a:r>
              <a:rPr lang="en-US" dirty="0" err="1">
                <a:solidFill>
                  <a:srgbClr val="00B050"/>
                </a:solidFill>
                <a:latin typeface="Consolas" panose="020B0609020204030204" pitchFamily="49" charset="0"/>
                <a:cs typeface="Consolas" panose="020B0609020204030204" pitchFamily="49" charset="0"/>
              </a:rPr>
              <a:t>bufpt</a:t>
            </a:r>
            <a:r>
              <a:rPr lang="en-US" dirty="0">
                <a:solidFill>
                  <a:srgbClr val="00B050"/>
                </a:solidFill>
                <a:latin typeface="Consolas" panose="020B0609020204030204" pitchFamily="49" charset="0"/>
                <a:cs typeface="Consolas" panose="020B0609020204030204" pitchFamily="49" charset="0"/>
              </a:rPr>
              <a:t> + </a:t>
            </a:r>
            <a:r>
              <a:rPr lang="en-US" dirty="0" err="1">
                <a:solidFill>
                  <a:srgbClr val="00B050"/>
                </a:solidFill>
                <a:latin typeface="Consolas" panose="020B0609020204030204" pitchFamily="49" charset="0"/>
                <a:cs typeface="Consolas" panose="020B0609020204030204" pitchFamily="49" charset="0"/>
              </a:rPr>
              <a:t>cnt</a:t>
            </a:r>
            <a:r>
              <a:rPr lang="en-US" dirty="0">
                <a:solidFill>
                  <a:srgbClr val="00B050"/>
                </a:solidFill>
                <a:latin typeface="Consolas" panose="020B0609020204030204" pitchFamily="49" charset="0"/>
                <a:cs typeface="Consolas" panose="020B0609020204030204" pitchFamily="49" charset="0"/>
              </a:rPr>
              <a:t> </a:t>
            </a:r>
          </a:p>
          <a:p>
            <a:r>
              <a:rPr lang="en-US" dirty="0">
                <a:solidFill>
                  <a:srgbClr val="7030A0"/>
                </a:solidFill>
                <a:latin typeface="Consolas" panose="020B0609020204030204" pitchFamily="49" charset="0"/>
                <a:cs typeface="Consolas" panose="020B0609020204030204" pitchFamily="49" charset="0"/>
              </a:rPr>
              <a:t>    </a:t>
            </a:r>
            <a:r>
              <a:rPr lang="en-US" dirty="0" err="1">
                <a:solidFill>
                  <a:srgbClr val="7030A0"/>
                </a:solidFill>
                <a:latin typeface="Consolas" panose="020B0609020204030204" pitchFamily="49" charset="0"/>
                <a:cs typeface="Consolas" panose="020B0609020204030204" pitchFamily="49" charset="0"/>
              </a:rPr>
              <a:t>cmp</a:t>
            </a:r>
            <a:r>
              <a:rPr lang="en-US" dirty="0">
                <a:solidFill>
                  <a:srgbClr val="7030A0"/>
                </a:solidFill>
                <a:latin typeface="Consolas" panose="020B0609020204030204" pitchFamily="49" charset="0"/>
                <a:cs typeface="Consolas" panose="020B0609020204030204" pitchFamily="49" charset="0"/>
              </a:rPr>
              <a:t>     r0, r1          // are there any chars to fill?</a:t>
            </a:r>
          </a:p>
          <a:p>
            <a:r>
              <a:rPr lang="en-US" dirty="0">
                <a:solidFill>
                  <a:srgbClr val="7030A0"/>
                </a:solidFill>
                <a:latin typeface="Consolas" panose="020B0609020204030204" pitchFamily="49" charset="0"/>
                <a:cs typeface="Consolas" panose="020B0609020204030204" pitchFamily="49" charset="0"/>
              </a:rPr>
              <a:t>    </a:t>
            </a:r>
            <a:r>
              <a:rPr lang="en-US" dirty="0" err="1">
                <a:solidFill>
                  <a:srgbClr val="7030A0"/>
                </a:solidFill>
                <a:latin typeface="Consolas" panose="020B0609020204030204" pitchFamily="49" charset="0"/>
                <a:cs typeface="Consolas" panose="020B0609020204030204" pitchFamily="49" charset="0"/>
              </a:rPr>
              <a:t>bge</a:t>
            </a:r>
            <a:r>
              <a:rPr lang="en-US" dirty="0">
                <a:solidFill>
                  <a:srgbClr val="7030A0"/>
                </a:solidFill>
                <a:latin typeface="Consolas" panose="020B0609020204030204" pitchFamily="49" charset="0"/>
                <a:cs typeface="Consolas" panose="020B0609020204030204" pitchFamily="49" charset="0"/>
              </a:rPr>
              <a:t>     .</a:t>
            </a:r>
            <a:r>
              <a:rPr lang="en-US" dirty="0" err="1">
                <a:solidFill>
                  <a:srgbClr val="7030A0"/>
                </a:solidFill>
                <a:latin typeface="Consolas" panose="020B0609020204030204" pitchFamily="49" charset="0"/>
                <a:cs typeface="Consolas" panose="020B0609020204030204" pitchFamily="49" charset="0"/>
              </a:rPr>
              <a:t>Ldone</a:t>
            </a:r>
            <a:r>
              <a:rPr lang="en-US" dirty="0">
                <a:solidFill>
                  <a:srgbClr val="7030A0"/>
                </a:solidFill>
                <a:latin typeface="Consolas" panose="020B0609020204030204" pitchFamily="49" charset="0"/>
                <a:cs typeface="Consolas" panose="020B0609020204030204" pitchFamily="49" charset="0"/>
              </a:rPr>
              <a:t>          // nope we are done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Ldowhile</a:t>
            </a:r>
            <a:r>
              <a:rPr lang="en-US" dirty="0">
                <a:latin typeface="Consolas" panose="020B0609020204030204" pitchFamily="49" charset="0"/>
                <a:cs typeface="Consolas" panose="020B0609020204030204" pitchFamily="49" charset="0"/>
              </a:rPr>
              <a:t>:</a:t>
            </a:r>
          </a:p>
          <a:p>
            <a:r>
              <a:rPr lang="en-US" dirty="0">
                <a:solidFill>
                  <a:srgbClr val="0070C0"/>
                </a:solidFill>
                <a:latin typeface="Consolas" panose="020B0609020204030204" pitchFamily="49" charset="0"/>
                <a:cs typeface="Consolas" panose="020B0609020204030204" pitchFamily="49" charset="0"/>
              </a:rPr>
              <a:t>    </a:t>
            </a:r>
            <a:r>
              <a:rPr lang="en-US" dirty="0" err="1">
                <a:solidFill>
                  <a:srgbClr val="0070C0"/>
                </a:solidFill>
                <a:latin typeface="Consolas" panose="020B0609020204030204" pitchFamily="49" charset="0"/>
                <a:cs typeface="Consolas" panose="020B0609020204030204" pitchFamily="49" charset="0"/>
              </a:rPr>
              <a:t>strb</a:t>
            </a:r>
            <a:r>
              <a:rPr lang="en-US" dirty="0">
                <a:solidFill>
                  <a:srgbClr val="0070C0"/>
                </a:solidFill>
                <a:latin typeface="Consolas" panose="020B0609020204030204" pitchFamily="49" charset="0"/>
                <a:cs typeface="Consolas" panose="020B0609020204030204" pitchFamily="49" charset="0"/>
              </a:rPr>
              <a:t>    r2, [r0]        // store the char in the buffer</a:t>
            </a:r>
          </a:p>
          <a:p>
            <a:r>
              <a:rPr lang="en-US" dirty="0">
                <a:solidFill>
                  <a:srgbClr val="0070C0"/>
                </a:solidFill>
                <a:latin typeface="Consolas" panose="020B0609020204030204" pitchFamily="49" charset="0"/>
                <a:cs typeface="Consolas" panose="020B0609020204030204" pitchFamily="49" charset="0"/>
              </a:rPr>
              <a:t>    add     r0, 1           // point to next char</a:t>
            </a:r>
          </a:p>
          <a:p>
            <a:r>
              <a:rPr lang="en-US" dirty="0">
                <a:solidFill>
                  <a:srgbClr val="7030A0"/>
                </a:solidFill>
                <a:latin typeface="Consolas" panose="020B0609020204030204" pitchFamily="49" charset="0"/>
                <a:cs typeface="Consolas" panose="020B0609020204030204" pitchFamily="49" charset="0"/>
              </a:rPr>
              <a:t>    </a:t>
            </a:r>
            <a:r>
              <a:rPr lang="en-US" dirty="0" err="1">
                <a:solidFill>
                  <a:srgbClr val="7030A0"/>
                </a:solidFill>
                <a:latin typeface="Consolas" panose="020B0609020204030204" pitchFamily="49" charset="0"/>
                <a:cs typeface="Consolas" panose="020B0609020204030204" pitchFamily="49" charset="0"/>
              </a:rPr>
              <a:t>cmp</a:t>
            </a:r>
            <a:r>
              <a:rPr lang="en-US" dirty="0">
                <a:solidFill>
                  <a:srgbClr val="7030A0"/>
                </a:solidFill>
                <a:latin typeface="Consolas" panose="020B0609020204030204" pitchFamily="49" charset="0"/>
                <a:cs typeface="Consolas" panose="020B0609020204030204" pitchFamily="49" charset="0"/>
              </a:rPr>
              <a:t>     r0, r1          // have we reached the end?</a:t>
            </a:r>
          </a:p>
          <a:p>
            <a:r>
              <a:rPr lang="en-US" dirty="0">
                <a:solidFill>
                  <a:srgbClr val="7030A0"/>
                </a:solidFill>
                <a:latin typeface="Consolas" panose="020B0609020204030204" pitchFamily="49" charset="0"/>
                <a:cs typeface="Consolas" panose="020B0609020204030204" pitchFamily="49" charset="0"/>
              </a:rPr>
              <a:t>    </a:t>
            </a:r>
            <a:r>
              <a:rPr lang="en-US" dirty="0" err="1">
                <a:solidFill>
                  <a:srgbClr val="7030A0"/>
                </a:solidFill>
                <a:latin typeface="Consolas" panose="020B0609020204030204" pitchFamily="49" charset="0"/>
                <a:cs typeface="Consolas" panose="020B0609020204030204" pitchFamily="49" charset="0"/>
              </a:rPr>
              <a:t>blt</a:t>
            </a:r>
            <a:r>
              <a:rPr lang="en-US" dirty="0">
                <a:solidFill>
                  <a:srgbClr val="7030A0"/>
                </a:solidFill>
                <a:latin typeface="Consolas" panose="020B0609020204030204" pitchFamily="49" charset="0"/>
                <a:cs typeface="Consolas" panose="020B0609020204030204" pitchFamily="49" charset="0"/>
              </a:rPr>
              <a:t>     .</a:t>
            </a:r>
            <a:r>
              <a:rPr lang="en-US" dirty="0" err="1">
                <a:solidFill>
                  <a:srgbClr val="7030A0"/>
                </a:solidFill>
                <a:latin typeface="Consolas" panose="020B0609020204030204" pitchFamily="49" charset="0"/>
                <a:cs typeface="Consolas" panose="020B0609020204030204" pitchFamily="49" charset="0"/>
              </a:rPr>
              <a:t>Ldowhile</a:t>
            </a:r>
            <a:r>
              <a:rPr lang="en-US" dirty="0">
                <a:solidFill>
                  <a:srgbClr val="7030A0"/>
                </a:solidFill>
                <a:latin typeface="Consolas" panose="020B0609020204030204" pitchFamily="49" charset="0"/>
                <a:cs typeface="Consolas" panose="020B0609020204030204" pitchFamily="49" charset="0"/>
              </a:rPr>
              <a:t>       // if not continue to fill</a:t>
            </a:r>
            <a:br>
              <a:rPr lang="en-US" dirty="0">
                <a:latin typeface="Consolas" panose="020B0609020204030204" pitchFamily="49" charset="0"/>
                <a:cs typeface="Consolas" panose="020B0609020204030204" pitchFamily="49" charset="0"/>
              </a:rPr>
            </a:b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Ldone</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sub     </a:t>
            </a:r>
            <a:r>
              <a:rPr lang="en-US" dirty="0" err="1">
                <a:latin typeface="Consolas" panose="020B0609020204030204" pitchFamily="49" charset="0"/>
                <a:cs typeface="Consolas" panose="020B0609020204030204" pitchFamily="49" charset="0"/>
              </a:rPr>
              <a:t>sp</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fp</a:t>
            </a:r>
            <a:r>
              <a:rPr lang="en-US" dirty="0">
                <a:latin typeface="Consolas" panose="020B0609020204030204" pitchFamily="49" charset="0"/>
                <a:cs typeface="Consolas" panose="020B0609020204030204" pitchFamily="49" charset="0"/>
              </a:rPr>
              <a:t>, FP_OFF  // restore stack frame top</a:t>
            </a:r>
          </a:p>
          <a:p>
            <a:r>
              <a:rPr lang="en-US" dirty="0">
                <a:latin typeface="Consolas" panose="020B0609020204030204" pitchFamily="49" charset="0"/>
                <a:cs typeface="Consolas" panose="020B0609020204030204" pitchFamily="49" charset="0"/>
              </a:rPr>
              <a:t>    pop     {</a:t>
            </a:r>
            <a:r>
              <a:rPr lang="en-US" dirty="0" err="1">
                <a:latin typeface="Consolas" panose="020B0609020204030204" pitchFamily="49" charset="0"/>
                <a:cs typeface="Consolas" panose="020B0609020204030204" pitchFamily="49" charset="0"/>
              </a:rPr>
              <a:t>fp</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 restore registers</a:t>
            </a:r>
          </a:p>
          <a:p>
            <a:r>
              <a:rPr lang="en-US" dirty="0">
                <a:latin typeface="Consolas" panose="020B0609020204030204" pitchFamily="49" charset="0"/>
                <a:cs typeface="Consolas" panose="020B0609020204030204" pitchFamily="49" charset="0"/>
              </a:rPr>
              <a:t>    bx      </a:t>
            </a:r>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 return to caller</a:t>
            </a:r>
            <a:endParaRPr lang="en-US" sz="2000" dirty="0">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B7278E47-5F98-595E-37D8-D413F740AED6}"/>
              </a:ext>
            </a:extLst>
          </p:cNvPr>
          <p:cNvSpPr txBox="1"/>
          <p:nvPr/>
        </p:nvSpPr>
        <p:spPr>
          <a:xfrm>
            <a:off x="6852126" y="632461"/>
            <a:ext cx="2735044" cy="461665"/>
          </a:xfrm>
          <a:prstGeom prst="rect">
            <a:avLst/>
          </a:prstGeom>
          <a:solidFill>
            <a:schemeClr val="accent4">
              <a:lumMod val="20000"/>
              <a:lumOff val="80000"/>
            </a:schemeClr>
          </a:solidFill>
          <a:ln>
            <a:solidFill>
              <a:srgbClr val="0070C0"/>
            </a:solidFill>
          </a:ln>
        </p:spPr>
        <p:txBody>
          <a:bodyPr wrap="none" rtlCol="0">
            <a:spAutoFit/>
          </a:bodyPr>
          <a:lstStyle/>
          <a:p>
            <a:r>
              <a:rPr lang="en-US" sz="2400" dirty="0"/>
              <a:t>Using r1 for </a:t>
            </a:r>
            <a:r>
              <a:rPr lang="en-US" sz="2400" dirty="0" err="1"/>
              <a:t>endptr</a:t>
            </a:r>
            <a:endParaRPr lang="en-US" sz="2400" dirty="0"/>
          </a:p>
        </p:txBody>
      </p:sp>
    </p:spTree>
    <p:extLst>
      <p:ext uri="{BB962C8B-B14F-4D97-AF65-F5344CB8AC3E}">
        <p14:creationId xmlns:p14="http://schemas.microsoft.com/office/powerpoint/2010/main" val="276988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5">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5">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5">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5">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5">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5">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5">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5">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5">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xEl>
                                              <p:pRg st="15" end="1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5">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5">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5">
                                            <p:txEl>
                                              <p:pRg st="11" end="1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95" grpId="0" animBg="1"/>
      <p:bldP spid="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1AE18-40FA-F149-BF05-243CB17BF920}"/>
              </a:ext>
            </a:extLst>
          </p:cNvPr>
          <p:cNvSpPr>
            <a:spLocks noGrp="1"/>
          </p:cNvSpPr>
          <p:nvPr>
            <p:ph type="title"/>
          </p:nvPr>
        </p:nvSpPr>
        <p:spPr>
          <a:xfrm>
            <a:off x="424643" y="16542"/>
            <a:ext cx="10515600" cy="498331"/>
          </a:xfrm>
        </p:spPr>
        <p:txBody>
          <a:bodyPr/>
          <a:lstStyle/>
          <a:p>
            <a:r>
              <a:rPr lang="en-US" sz="2800" dirty="0"/>
              <a:t>Passing More Than Four Arguments – At the point of Call</a:t>
            </a:r>
          </a:p>
        </p:txBody>
      </p:sp>
      <p:sp>
        <p:nvSpPr>
          <p:cNvPr id="3" name="Content Placeholder 2">
            <a:extLst>
              <a:ext uri="{FF2B5EF4-FFF2-40B4-BE49-F238E27FC236}">
                <a16:creationId xmlns:a16="http://schemas.microsoft.com/office/drawing/2014/main" id="{801597C8-A5A4-914E-8A8E-6D3E08B5E9D2}"/>
              </a:ext>
            </a:extLst>
          </p:cNvPr>
          <p:cNvSpPr>
            <a:spLocks noGrp="1"/>
          </p:cNvSpPr>
          <p:nvPr>
            <p:ph sz="half" idx="1"/>
          </p:nvPr>
        </p:nvSpPr>
        <p:spPr>
          <a:xfrm>
            <a:off x="559936" y="1259198"/>
            <a:ext cx="8207330" cy="5382799"/>
          </a:xfrm>
          <a:solidFill>
            <a:schemeClr val="accent4">
              <a:lumMod val="20000"/>
              <a:lumOff val="80000"/>
            </a:schemeClr>
          </a:solidFill>
          <a:ln>
            <a:solidFill>
              <a:srgbClr val="0070C0"/>
            </a:solidFill>
          </a:ln>
        </p:spPr>
        <p:txBody>
          <a:bodyPr/>
          <a:lstStyle/>
          <a:p>
            <a:pPr>
              <a:lnSpc>
                <a:spcPct val="100000"/>
              </a:lnSpc>
            </a:pPr>
            <a:r>
              <a:rPr lang="en-US" sz="2000" b="1" dirty="0" err="1">
                <a:solidFill>
                  <a:schemeClr val="accent5"/>
                </a:solidFill>
              </a:rPr>
              <a:t>Args</a:t>
            </a:r>
            <a:r>
              <a:rPr lang="en-US" sz="2000" b="1" dirty="0">
                <a:solidFill>
                  <a:schemeClr val="accent5"/>
                </a:solidFill>
              </a:rPr>
              <a:t> &gt; 4 are in the </a:t>
            </a:r>
            <a:r>
              <a:rPr lang="en-US" sz="2000" b="1" u="sng" dirty="0">
                <a:solidFill>
                  <a:schemeClr val="accent5"/>
                </a:solidFill>
              </a:rPr>
              <a:t>caller's stack frame</a:t>
            </a:r>
            <a:r>
              <a:rPr lang="en-US" sz="2000" b="1" dirty="0">
                <a:solidFill>
                  <a:schemeClr val="accent5"/>
                </a:solidFill>
              </a:rPr>
              <a:t> at SP (argv5), an up</a:t>
            </a:r>
          </a:p>
          <a:p>
            <a:pPr>
              <a:lnSpc>
                <a:spcPct val="100000"/>
              </a:lnSpc>
            </a:pPr>
            <a:r>
              <a:rPr lang="en-US" sz="2000" dirty="0">
                <a:solidFill>
                  <a:schemeClr val="tx2"/>
                </a:solidFill>
              </a:rPr>
              <a:t>Called functions have the </a:t>
            </a:r>
            <a:r>
              <a:rPr lang="en-US" sz="2000" dirty="0">
                <a:solidFill>
                  <a:srgbClr val="0070C0"/>
                </a:solidFill>
              </a:rPr>
              <a:t>right to change stack </a:t>
            </a:r>
            <a:r>
              <a:rPr lang="en-US" sz="2000" dirty="0" err="1">
                <a:solidFill>
                  <a:srgbClr val="0070C0"/>
                </a:solidFill>
              </a:rPr>
              <a:t>args</a:t>
            </a:r>
            <a:r>
              <a:rPr lang="en-US" sz="2000" dirty="0">
                <a:solidFill>
                  <a:srgbClr val="0070C0"/>
                </a:solidFill>
              </a:rPr>
              <a:t> </a:t>
            </a:r>
            <a:r>
              <a:rPr lang="en-US" sz="2000" dirty="0">
                <a:solidFill>
                  <a:schemeClr val="tx2"/>
                </a:solidFill>
              </a:rPr>
              <a:t>just like they can change the register </a:t>
            </a:r>
            <a:r>
              <a:rPr lang="en-US" sz="2000" dirty="0" err="1">
                <a:solidFill>
                  <a:schemeClr val="tx2"/>
                </a:solidFill>
              </a:rPr>
              <a:t>args</a:t>
            </a:r>
            <a:r>
              <a:rPr lang="en-US" sz="2000" dirty="0">
                <a:solidFill>
                  <a:schemeClr val="tx2"/>
                </a:solidFill>
              </a:rPr>
              <a:t>!</a:t>
            </a:r>
          </a:p>
          <a:p>
            <a:pPr lvl="1"/>
            <a:r>
              <a:rPr lang="en-US" sz="2000" dirty="0">
                <a:solidFill>
                  <a:srgbClr val="0070C0"/>
                </a:solidFill>
              </a:rPr>
              <a:t>Caller must assume </a:t>
            </a:r>
            <a:r>
              <a:rPr lang="en-US" sz="2000" b="1" dirty="0">
                <a:solidFill>
                  <a:srgbClr val="0070C0"/>
                </a:solidFill>
              </a:rPr>
              <a:t>all </a:t>
            </a:r>
            <a:r>
              <a:rPr lang="en-US" sz="2000" b="1" dirty="0" err="1">
                <a:solidFill>
                  <a:srgbClr val="0070C0"/>
                </a:solidFill>
              </a:rPr>
              <a:t>args</a:t>
            </a:r>
            <a:r>
              <a:rPr lang="en-US" sz="2000" b="1" dirty="0">
                <a:solidFill>
                  <a:srgbClr val="0070C0"/>
                </a:solidFill>
              </a:rPr>
              <a:t> </a:t>
            </a:r>
            <a:r>
              <a:rPr lang="en-US" sz="2000" dirty="0">
                <a:solidFill>
                  <a:srgbClr val="FF0000"/>
                </a:solidFill>
              </a:rPr>
              <a:t>including ones on the stack </a:t>
            </a:r>
            <a:r>
              <a:rPr lang="en-US" sz="2000" dirty="0">
                <a:solidFill>
                  <a:srgbClr val="0070C0"/>
                </a:solidFill>
              </a:rPr>
              <a:t>are changed by the caller</a:t>
            </a:r>
          </a:p>
          <a:p>
            <a:pPr>
              <a:lnSpc>
                <a:spcPct val="100000"/>
              </a:lnSpc>
            </a:pPr>
            <a:r>
              <a:rPr lang="en-US" sz="2000" dirty="0"/>
              <a:t>Calling function prior to making the call</a:t>
            </a:r>
          </a:p>
          <a:p>
            <a:pPr marL="696912" lvl="1" indent="-342900">
              <a:buFont typeface="+mj-lt"/>
              <a:buAutoNum type="arabicPeriod"/>
            </a:pPr>
            <a:r>
              <a:rPr lang="en-US" sz="2000" dirty="0"/>
              <a:t>Evaluate </a:t>
            </a:r>
            <a:r>
              <a:rPr lang="en-US" sz="2000" dirty="0">
                <a:solidFill>
                  <a:schemeClr val="accent3"/>
                </a:solidFill>
              </a:rPr>
              <a:t>first four </a:t>
            </a:r>
            <a:r>
              <a:rPr lang="en-US" sz="2000" dirty="0" err="1">
                <a:solidFill>
                  <a:schemeClr val="accent3"/>
                </a:solidFill>
              </a:rPr>
              <a:t>args</a:t>
            </a:r>
            <a:r>
              <a:rPr lang="en-US" sz="2000" dirty="0"/>
              <a:t>: place resulting </a:t>
            </a:r>
            <a:r>
              <a:rPr lang="en-US" sz="2000" dirty="0">
                <a:solidFill>
                  <a:schemeClr val="accent3"/>
                </a:solidFill>
              </a:rPr>
              <a:t>values in r0-r3</a:t>
            </a:r>
          </a:p>
          <a:p>
            <a:pPr marL="696912" lvl="1" indent="-342900">
              <a:buFont typeface="+mj-lt"/>
              <a:buAutoNum type="arabicPeriod"/>
            </a:pPr>
            <a:r>
              <a:rPr lang="en-US" sz="2000" dirty="0">
                <a:solidFill>
                  <a:schemeClr val="accent5"/>
                </a:solidFill>
              </a:rPr>
              <a:t>Store Arg 5 and greater parameter values on the stack</a:t>
            </a:r>
          </a:p>
          <a:p>
            <a:r>
              <a:rPr lang="en-US" sz="2000" b="1" u="sng" dirty="0">
                <a:solidFill>
                  <a:srgbClr val="FF0000"/>
                </a:solidFill>
              </a:rPr>
              <a:t>One </a:t>
            </a:r>
            <a:r>
              <a:rPr lang="en-US" sz="2000" b="1" u="sng" dirty="0" err="1">
                <a:solidFill>
                  <a:srgbClr val="FF0000"/>
                </a:solidFill>
              </a:rPr>
              <a:t>arg</a:t>
            </a:r>
            <a:r>
              <a:rPr lang="en-US" sz="2000" b="1" u="sng" dirty="0">
                <a:solidFill>
                  <a:srgbClr val="FF0000"/>
                </a:solidFill>
              </a:rPr>
              <a:t> value per slot</a:t>
            </a:r>
            <a:r>
              <a:rPr lang="en-US" sz="2000" dirty="0">
                <a:solidFill>
                  <a:srgbClr val="FF0000"/>
                </a:solidFill>
              </a:rPr>
              <a:t>! </a:t>
            </a:r>
            <a:r>
              <a:rPr lang="en-US" sz="2000" dirty="0"/>
              <a:t>– NO arrays across multiple slots</a:t>
            </a:r>
          </a:p>
          <a:p>
            <a:pPr lvl="1"/>
            <a:r>
              <a:rPr lang="en-US" sz="2000" dirty="0"/>
              <a:t>chars, shorts and </a:t>
            </a:r>
            <a:r>
              <a:rPr lang="en-US" sz="2000" dirty="0" err="1"/>
              <a:t>ints</a:t>
            </a:r>
            <a:r>
              <a:rPr lang="en-US" sz="2000" dirty="0"/>
              <a:t> are directly stored</a:t>
            </a:r>
          </a:p>
          <a:p>
            <a:pPr lvl="1"/>
            <a:r>
              <a:rPr lang="en-US" sz="2000" dirty="0"/>
              <a:t>Structs (not always), and arrays are passed via a pointer </a:t>
            </a:r>
          </a:p>
          <a:p>
            <a:pPr lvl="1"/>
            <a:r>
              <a:rPr lang="en-US" sz="2000" b="1" dirty="0">
                <a:solidFill>
                  <a:srgbClr val="C00000"/>
                </a:solidFill>
              </a:rPr>
              <a:t>Pointers</a:t>
            </a:r>
            <a:r>
              <a:rPr lang="en-US" sz="2000" dirty="0">
                <a:solidFill>
                  <a:srgbClr val="C00000"/>
                </a:solidFill>
              </a:rPr>
              <a:t> passed as output parameters </a:t>
            </a:r>
            <a:r>
              <a:rPr lang="en-US" sz="2000" dirty="0"/>
              <a:t>usually contain an </a:t>
            </a:r>
            <a:r>
              <a:rPr lang="en-US" sz="2000" dirty="0">
                <a:solidFill>
                  <a:srgbClr val="FF0000"/>
                </a:solidFill>
              </a:rPr>
              <a:t>address</a:t>
            </a:r>
            <a:r>
              <a:rPr lang="en-US" sz="2000" dirty="0">
                <a:solidFill>
                  <a:srgbClr val="2C895B"/>
                </a:solidFill>
              </a:rPr>
              <a:t> </a:t>
            </a:r>
            <a:r>
              <a:rPr lang="en-US" sz="2000" b="1" i="1" dirty="0">
                <a:solidFill>
                  <a:srgbClr val="002060"/>
                </a:solidFill>
              </a:rPr>
              <a:t>that points at </a:t>
            </a:r>
            <a:r>
              <a:rPr lang="en-US" sz="2000" dirty="0">
                <a:solidFill>
                  <a:schemeClr val="tx2"/>
                </a:solidFill>
              </a:rPr>
              <a:t>the</a:t>
            </a:r>
            <a:r>
              <a:rPr lang="en-US" sz="2000" dirty="0">
                <a:solidFill>
                  <a:srgbClr val="2C895B"/>
                </a:solidFill>
              </a:rPr>
              <a:t> </a:t>
            </a:r>
            <a:r>
              <a:rPr lang="en-US" sz="2000" dirty="0">
                <a:solidFill>
                  <a:srgbClr val="0070C0"/>
                </a:solidFill>
              </a:rPr>
              <a:t>stack</a:t>
            </a:r>
            <a:r>
              <a:rPr lang="en-US" sz="2000" dirty="0">
                <a:solidFill>
                  <a:srgbClr val="2C895B"/>
                </a:solidFill>
              </a:rPr>
              <a:t>, </a:t>
            </a:r>
            <a:r>
              <a:rPr lang="en-US" sz="2000" dirty="0">
                <a:solidFill>
                  <a:srgbClr val="F37440"/>
                </a:solidFill>
              </a:rPr>
              <a:t>BSS</a:t>
            </a:r>
            <a:r>
              <a:rPr lang="en-US" sz="2000" dirty="0">
                <a:solidFill>
                  <a:srgbClr val="2C895B"/>
                </a:solidFill>
              </a:rPr>
              <a:t>, </a:t>
            </a:r>
            <a:r>
              <a:rPr lang="en-US" sz="2000" dirty="0">
                <a:solidFill>
                  <a:srgbClr val="7030A0"/>
                </a:solidFill>
              </a:rPr>
              <a:t>data</a:t>
            </a:r>
            <a:r>
              <a:rPr lang="en-US" sz="2000" dirty="0">
                <a:solidFill>
                  <a:srgbClr val="2C895B"/>
                </a:solidFill>
              </a:rPr>
              <a:t>, or </a:t>
            </a:r>
            <a:r>
              <a:rPr lang="en-US" sz="2000" dirty="0">
                <a:solidFill>
                  <a:srgbClr val="C00000"/>
                </a:solidFill>
              </a:rPr>
              <a:t>heap</a:t>
            </a:r>
            <a:r>
              <a:rPr lang="en-US" sz="2000" dirty="0">
                <a:solidFill>
                  <a:srgbClr val="2C895B"/>
                </a:solidFill>
              </a:rPr>
              <a:t> </a:t>
            </a:r>
          </a:p>
          <a:p>
            <a:pPr>
              <a:lnSpc>
                <a:spcPct val="100000"/>
              </a:lnSpc>
            </a:pPr>
            <a:endParaRPr lang="en-US" sz="2400" dirty="0">
              <a:solidFill>
                <a:srgbClr val="0070C0"/>
              </a:solidFill>
            </a:endParaRPr>
          </a:p>
        </p:txBody>
      </p:sp>
      <p:sp>
        <p:nvSpPr>
          <p:cNvPr id="7" name="Rectangle 6">
            <a:extLst>
              <a:ext uri="{FF2B5EF4-FFF2-40B4-BE49-F238E27FC236}">
                <a16:creationId xmlns:a16="http://schemas.microsoft.com/office/drawing/2014/main" id="{04F771C4-0798-BC4F-8A4F-5DE6600CB464}"/>
              </a:ext>
            </a:extLst>
          </p:cNvPr>
          <p:cNvSpPr/>
          <p:nvPr/>
        </p:nvSpPr>
        <p:spPr>
          <a:xfrm>
            <a:off x="9931284" y="4650487"/>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arg</a:t>
            </a:r>
            <a:r>
              <a:rPr lang="en-US" dirty="0"/>
              <a:t> 5</a:t>
            </a:r>
          </a:p>
        </p:txBody>
      </p:sp>
      <p:sp>
        <p:nvSpPr>
          <p:cNvPr id="8" name="TextBox 7">
            <a:extLst>
              <a:ext uri="{FF2B5EF4-FFF2-40B4-BE49-F238E27FC236}">
                <a16:creationId xmlns:a16="http://schemas.microsoft.com/office/drawing/2014/main" id="{ED14AE11-D397-4745-B6D3-800E48E38C08}"/>
              </a:ext>
            </a:extLst>
          </p:cNvPr>
          <p:cNvSpPr txBox="1"/>
          <p:nvPr/>
        </p:nvSpPr>
        <p:spPr>
          <a:xfrm>
            <a:off x="11744018" y="4702213"/>
            <a:ext cx="428322" cy="369332"/>
          </a:xfrm>
          <a:prstGeom prst="rect">
            <a:avLst/>
          </a:prstGeom>
          <a:noFill/>
        </p:spPr>
        <p:txBody>
          <a:bodyPr wrap="none" rtlCol="0">
            <a:spAutoFit/>
          </a:bodyPr>
          <a:lstStyle/>
          <a:p>
            <a:r>
              <a:rPr lang="en-US" dirty="0" err="1"/>
              <a:t>sp</a:t>
            </a:r>
            <a:endParaRPr lang="en-US" dirty="0"/>
          </a:p>
        </p:txBody>
      </p:sp>
      <p:sp>
        <p:nvSpPr>
          <p:cNvPr id="9" name="Left Arrow 8">
            <a:extLst>
              <a:ext uri="{FF2B5EF4-FFF2-40B4-BE49-F238E27FC236}">
                <a16:creationId xmlns:a16="http://schemas.microsoft.com/office/drawing/2014/main" id="{3051061E-D751-224B-AD80-62F97C92CD4A}"/>
              </a:ext>
            </a:extLst>
          </p:cNvPr>
          <p:cNvSpPr/>
          <p:nvPr/>
        </p:nvSpPr>
        <p:spPr>
          <a:xfrm>
            <a:off x="11297926" y="4860318"/>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2FE26D7-B75F-8946-A81A-F229AADA8590}"/>
              </a:ext>
            </a:extLst>
          </p:cNvPr>
          <p:cNvSpPr/>
          <p:nvPr/>
        </p:nvSpPr>
        <p:spPr>
          <a:xfrm>
            <a:off x="9958840" y="1760799"/>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11" name="Rectangle 10">
            <a:extLst>
              <a:ext uri="{FF2B5EF4-FFF2-40B4-BE49-F238E27FC236}">
                <a16:creationId xmlns:a16="http://schemas.microsoft.com/office/drawing/2014/main" id="{AB1E7363-FD8D-8F46-AF8B-4D6547DCC233}"/>
              </a:ext>
            </a:extLst>
          </p:cNvPr>
          <p:cNvSpPr/>
          <p:nvPr/>
        </p:nvSpPr>
        <p:spPr>
          <a:xfrm>
            <a:off x="9958839" y="2099884"/>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20" name="Rectangle 19">
            <a:extLst>
              <a:ext uri="{FF2B5EF4-FFF2-40B4-BE49-F238E27FC236}">
                <a16:creationId xmlns:a16="http://schemas.microsoft.com/office/drawing/2014/main" id="{39EED71D-DD1D-AA47-A8D2-F371FBED0E10}"/>
              </a:ext>
            </a:extLst>
          </p:cNvPr>
          <p:cNvSpPr/>
          <p:nvPr/>
        </p:nvSpPr>
        <p:spPr>
          <a:xfrm>
            <a:off x="9932274" y="4340238"/>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arg</a:t>
            </a:r>
            <a:r>
              <a:rPr lang="en-US" dirty="0"/>
              <a:t> 6</a:t>
            </a:r>
          </a:p>
        </p:txBody>
      </p:sp>
      <p:sp>
        <p:nvSpPr>
          <p:cNvPr id="23" name="Rectangle 22">
            <a:extLst>
              <a:ext uri="{FF2B5EF4-FFF2-40B4-BE49-F238E27FC236}">
                <a16:creationId xmlns:a16="http://schemas.microsoft.com/office/drawing/2014/main" id="{51323C20-AAE7-7C41-B5BC-15E7DD393A2C}"/>
              </a:ext>
            </a:extLst>
          </p:cNvPr>
          <p:cNvSpPr/>
          <p:nvPr/>
        </p:nvSpPr>
        <p:spPr>
          <a:xfrm>
            <a:off x="9924251" y="3687226"/>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arg</a:t>
            </a:r>
            <a:r>
              <a:rPr lang="en-US" dirty="0"/>
              <a:t> n</a:t>
            </a:r>
          </a:p>
        </p:txBody>
      </p:sp>
      <p:sp>
        <p:nvSpPr>
          <p:cNvPr id="34" name="Rectangle 33">
            <a:extLst>
              <a:ext uri="{FF2B5EF4-FFF2-40B4-BE49-F238E27FC236}">
                <a16:creationId xmlns:a16="http://schemas.microsoft.com/office/drawing/2014/main" id="{FFE6C615-2C69-2743-B108-3B56F8CED92F}"/>
              </a:ext>
            </a:extLst>
          </p:cNvPr>
          <p:cNvSpPr/>
          <p:nvPr/>
        </p:nvSpPr>
        <p:spPr>
          <a:xfrm>
            <a:off x="9933261" y="6211195"/>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t>arg</a:t>
            </a:r>
            <a:r>
              <a:rPr lang="en-US" sz="1400" b="1" dirty="0"/>
              <a:t> 1 &amp; return</a:t>
            </a:r>
          </a:p>
        </p:txBody>
      </p:sp>
      <p:sp>
        <p:nvSpPr>
          <p:cNvPr id="35" name="Rectangle 34">
            <a:extLst>
              <a:ext uri="{FF2B5EF4-FFF2-40B4-BE49-F238E27FC236}">
                <a16:creationId xmlns:a16="http://schemas.microsoft.com/office/drawing/2014/main" id="{1310C63F-6B6D-BF42-84B6-26E231C650F3}"/>
              </a:ext>
            </a:extLst>
          </p:cNvPr>
          <p:cNvSpPr/>
          <p:nvPr/>
        </p:nvSpPr>
        <p:spPr>
          <a:xfrm>
            <a:off x="9931284" y="5892453"/>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arg</a:t>
            </a:r>
            <a:r>
              <a:rPr lang="en-US" dirty="0"/>
              <a:t> 2</a:t>
            </a:r>
          </a:p>
        </p:txBody>
      </p:sp>
      <p:sp>
        <p:nvSpPr>
          <p:cNvPr id="36" name="Rectangle 35">
            <a:extLst>
              <a:ext uri="{FF2B5EF4-FFF2-40B4-BE49-F238E27FC236}">
                <a16:creationId xmlns:a16="http://schemas.microsoft.com/office/drawing/2014/main" id="{BE894921-EA67-7A44-A211-F02F4D499690}"/>
              </a:ext>
            </a:extLst>
          </p:cNvPr>
          <p:cNvSpPr/>
          <p:nvPr/>
        </p:nvSpPr>
        <p:spPr>
          <a:xfrm>
            <a:off x="9931284" y="5567834"/>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arg</a:t>
            </a:r>
            <a:r>
              <a:rPr lang="en-US" dirty="0"/>
              <a:t> 3</a:t>
            </a:r>
          </a:p>
        </p:txBody>
      </p:sp>
      <p:sp>
        <p:nvSpPr>
          <p:cNvPr id="37" name="Rectangle 36">
            <a:extLst>
              <a:ext uri="{FF2B5EF4-FFF2-40B4-BE49-F238E27FC236}">
                <a16:creationId xmlns:a16="http://schemas.microsoft.com/office/drawing/2014/main" id="{AD66A87E-346B-A94D-A979-F645FAD23828}"/>
              </a:ext>
            </a:extLst>
          </p:cNvPr>
          <p:cNvSpPr/>
          <p:nvPr/>
        </p:nvSpPr>
        <p:spPr>
          <a:xfrm>
            <a:off x="9931284" y="5233940"/>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arg</a:t>
            </a:r>
            <a:r>
              <a:rPr lang="en-US" dirty="0"/>
              <a:t> 4</a:t>
            </a:r>
          </a:p>
        </p:txBody>
      </p:sp>
      <p:sp>
        <p:nvSpPr>
          <p:cNvPr id="39" name="TextBox 38">
            <a:extLst>
              <a:ext uri="{FF2B5EF4-FFF2-40B4-BE49-F238E27FC236}">
                <a16:creationId xmlns:a16="http://schemas.microsoft.com/office/drawing/2014/main" id="{38F14B4B-E4A5-504D-AD3D-EB1CD756BE7C}"/>
              </a:ext>
            </a:extLst>
          </p:cNvPr>
          <p:cNvSpPr txBox="1"/>
          <p:nvPr/>
        </p:nvSpPr>
        <p:spPr>
          <a:xfrm>
            <a:off x="9587907" y="6194959"/>
            <a:ext cx="402674" cy="369332"/>
          </a:xfrm>
          <a:prstGeom prst="rect">
            <a:avLst/>
          </a:prstGeom>
          <a:noFill/>
        </p:spPr>
        <p:txBody>
          <a:bodyPr wrap="none" rtlCol="0">
            <a:spAutoFit/>
          </a:bodyPr>
          <a:lstStyle/>
          <a:p>
            <a:r>
              <a:rPr lang="en-US" b="1" dirty="0">
                <a:solidFill>
                  <a:srgbClr val="0070C0"/>
                </a:solidFill>
              </a:rPr>
              <a:t>r0</a:t>
            </a:r>
          </a:p>
        </p:txBody>
      </p:sp>
      <p:sp>
        <p:nvSpPr>
          <p:cNvPr id="41" name="TextBox 40">
            <a:extLst>
              <a:ext uri="{FF2B5EF4-FFF2-40B4-BE49-F238E27FC236}">
                <a16:creationId xmlns:a16="http://schemas.microsoft.com/office/drawing/2014/main" id="{2BF939C1-9247-5343-A756-A06A105E178B}"/>
              </a:ext>
            </a:extLst>
          </p:cNvPr>
          <p:cNvSpPr txBox="1"/>
          <p:nvPr/>
        </p:nvSpPr>
        <p:spPr>
          <a:xfrm>
            <a:off x="9587907" y="5860892"/>
            <a:ext cx="402674" cy="369332"/>
          </a:xfrm>
          <a:prstGeom prst="rect">
            <a:avLst/>
          </a:prstGeom>
          <a:noFill/>
        </p:spPr>
        <p:txBody>
          <a:bodyPr wrap="none" rtlCol="0">
            <a:spAutoFit/>
          </a:bodyPr>
          <a:lstStyle/>
          <a:p>
            <a:r>
              <a:rPr lang="en-US" b="1" dirty="0">
                <a:solidFill>
                  <a:srgbClr val="0070C0"/>
                </a:solidFill>
              </a:rPr>
              <a:t>r1</a:t>
            </a:r>
          </a:p>
        </p:txBody>
      </p:sp>
      <p:sp>
        <p:nvSpPr>
          <p:cNvPr id="42" name="TextBox 41">
            <a:extLst>
              <a:ext uri="{FF2B5EF4-FFF2-40B4-BE49-F238E27FC236}">
                <a16:creationId xmlns:a16="http://schemas.microsoft.com/office/drawing/2014/main" id="{B2B3BA55-334D-194E-8DEC-923EF58C49C2}"/>
              </a:ext>
            </a:extLst>
          </p:cNvPr>
          <p:cNvSpPr txBox="1"/>
          <p:nvPr/>
        </p:nvSpPr>
        <p:spPr>
          <a:xfrm>
            <a:off x="9575501" y="5556406"/>
            <a:ext cx="402674" cy="369332"/>
          </a:xfrm>
          <a:prstGeom prst="rect">
            <a:avLst/>
          </a:prstGeom>
          <a:noFill/>
        </p:spPr>
        <p:txBody>
          <a:bodyPr wrap="none" rtlCol="0">
            <a:spAutoFit/>
          </a:bodyPr>
          <a:lstStyle/>
          <a:p>
            <a:r>
              <a:rPr lang="en-US" b="1" dirty="0">
                <a:solidFill>
                  <a:srgbClr val="0070C0"/>
                </a:solidFill>
              </a:rPr>
              <a:t>r2</a:t>
            </a:r>
          </a:p>
        </p:txBody>
      </p:sp>
      <p:sp>
        <p:nvSpPr>
          <p:cNvPr id="43" name="TextBox 42">
            <a:extLst>
              <a:ext uri="{FF2B5EF4-FFF2-40B4-BE49-F238E27FC236}">
                <a16:creationId xmlns:a16="http://schemas.microsoft.com/office/drawing/2014/main" id="{CC0C5789-6F75-7349-925F-87B3FC861428}"/>
              </a:ext>
            </a:extLst>
          </p:cNvPr>
          <p:cNvSpPr txBox="1"/>
          <p:nvPr/>
        </p:nvSpPr>
        <p:spPr>
          <a:xfrm>
            <a:off x="9531376" y="5231561"/>
            <a:ext cx="402674" cy="369332"/>
          </a:xfrm>
          <a:prstGeom prst="rect">
            <a:avLst/>
          </a:prstGeom>
          <a:noFill/>
        </p:spPr>
        <p:txBody>
          <a:bodyPr wrap="none" rtlCol="0">
            <a:spAutoFit/>
          </a:bodyPr>
          <a:lstStyle/>
          <a:p>
            <a:r>
              <a:rPr lang="en-US" b="1" dirty="0">
                <a:solidFill>
                  <a:srgbClr val="0070C0"/>
                </a:solidFill>
              </a:rPr>
              <a:t>r3</a:t>
            </a:r>
          </a:p>
        </p:txBody>
      </p:sp>
      <p:sp>
        <p:nvSpPr>
          <p:cNvPr id="44" name="Rectangle 43">
            <a:extLst>
              <a:ext uri="{FF2B5EF4-FFF2-40B4-BE49-F238E27FC236}">
                <a16:creationId xmlns:a16="http://schemas.microsoft.com/office/drawing/2014/main" id="{B45B516D-ECB4-C440-B362-EDF7C89C4459}"/>
              </a:ext>
            </a:extLst>
          </p:cNvPr>
          <p:cNvSpPr/>
          <p:nvPr/>
        </p:nvSpPr>
        <p:spPr>
          <a:xfrm>
            <a:off x="973488" y="498655"/>
            <a:ext cx="7844146" cy="646331"/>
          </a:xfrm>
          <a:prstGeom prst="rect">
            <a:avLst/>
          </a:prstGeom>
          <a:solidFill>
            <a:schemeClr val="accent4">
              <a:lumMod val="20000"/>
              <a:lumOff val="80000"/>
            </a:schemeClr>
          </a:solidFill>
          <a:ln w="22225">
            <a:solidFill>
              <a:schemeClr val="accent3"/>
            </a:solidFill>
          </a:ln>
        </p:spPr>
        <p:txBody>
          <a:bodyPr wrap="square">
            <a:spAutoFit/>
          </a:bodyPr>
          <a:lstStyle/>
          <a:p>
            <a:pPr>
              <a:defRPr/>
            </a:pPr>
            <a:r>
              <a:rPr lang="en-US" sz="2000" b="1" kern="0" dirty="0">
                <a:solidFill>
                  <a:schemeClr val="tx2"/>
                </a:solidFill>
                <a:latin typeface="Courier New" panose="02070309020205020404" pitchFamily="49" charset="0"/>
                <a:ea typeface="ＭＳ Ｐゴシック" charset="0"/>
                <a:cs typeface="Courier New" panose="02070309020205020404" pitchFamily="49" charset="0"/>
              </a:rPr>
              <a:t>r0 = function(r0, r1, r2, r3, arg5, arg6, … </a:t>
            </a:r>
            <a:r>
              <a:rPr lang="en-US" sz="2000" b="1" kern="0" dirty="0" err="1">
                <a:solidFill>
                  <a:schemeClr val="tx2"/>
                </a:solidFill>
                <a:latin typeface="Courier New" panose="02070309020205020404" pitchFamily="49" charset="0"/>
                <a:ea typeface="ＭＳ Ｐゴシック" charset="0"/>
                <a:cs typeface="Courier New" panose="02070309020205020404" pitchFamily="49" charset="0"/>
              </a:rPr>
              <a:t>argn</a:t>
            </a:r>
            <a:r>
              <a:rPr lang="en-US" sz="2000" b="1" kern="0" dirty="0">
                <a:solidFill>
                  <a:schemeClr val="tx2"/>
                </a:solidFill>
                <a:latin typeface="Courier New" panose="02070309020205020404" pitchFamily="49" charset="0"/>
                <a:ea typeface="ＭＳ Ｐゴシック" charset="0"/>
                <a:cs typeface="Courier New" panose="02070309020205020404" pitchFamily="49" charset="0"/>
              </a:rPr>
              <a:t>)</a:t>
            </a:r>
          </a:p>
          <a:p>
            <a:pPr>
              <a:defRPr/>
            </a:pPr>
            <a:r>
              <a:rPr lang="en-US" sz="1600" b="1" kern="0" dirty="0">
                <a:solidFill>
                  <a:schemeClr val="tx2"/>
                </a:solidFill>
                <a:latin typeface="Courier New" panose="02070309020205020404" pitchFamily="49" charset="0"/>
                <a:ea typeface="ＭＳ Ｐゴシック" charset="0"/>
                <a:cs typeface="Courier New" panose="02070309020205020404" pitchFamily="49" charset="0"/>
              </a:rPr>
              <a:t>                 </a:t>
            </a:r>
            <a:r>
              <a:rPr lang="en-US" sz="1400" b="1" i="1" kern="0" dirty="0">
                <a:solidFill>
                  <a:schemeClr val="tx2"/>
                </a:solidFill>
                <a:latin typeface="Courier New" panose="02070309020205020404" pitchFamily="49" charset="0"/>
                <a:ea typeface="ＭＳ Ｐゴシック" charset="0"/>
                <a:cs typeface="Courier New" panose="02070309020205020404" pitchFamily="49" charset="0"/>
              </a:rPr>
              <a:t>arg1, arg2, arg3, arg4,</a:t>
            </a:r>
            <a:r>
              <a:rPr lang="en-US" sz="1200" b="1" i="1" kern="0" dirty="0">
                <a:solidFill>
                  <a:schemeClr val="tx2"/>
                </a:solidFill>
                <a:latin typeface="Courier New" panose="02070309020205020404" pitchFamily="49" charset="0"/>
                <a:ea typeface="ＭＳ Ｐゴシック" charset="0"/>
                <a:cs typeface="Courier New" panose="02070309020205020404" pitchFamily="49" charset="0"/>
              </a:rPr>
              <a:t> ...        </a:t>
            </a:r>
            <a:endParaRPr lang="en-US" sz="1400" b="1" i="1" kern="0" dirty="0">
              <a:solidFill>
                <a:schemeClr val="tx2"/>
              </a:solidFill>
              <a:latin typeface="Courier New" panose="02070309020205020404" pitchFamily="49" charset="0"/>
              <a:ea typeface="ＭＳ Ｐゴシック" charset="0"/>
              <a:cs typeface="Courier New" panose="02070309020205020404" pitchFamily="49" charset="0"/>
            </a:endParaRPr>
          </a:p>
        </p:txBody>
      </p:sp>
      <p:sp>
        <p:nvSpPr>
          <p:cNvPr id="45" name="TextBox 44">
            <a:extLst>
              <a:ext uri="{FF2B5EF4-FFF2-40B4-BE49-F238E27FC236}">
                <a16:creationId xmlns:a16="http://schemas.microsoft.com/office/drawing/2014/main" id="{F4395D11-13C6-124D-90D7-6D43DA76B309}"/>
              </a:ext>
            </a:extLst>
          </p:cNvPr>
          <p:cNvSpPr txBox="1"/>
          <p:nvPr/>
        </p:nvSpPr>
        <p:spPr>
          <a:xfrm>
            <a:off x="9318225" y="6519115"/>
            <a:ext cx="2313518" cy="369332"/>
          </a:xfrm>
          <a:prstGeom prst="rect">
            <a:avLst/>
          </a:prstGeom>
          <a:noFill/>
        </p:spPr>
        <p:txBody>
          <a:bodyPr wrap="none" rtlCol="0">
            <a:spAutoFit/>
          </a:bodyPr>
          <a:lstStyle/>
          <a:p>
            <a:pPr algn="ctr"/>
            <a:r>
              <a:rPr lang="en-US" dirty="0"/>
              <a:t>Temporary Registers</a:t>
            </a:r>
          </a:p>
        </p:txBody>
      </p:sp>
      <p:sp>
        <p:nvSpPr>
          <p:cNvPr id="50" name="TextBox 49">
            <a:extLst>
              <a:ext uri="{FF2B5EF4-FFF2-40B4-BE49-F238E27FC236}">
                <a16:creationId xmlns:a16="http://schemas.microsoft.com/office/drawing/2014/main" id="{DFA43E74-5099-094D-9B56-2C55A5453AA8}"/>
              </a:ext>
            </a:extLst>
          </p:cNvPr>
          <p:cNvSpPr txBox="1"/>
          <p:nvPr/>
        </p:nvSpPr>
        <p:spPr>
          <a:xfrm>
            <a:off x="11756462" y="1850402"/>
            <a:ext cx="377026" cy="369332"/>
          </a:xfrm>
          <a:prstGeom prst="rect">
            <a:avLst/>
          </a:prstGeom>
          <a:noFill/>
        </p:spPr>
        <p:txBody>
          <a:bodyPr wrap="none" rtlCol="0">
            <a:spAutoFit/>
          </a:bodyPr>
          <a:lstStyle/>
          <a:p>
            <a:r>
              <a:rPr lang="en-US" dirty="0" err="1"/>
              <a:t>fp</a:t>
            </a:r>
            <a:endParaRPr lang="en-US" dirty="0"/>
          </a:p>
        </p:txBody>
      </p:sp>
      <p:sp>
        <p:nvSpPr>
          <p:cNvPr id="51" name="Left Arrow 50">
            <a:extLst>
              <a:ext uri="{FF2B5EF4-FFF2-40B4-BE49-F238E27FC236}">
                <a16:creationId xmlns:a16="http://schemas.microsoft.com/office/drawing/2014/main" id="{40266368-C328-E540-8371-F7CCD5CF2FEC}"/>
              </a:ext>
            </a:extLst>
          </p:cNvPr>
          <p:cNvSpPr/>
          <p:nvPr/>
        </p:nvSpPr>
        <p:spPr>
          <a:xfrm>
            <a:off x="11349690" y="1970252"/>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980FDDB-3CF3-6D40-9699-651C2581C76D}"/>
              </a:ext>
            </a:extLst>
          </p:cNvPr>
          <p:cNvSpPr/>
          <p:nvPr/>
        </p:nvSpPr>
        <p:spPr>
          <a:xfrm>
            <a:off x="9930064" y="4017694"/>
            <a:ext cx="1375959" cy="312087"/>
          </a:xfrm>
          <a:prstGeom prst="rect">
            <a:avLst/>
          </a:prstGeom>
          <a:solidFill>
            <a:srgbClr val="F3753F"/>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60" name="Rectangle 59">
            <a:extLst>
              <a:ext uri="{FF2B5EF4-FFF2-40B4-BE49-F238E27FC236}">
                <a16:creationId xmlns:a16="http://schemas.microsoft.com/office/drawing/2014/main" id="{34052989-868D-F34C-9318-B8F7661FA700}"/>
              </a:ext>
            </a:extLst>
          </p:cNvPr>
          <p:cNvSpPr/>
          <p:nvPr/>
        </p:nvSpPr>
        <p:spPr>
          <a:xfrm>
            <a:off x="9958839" y="1445364"/>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08748CA2-349D-494C-93A1-DC0197918C71}"/>
              </a:ext>
            </a:extLst>
          </p:cNvPr>
          <p:cNvGrpSpPr/>
          <p:nvPr/>
        </p:nvGrpSpPr>
        <p:grpSpPr>
          <a:xfrm>
            <a:off x="8340570" y="1740842"/>
            <a:ext cx="1647640" cy="3230720"/>
            <a:chOff x="7735026" y="1979934"/>
            <a:chExt cx="1647640" cy="3230720"/>
          </a:xfrm>
        </p:grpSpPr>
        <p:sp>
          <p:nvSpPr>
            <p:cNvPr id="46" name="Left Brace 45">
              <a:extLst>
                <a:ext uri="{FF2B5EF4-FFF2-40B4-BE49-F238E27FC236}">
                  <a16:creationId xmlns:a16="http://schemas.microsoft.com/office/drawing/2014/main" id="{844C63E0-3623-5A4E-969E-06DEF95D3266}"/>
                </a:ext>
              </a:extLst>
            </p:cNvPr>
            <p:cNvSpPr/>
            <p:nvPr/>
          </p:nvSpPr>
          <p:spPr>
            <a:xfrm>
              <a:off x="9001285" y="1979934"/>
              <a:ext cx="381381" cy="3230720"/>
            </a:xfrm>
            <a:prstGeom prst="leftBrace">
              <a:avLst>
                <a:gd name="adj1" fmla="val 8333"/>
                <a:gd name="adj2" fmla="val 46167"/>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TextBox 60">
              <a:extLst>
                <a:ext uri="{FF2B5EF4-FFF2-40B4-BE49-F238E27FC236}">
                  <a16:creationId xmlns:a16="http://schemas.microsoft.com/office/drawing/2014/main" id="{F4F584F6-260D-444C-85FE-59C09A06A5A6}"/>
                </a:ext>
              </a:extLst>
            </p:cNvPr>
            <p:cNvSpPr txBox="1"/>
            <p:nvPr/>
          </p:nvSpPr>
          <p:spPr>
            <a:xfrm>
              <a:off x="7735026" y="2623921"/>
              <a:ext cx="1225977" cy="1200329"/>
            </a:xfrm>
            <a:prstGeom prst="rect">
              <a:avLst/>
            </a:prstGeom>
            <a:solidFill>
              <a:schemeClr val="accent4">
                <a:lumMod val="20000"/>
                <a:lumOff val="80000"/>
              </a:schemeClr>
            </a:solidFill>
            <a:ln w="34925">
              <a:solidFill>
                <a:schemeClr val="accent1"/>
              </a:solidFill>
            </a:ln>
          </p:spPr>
          <p:txBody>
            <a:bodyPr wrap="square" rtlCol="0">
              <a:spAutoFit/>
            </a:bodyPr>
            <a:lstStyle/>
            <a:p>
              <a:pPr algn="r"/>
              <a:r>
                <a:rPr lang="en-US" b="1" dirty="0">
                  <a:solidFill>
                    <a:schemeClr val="tx2"/>
                  </a:solidFill>
                </a:rPr>
                <a:t>calling functions </a:t>
              </a:r>
              <a:r>
                <a:rPr lang="en-US" dirty="0">
                  <a:solidFill>
                    <a:schemeClr val="tx2"/>
                  </a:solidFill>
                </a:rPr>
                <a:t>stack frame</a:t>
              </a:r>
            </a:p>
          </p:txBody>
        </p:sp>
      </p:grpSp>
      <p:sp>
        <p:nvSpPr>
          <p:cNvPr id="57" name="TextBox 56">
            <a:extLst>
              <a:ext uri="{FF2B5EF4-FFF2-40B4-BE49-F238E27FC236}">
                <a16:creationId xmlns:a16="http://schemas.microsoft.com/office/drawing/2014/main" id="{5368B02B-A65E-904C-982B-462E878BA41F}"/>
              </a:ext>
            </a:extLst>
          </p:cNvPr>
          <p:cNvSpPr txBox="1"/>
          <p:nvPr/>
        </p:nvSpPr>
        <p:spPr>
          <a:xfrm>
            <a:off x="9804096" y="859393"/>
            <a:ext cx="1827647" cy="646331"/>
          </a:xfrm>
          <a:prstGeom prst="rect">
            <a:avLst/>
          </a:prstGeom>
          <a:noFill/>
        </p:spPr>
        <p:txBody>
          <a:bodyPr wrap="square" rtlCol="0">
            <a:spAutoFit/>
          </a:bodyPr>
          <a:lstStyle/>
          <a:p>
            <a:r>
              <a:rPr lang="en-US" dirty="0"/>
              <a:t>Stack segment</a:t>
            </a:r>
          </a:p>
          <a:p>
            <a:r>
              <a:rPr lang="en-US" dirty="0"/>
              <a:t>high memory</a:t>
            </a:r>
          </a:p>
        </p:txBody>
      </p:sp>
      <p:sp>
        <p:nvSpPr>
          <p:cNvPr id="38" name="TextBox 37">
            <a:extLst>
              <a:ext uri="{FF2B5EF4-FFF2-40B4-BE49-F238E27FC236}">
                <a16:creationId xmlns:a16="http://schemas.microsoft.com/office/drawing/2014/main" id="{1ABB8DC6-AF4D-0A41-B9AC-9C027B467A16}"/>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0" name="Rectangle 39">
            <a:extLst>
              <a:ext uri="{FF2B5EF4-FFF2-40B4-BE49-F238E27FC236}">
                <a16:creationId xmlns:a16="http://schemas.microsoft.com/office/drawing/2014/main" id="{45A12605-248B-E84A-5CA0-7AC61BCC95C5}"/>
              </a:ext>
            </a:extLst>
          </p:cNvPr>
          <p:cNvSpPr/>
          <p:nvPr/>
        </p:nvSpPr>
        <p:spPr>
          <a:xfrm>
            <a:off x="9971753" y="2422651"/>
            <a:ext cx="1375959" cy="312087"/>
          </a:xfrm>
          <a:prstGeom prst="rect">
            <a:avLst/>
          </a:prstGeom>
          <a:solidFill>
            <a:srgbClr val="00B0F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regs</a:t>
            </a:r>
          </a:p>
        </p:txBody>
      </p:sp>
      <p:sp>
        <p:nvSpPr>
          <p:cNvPr id="49" name="Rectangle 48">
            <a:extLst>
              <a:ext uri="{FF2B5EF4-FFF2-40B4-BE49-F238E27FC236}">
                <a16:creationId xmlns:a16="http://schemas.microsoft.com/office/drawing/2014/main" id="{E7D62624-3855-A940-E67B-363F63FD2DBB}"/>
              </a:ext>
            </a:extLst>
          </p:cNvPr>
          <p:cNvSpPr/>
          <p:nvPr/>
        </p:nvSpPr>
        <p:spPr>
          <a:xfrm>
            <a:off x="9971752" y="2744822"/>
            <a:ext cx="1375959" cy="655083"/>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a:t>
            </a:r>
          </a:p>
          <a:p>
            <a:pPr algn="ctr"/>
            <a:r>
              <a:rPr lang="en-US" dirty="0"/>
              <a:t>variables</a:t>
            </a:r>
          </a:p>
        </p:txBody>
      </p:sp>
      <p:sp>
        <p:nvSpPr>
          <p:cNvPr id="4" name="Rectangle 3">
            <a:extLst>
              <a:ext uri="{FF2B5EF4-FFF2-40B4-BE49-F238E27FC236}">
                <a16:creationId xmlns:a16="http://schemas.microsoft.com/office/drawing/2014/main" id="{48F7FA09-0ACA-4F2A-2F1B-7AA65AF016B8}"/>
              </a:ext>
            </a:extLst>
          </p:cNvPr>
          <p:cNvSpPr/>
          <p:nvPr/>
        </p:nvSpPr>
        <p:spPr>
          <a:xfrm>
            <a:off x="9931284" y="3383026"/>
            <a:ext cx="1375959" cy="312087"/>
          </a:xfrm>
          <a:prstGeom prst="rect">
            <a:avLst/>
          </a:prstGeom>
          <a:solidFill>
            <a:schemeClr val="bg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PAD </a:t>
            </a:r>
            <a:r>
              <a:rPr lang="en-US" sz="1100" dirty="0">
                <a:solidFill>
                  <a:schemeClr val="tx1"/>
                </a:solidFill>
              </a:rPr>
              <a:t>(if needed)</a:t>
            </a:r>
            <a:endParaRPr lang="en-US" dirty="0">
              <a:solidFill>
                <a:schemeClr val="tx1"/>
              </a:solidFill>
            </a:endParaRPr>
          </a:p>
        </p:txBody>
      </p:sp>
    </p:spTree>
    <p:extLst>
      <p:ext uri="{BB962C8B-B14F-4D97-AF65-F5344CB8AC3E}">
        <p14:creationId xmlns:p14="http://schemas.microsoft.com/office/powerpoint/2010/main" val="391083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animBg="1"/>
      <p:bldP spid="3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7876-04B1-4F40-BA26-EFDF47BD8358}"/>
              </a:ext>
            </a:extLst>
          </p:cNvPr>
          <p:cNvSpPr>
            <a:spLocks noGrp="1"/>
          </p:cNvSpPr>
          <p:nvPr>
            <p:ph type="title"/>
          </p:nvPr>
        </p:nvSpPr>
        <p:spPr>
          <a:xfrm>
            <a:off x="468178" y="31519"/>
            <a:ext cx="11255643" cy="459837"/>
          </a:xfrm>
        </p:spPr>
        <p:txBody>
          <a:bodyPr/>
          <a:lstStyle/>
          <a:p>
            <a:r>
              <a:rPr lang="en-US" sz="2800" u="sng" dirty="0"/>
              <a:t>Calling Function:</a:t>
            </a:r>
            <a:r>
              <a:rPr lang="en-US" sz="2800" dirty="0"/>
              <a:t> Allocating Stack Parameter Space</a:t>
            </a:r>
          </a:p>
        </p:txBody>
      </p:sp>
      <p:sp>
        <p:nvSpPr>
          <p:cNvPr id="7" name="Content Placeholder 6">
            <a:extLst>
              <a:ext uri="{FF2B5EF4-FFF2-40B4-BE49-F238E27FC236}">
                <a16:creationId xmlns:a16="http://schemas.microsoft.com/office/drawing/2014/main" id="{89D195E1-970D-3F48-8DAA-EB0F9BDA6570}"/>
              </a:ext>
            </a:extLst>
          </p:cNvPr>
          <p:cNvSpPr>
            <a:spLocks noGrp="1"/>
          </p:cNvSpPr>
          <p:nvPr>
            <p:ph sz="quarter" idx="17"/>
          </p:nvPr>
        </p:nvSpPr>
        <p:spPr>
          <a:xfrm>
            <a:off x="144481" y="917096"/>
            <a:ext cx="7346910" cy="5432462"/>
          </a:xfrm>
          <a:solidFill>
            <a:schemeClr val="accent4">
              <a:lumMod val="20000"/>
              <a:lumOff val="80000"/>
            </a:schemeClr>
          </a:solidFill>
          <a:ln>
            <a:solidFill>
              <a:schemeClr val="accent1"/>
            </a:solidFill>
          </a:ln>
        </p:spPr>
        <p:txBody>
          <a:bodyPr/>
          <a:lstStyle/>
          <a:p>
            <a:pPr marL="0" indent="0">
              <a:lnSpc>
                <a:spcPct val="100000"/>
              </a:lnSpc>
              <a:buNone/>
            </a:pPr>
            <a:r>
              <a:rPr lang="en-US" sz="2200" dirty="0"/>
              <a:t>At the point of a function call (</a:t>
            </a:r>
            <a:r>
              <a:rPr lang="en-US" sz="2200" dirty="0">
                <a:solidFill>
                  <a:srgbClr val="2C895B"/>
                </a:solidFill>
              </a:rPr>
              <a:t>and obviously at the start of the called function</a:t>
            </a:r>
            <a:r>
              <a:rPr lang="en-US" sz="2200" dirty="0"/>
              <a:t>):</a:t>
            </a:r>
          </a:p>
          <a:p>
            <a:pPr marL="342900" indent="-342900">
              <a:lnSpc>
                <a:spcPct val="100000"/>
              </a:lnSpc>
              <a:buFont typeface="+mj-lt"/>
              <a:buAutoNum type="arabicPeriod"/>
            </a:pPr>
            <a:r>
              <a:rPr lang="en-US" sz="2200" dirty="0" err="1"/>
              <a:t>sp</a:t>
            </a:r>
            <a:r>
              <a:rPr lang="en-US" sz="2200" dirty="0"/>
              <a:t> must point at arg5</a:t>
            </a:r>
          </a:p>
          <a:p>
            <a:pPr marL="342900" indent="-342900">
              <a:lnSpc>
                <a:spcPct val="100000"/>
              </a:lnSpc>
              <a:buFont typeface="+mj-lt"/>
              <a:buAutoNum type="arabicPeriod"/>
            </a:pPr>
            <a:r>
              <a:rPr lang="en-US" sz="2200" dirty="0">
                <a:solidFill>
                  <a:schemeClr val="tx2"/>
                </a:solidFill>
              </a:rPr>
              <a:t>arg5 </a:t>
            </a:r>
            <a:r>
              <a:rPr lang="en-US" sz="2200" b="1" dirty="0">
                <a:solidFill>
                  <a:schemeClr val="tx2"/>
                </a:solidFill>
              </a:rPr>
              <a:t>must be at an 8-byte boundary</a:t>
            </a:r>
            <a:r>
              <a:rPr lang="en-US" sz="2200" dirty="0">
                <a:solidFill>
                  <a:schemeClr val="tx2"/>
                </a:solidFill>
              </a:rPr>
              <a:t>, </a:t>
            </a:r>
          </a:p>
          <a:p>
            <a:pPr marL="800100" lvl="1" indent="-457200">
              <a:buFont typeface="+mj-lt"/>
              <a:buAutoNum type="alphaLcParenR"/>
            </a:pPr>
            <a:r>
              <a:rPr lang="en-US" sz="2000" b="1" dirty="0">
                <a:solidFill>
                  <a:schemeClr val="tx2"/>
                </a:solidFill>
              </a:rPr>
              <a:t>padding</a:t>
            </a:r>
            <a:r>
              <a:rPr lang="en-US" sz="2000" dirty="0">
                <a:solidFill>
                  <a:schemeClr val="tx2"/>
                </a:solidFill>
              </a:rPr>
              <a:t> to force arg5 alignment is </a:t>
            </a:r>
            <a:r>
              <a:rPr lang="en-US" sz="2000" b="1" dirty="0">
                <a:solidFill>
                  <a:schemeClr val="tx2"/>
                </a:solidFill>
              </a:rPr>
              <a:t>placed above</a:t>
            </a:r>
            <a:r>
              <a:rPr lang="en-US" sz="2000" dirty="0">
                <a:solidFill>
                  <a:schemeClr val="tx2"/>
                </a:solidFill>
              </a:rPr>
              <a:t> the last </a:t>
            </a:r>
            <a:r>
              <a:rPr lang="en-US" sz="2000" b="1" dirty="0">
                <a:solidFill>
                  <a:schemeClr val="tx2"/>
                </a:solidFill>
              </a:rPr>
              <a:t>argument the called function is expecting</a:t>
            </a:r>
          </a:p>
          <a:p>
            <a:pPr marL="0" indent="0">
              <a:lnSpc>
                <a:spcPct val="100000"/>
              </a:lnSpc>
              <a:buNone/>
            </a:pPr>
            <a:r>
              <a:rPr lang="en-US" sz="2200" b="1" dirty="0">
                <a:solidFill>
                  <a:schemeClr val="accent1"/>
                </a:solidFill>
              </a:rPr>
              <a:t>Approach</a:t>
            </a:r>
            <a:r>
              <a:rPr lang="en-US" sz="2200" dirty="0"/>
              <a:t>: </a:t>
            </a:r>
            <a:r>
              <a:rPr lang="en-US" sz="2200" dirty="0">
                <a:solidFill>
                  <a:srgbClr val="0070C0"/>
                </a:solidFill>
              </a:rPr>
              <a:t>Extend the stack frame </a:t>
            </a:r>
            <a:r>
              <a:rPr lang="en-US" sz="2200" dirty="0"/>
              <a:t>to include enough space for stack arguments function with the greatest </a:t>
            </a:r>
            <a:r>
              <a:rPr lang="en-US" sz="2200" dirty="0" err="1"/>
              <a:t>arg</a:t>
            </a:r>
            <a:r>
              <a:rPr lang="en-US" sz="2200" dirty="0"/>
              <a:t> count</a:t>
            </a:r>
          </a:p>
          <a:p>
            <a:pPr marL="457200" indent="-457200">
              <a:lnSpc>
                <a:spcPct val="100000"/>
              </a:lnSpc>
              <a:buFont typeface="+mj-lt"/>
              <a:buAutoNum type="arabicPeriod"/>
            </a:pPr>
            <a:r>
              <a:rPr lang="en-US" sz="2200" dirty="0">
                <a:solidFill>
                  <a:schemeClr val="accent5"/>
                </a:solidFill>
              </a:rPr>
              <a:t>Examine every function call in the body of a function </a:t>
            </a:r>
          </a:p>
          <a:p>
            <a:pPr marL="457200" indent="-457200">
              <a:lnSpc>
                <a:spcPct val="100000"/>
              </a:lnSpc>
              <a:buFont typeface="+mj-lt"/>
              <a:buAutoNum type="arabicPeriod"/>
            </a:pPr>
            <a:r>
              <a:rPr lang="en-US" sz="2200" dirty="0"/>
              <a:t>Find the function call with greatest </a:t>
            </a:r>
            <a:r>
              <a:rPr lang="en-US" sz="2200" dirty="0" err="1"/>
              <a:t>arg</a:t>
            </a:r>
            <a:r>
              <a:rPr lang="en-US" sz="2200" dirty="0"/>
              <a:t> count, Determines space needed for outgoing </a:t>
            </a:r>
            <a:r>
              <a:rPr lang="en-US" sz="2200" dirty="0" err="1"/>
              <a:t>args</a:t>
            </a:r>
            <a:r>
              <a:rPr lang="en-US" sz="2200" dirty="0"/>
              <a:t> </a:t>
            </a:r>
          </a:p>
          <a:p>
            <a:pPr marL="457200" indent="-457200">
              <a:buFont typeface="+mj-lt"/>
              <a:buAutoNum type="arabicPeriod"/>
            </a:pPr>
            <a:r>
              <a:rPr lang="en-US" sz="2200" dirty="0"/>
              <a:t>Add the space needed to the frame layout</a:t>
            </a:r>
          </a:p>
        </p:txBody>
      </p:sp>
      <p:sp>
        <p:nvSpPr>
          <p:cNvPr id="5" name="Rectangle 4">
            <a:extLst>
              <a:ext uri="{FF2B5EF4-FFF2-40B4-BE49-F238E27FC236}">
                <a16:creationId xmlns:a16="http://schemas.microsoft.com/office/drawing/2014/main" id="{F16AF700-8028-9B42-8DA9-83D7A9CF9500}"/>
              </a:ext>
            </a:extLst>
          </p:cNvPr>
          <p:cNvSpPr/>
          <p:nvPr/>
        </p:nvSpPr>
        <p:spPr>
          <a:xfrm>
            <a:off x="9248256" y="4539313"/>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arg</a:t>
            </a:r>
            <a:r>
              <a:rPr lang="en-US" dirty="0"/>
              <a:t> 5</a:t>
            </a:r>
          </a:p>
        </p:txBody>
      </p:sp>
      <p:sp>
        <p:nvSpPr>
          <p:cNvPr id="6" name="TextBox 5">
            <a:extLst>
              <a:ext uri="{FF2B5EF4-FFF2-40B4-BE49-F238E27FC236}">
                <a16:creationId xmlns:a16="http://schemas.microsoft.com/office/drawing/2014/main" id="{9AB801EE-4FA3-5B49-972F-72383392B6AC}"/>
              </a:ext>
            </a:extLst>
          </p:cNvPr>
          <p:cNvSpPr txBox="1"/>
          <p:nvPr/>
        </p:nvSpPr>
        <p:spPr>
          <a:xfrm>
            <a:off x="11198932" y="4588421"/>
            <a:ext cx="428322" cy="369332"/>
          </a:xfrm>
          <a:prstGeom prst="rect">
            <a:avLst/>
          </a:prstGeom>
          <a:noFill/>
        </p:spPr>
        <p:txBody>
          <a:bodyPr wrap="none" rtlCol="0">
            <a:spAutoFit/>
          </a:bodyPr>
          <a:lstStyle/>
          <a:p>
            <a:r>
              <a:rPr lang="en-US" dirty="0" err="1"/>
              <a:t>sp</a:t>
            </a:r>
            <a:endParaRPr lang="en-US" dirty="0"/>
          </a:p>
        </p:txBody>
      </p:sp>
      <p:sp>
        <p:nvSpPr>
          <p:cNvPr id="8" name="Left Arrow 7">
            <a:extLst>
              <a:ext uri="{FF2B5EF4-FFF2-40B4-BE49-F238E27FC236}">
                <a16:creationId xmlns:a16="http://schemas.microsoft.com/office/drawing/2014/main" id="{85FD936E-F781-5847-BFC8-AF77CD2E700E}"/>
              </a:ext>
            </a:extLst>
          </p:cNvPr>
          <p:cNvSpPr/>
          <p:nvPr/>
        </p:nvSpPr>
        <p:spPr>
          <a:xfrm>
            <a:off x="10639105" y="4759705"/>
            <a:ext cx="634499" cy="1287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1FE0126-D80A-AF47-98AB-A99B33D7B948}"/>
              </a:ext>
            </a:extLst>
          </p:cNvPr>
          <p:cNvSpPr/>
          <p:nvPr/>
        </p:nvSpPr>
        <p:spPr>
          <a:xfrm>
            <a:off x="9248256" y="4214694"/>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arg</a:t>
            </a:r>
            <a:r>
              <a:rPr lang="en-US" dirty="0"/>
              <a:t> 6</a:t>
            </a:r>
          </a:p>
        </p:txBody>
      </p:sp>
      <p:sp>
        <p:nvSpPr>
          <p:cNvPr id="12" name="Rectangle 11">
            <a:extLst>
              <a:ext uri="{FF2B5EF4-FFF2-40B4-BE49-F238E27FC236}">
                <a16:creationId xmlns:a16="http://schemas.microsoft.com/office/drawing/2014/main" id="{CCBB7B3B-2A02-514B-BC37-10F19E406615}"/>
              </a:ext>
            </a:extLst>
          </p:cNvPr>
          <p:cNvSpPr/>
          <p:nvPr/>
        </p:nvSpPr>
        <p:spPr>
          <a:xfrm>
            <a:off x="9246279" y="3895952"/>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arg</a:t>
            </a:r>
            <a:r>
              <a:rPr lang="en-US" dirty="0"/>
              <a:t> 7</a:t>
            </a:r>
          </a:p>
        </p:txBody>
      </p:sp>
      <p:sp>
        <p:nvSpPr>
          <p:cNvPr id="13" name="Rectangle 12">
            <a:extLst>
              <a:ext uri="{FF2B5EF4-FFF2-40B4-BE49-F238E27FC236}">
                <a16:creationId xmlns:a16="http://schemas.microsoft.com/office/drawing/2014/main" id="{3FD47012-74DB-6A43-8A53-F1B1AEC7693E}"/>
              </a:ext>
            </a:extLst>
          </p:cNvPr>
          <p:cNvSpPr/>
          <p:nvPr/>
        </p:nvSpPr>
        <p:spPr>
          <a:xfrm>
            <a:off x="9246279" y="3577040"/>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arg</a:t>
            </a:r>
            <a:r>
              <a:rPr lang="en-US" dirty="0"/>
              <a:t> 8</a:t>
            </a:r>
          </a:p>
        </p:txBody>
      </p:sp>
      <p:sp>
        <p:nvSpPr>
          <p:cNvPr id="15" name="Rectangle 14">
            <a:extLst>
              <a:ext uri="{FF2B5EF4-FFF2-40B4-BE49-F238E27FC236}">
                <a16:creationId xmlns:a16="http://schemas.microsoft.com/office/drawing/2014/main" id="{5359AA48-A53D-4141-8075-D9068CA0F6E7}"/>
              </a:ext>
            </a:extLst>
          </p:cNvPr>
          <p:cNvSpPr/>
          <p:nvPr/>
        </p:nvSpPr>
        <p:spPr>
          <a:xfrm>
            <a:off x="9246278" y="3259247"/>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arg</a:t>
            </a:r>
            <a:r>
              <a:rPr lang="en-US" dirty="0"/>
              <a:t> 9</a:t>
            </a:r>
          </a:p>
        </p:txBody>
      </p:sp>
      <p:grpSp>
        <p:nvGrpSpPr>
          <p:cNvPr id="47" name="Group 46">
            <a:extLst>
              <a:ext uri="{FF2B5EF4-FFF2-40B4-BE49-F238E27FC236}">
                <a16:creationId xmlns:a16="http://schemas.microsoft.com/office/drawing/2014/main" id="{D6A68C43-36E8-DE4F-B680-81466F99CD8E}"/>
              </a:ext>
            </a:extLst>
          </p:cNvPr>
          <p:cNvGrpSpPr/>
          <p:nvPr/>
        </p:nvGrpSpPr>
        <p:grpSpPr>
          <a:xfrm>
            <a:off x="7628908" y="2938543"/>
            <a:ext cx="1683433" cy="1921653"/>
            <a:chOff x="7718556" y="2512691"/>
            <a:chExt cx="1683433" cy="1921653"/>
          </a:xfrm>
        </p:grpSpPr>
        <p:sp>
          <p:nvSpPr>
            <p:cNvPr id="48" name="Left Brace 47">
              <a:extLst>
                <a:ext uri="{FF2B5EF4-FFF2-40B4-BE49-F238E27FC236}">
                  <a16:creationId xmlns:a16="http://schemas.microsoft.com/office/drawing/2014/main" id="{B2D36AB6-2133-F24D-B340-7E115C00E397}"/>
                </a:ext>
              </a:extLst>
            </p:cNvPr>
            <p:cNvSpPr/>
            <p:nvPr/>
          </p:nvSpPr>
          <p:spPr>
            <a:xfrm>
              <a:off x="8962860" y="2512691"/>
              <a:ext cx="439129" cy="1921653"/>
            </a:xfrm>
            <a:prstGeom prst="leftBrace">
              <a:avLst>
                <a:gd name="adj1" fmla="val 8333"/>
                <a:gd name="adj2" fmla="val 36847"/>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TextBox 48">
              <a:extLst>
                <a:ext uri="{FF2B5EF4-FFF2-40B4-BE49-F238E27FC236}">
                  <a16:creationId xmlns:a16="http://schemas.microsoft.com/office/drawing/2014/main" id="{6472989A-484E-1C4C-95FD-1E1829373E1D}"/>
                </a:ext>
              </a:extLst>
            </p:cNvPr>
            <p:cNvSpPr txBox="1"/>
            <p:nvPr/>
          </p:nvSpPr>
          <p:spPr>
            <a:xfrm>
              <a:off x="7718556" y="2559890"/>
              <a:ext cx="1244271" cy="1384995"/>
            </a:xfrm>
            <a:prstGeom prst="rect">
              <a:avLst/>
            </a:prstGeom>
            <a:solidFill>
              <a:schemeClr val="accent4">
                <a:lumMod val="20000"/>
                <a:lumOff val="80000"/>
              </a:schemeClr>
            </a:solidFill>
            <a:ln>
              <a:solidFill>
                <a:schemeClr val="accent1"/>
              </a:solidFill>
            </a:ln>
          </p:spPr>
          <p:txBody>
            <a:bodyPr wrap="square" rtlCol="0">
              <a:spAutoFit/>
            </a:bodyPr>
            <a:lstStyle/>
            <a:p>
              <a:pPr algn="r"/>
              <a:r>
                <a:rPr lang="en-US" sz="1400" b="1" dirty="0">
                  <a:solidFill>
                    <a:schemeClr val="accent5"/>
                  </a:solidFill>
                  <a:latin typeface="Courier New" panose="02070309020205020404" pitchFamily="49" charset="0"/>
                  <a:cs typeface="Courier New" panose="02070309020205020404" pitchFamily="49" charset="0"/>
                </a:rPr>
                <a:t>Outgoing </a:t>
              </a:r>
              <a:r>
                <a:rPr lang="en-US" sz="1400" b="1" dirty="0" err="1">
                  <a:solidFill>
                    <a:schemeClr val="accent5"/>
                  </a:solidFill>
                  <a:latin typeface="Courier New" panose="02070309020205020404" pitchFamily="49" charset="0"/>
                  <a:cs typeface="Courier New" panose="02070309020205020404" pitchFamily="49" charset="0"/>
                </a:rPr>
                <a:t>arg</a:t>
              </a:r>
              <a:r>
                <a:rPr lang="en-US" sz="1400" b="1" dirty="0">
                  <a:solidFill>
                    <a:schemeClr val="accent5"/>
                  </a:solidFill>
                  <a:latin typeface="Courier New" panose="02070309020205020404" pitchFamily="49" charset="0"/>
                  <a:cs typeface="Courier New" panose="02070309020205020404" pitchFamily="49" charset="0"/>
                </a:rPr>
                <a:t> space part of calling functions frame</a:t>
              </a:r>
            </a:p>
          </p:txBody>
        </p:sp>
      </p:grpSp>
      <p:sp>
        <p:nvSpPr>
          <p:cNvPr id="62" name="Rectangle 61">
            <a:extLst>
              <a:ext uri="{FF2B5EF4-FFF2-40B4-BE49-F238E27FC236}">
                <a16:creationId xmlns:a16="http://schemas.microsoft.com/office/drawing/2014/main" id="{6C472E93-A9A2-0A45-A974-4AE58E5FFBB5}"/>
              </a:ext>
            </a:extLst>
          </p:cNvPr>
          <p:cNvSpPr/>
          <p:nvPr/>
        </p:nvSpPr>
        <p:spPr>
          <a:xfrm>
            <a:off x="9239753" y="1482576"/>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63" name="Rectangle 62">
            <a:extLst>
              <a:ext uri="{FF2B5EF4-FFF2-40B4-BE49-F238E27FC236}">
                <a16:creationId xmlns:a16="http://schemas.microsoft.com/office/drawing/2014/main" id="{5ADF753F-0714-6A47-97F6-18E2FE9D737E}"/>
              </a:ext>
            </a:extLst>
          </p:cNvPr>
          <p:cNvSpPr/>
          <p:nvPr/>
        </p:nvSpPr>
        <p:spPr>
          <a:xfrm>
            <a:off x="9239752" y="1803087"/>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64" name="Left Arrow 63">
            <a:extLst>
              <a:ext uri="{FF2B5EF4-FFF2-40B4-BE49-F238E27FC236}">
                <a16:creationId xmlns:a16="http://schemas.microsoft.com/office/drawing/2014/main" id="{9997AEE2-D9BE-1B46-9127-E6D15F26E646}"/>
              </a:ext>
            </a:extLst>
          </p:cNvPr>
          <p:cNvSpPr/>
          <p:nvPr/>
        </p:nvSpPr>
        <p:spPr>
          <a:xfrm>
            <a:off x="10630603" y="1692029"/>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DA7B81D-5ECE-8A40-8A30-87175270C566}"/>
              </a:ext>
            </a:extLst>
          </p:cNvPr>
          <p:cNvSpPr/>
          <p:nvPr/>
        </p:nvSpPr>
        <p:spPr>
          <a:xfrm>
            <a:off x="9246215" y="2107513"/>
            <a:ext cx="1375959" cy="831030"/>
          </a:xfrm>
          <a:prstGeom prst="rect">
            <a:avLst/>
          </a:prstGeom>
          <a:solidFill>
            <a:schemeClr val="bg1">
              <a:lumMod val="9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rest of frame</a:t>
            </a:r>
          </a:p>
        </p:txBody>
      </p:sp>
      <p:sp>
        <p:nvSpPr>
          <p:cNvPr id="61" name="TextBox 60">
            <a:extLst>
              <a:ext uri="{FF2B5EF4-FFF2-40B4-BE49-F238E27FC236}">
                <a16:creationId xmlns:a16="http://schemas.microsoft.com/office/drawing/2014/main" id="{3ADABDE0-D87A-6945-960C-1903B3B25D6E}"/>
              </a:ext>
            </a:extLst>
          </p:cNvPr>
          <p:cNvSpPr txBox="1"/>
          <p:nvPr/>
        </p:nvSpPr>
        <p:spPr>
          <a:xfrm>
            <a:off x="11059443" y="1546273"/>
            <a:ext cx="377026" cy="369332"/>
          </a:xfrm>
          <a:prstGeom prst="rect">
            <a:avLst/>
          </a:prstGeom>
          <a:noFill/>
        </p:spPr>
        <p:txBody>
          <a:bodyPr wrap="none" rtlCol="0">
            <a:spAutoFit/>
          </a:bodyPr>
          <a:lstStyle/>
          <a:p>
            <a:r>
              <a:rPr lang="en-US" dirty="0" err="1"/>
              <a:t>fp</a:t>
            </a:r>
            <a:endParaRPr lang="en-US" dirty="0"/>
          </a:p>
        </p:txBody>
      </p:sp>
      <p:grpSp>
        <p:nvGrpSpPr>
          <p:cNvPr id="65" name="Group 64">
            <a:extLst>
              <a:ext uri="{FF2B5EF4-FFF2-40B4-BE49-F238E27FC236}">
                <a16:creationId xmlns:a16="http://schemas.microsoft.com/office/drawing/2014/main" id="{85E1C057-4617-5B4A-A480-5E87643DFB5B}"/>
              </a:ext>
            </a:extLst>
          </p:cNvPr>
          <p:cNvGrpSpPr/>
          <p:nvPr/>
        </p:nvGrpSpPr>
        <p:grpSpPr>
          <a:xfrm>
            <a:off x="7699136" y="1481046"/>
            <a:ext cx="1540554" cy="1429424"/>
            <a:chOff x="2035779" y="3706071"/>
            <a:chExt cx="1540554" cy="1429424"/>
          </a:xfrm>
        </p:grpSpPr>
        <p:sp>
          <p:nvSpPr>
            <p:cNvPr id="66" name="TextBox 65">
              <a:extLst>
                <a:ext uri="{FF2B5EF4-FFF2-40B4-BE49-F238E27FC236}">
                  <a16:creationId xmlns:a16="http://schemas.microsoft.com/office/drawing/2014/main" id="{80EE145F-8402-1B40-889F-6E8886FD1379}"/>
                </a:ext>
              </a:extLst>
            </p:cNvPr>
            <p:cNvSpPr txBox="1"/>
            <p:nvPr/>
          </p:nvSpPr>
          <p:spPr>
            <a:xfrm>
              <a:off x="2035779" y="3925058"/>
              <a:ext cx="1244271" cy="954107"/>
            </a:xfrm>
            <a:prstGeom prst="rect">
              <a:avLst/>
            </a:prstGeom>
            <a:solidFill>
              <a:schemeClr val="accent4">
                <a:lumMod val="20000"/>
                <a:lumOff val="80000"/>
              </a:schemeClr>
            </a:solidFill>
            <a:ln w="28575">
              <a:solidFill>
                <a:schemeClr val="accent5"/>
              </a:solidFill>
            </a:ln>
          </p:spPr>
          <p:txBody>
            <a:bodyPr wrap="square" rtlCol="0">
              <a:spAutoFit/>
            </a:bodyPr>
            <a:lstStyle/>
            <a:p>
              <a:r>
                <a:rPr lang="en-US" sz="1400" b="1" dirty="0">
                  <a:solidFill>
                    <a:schemeClr val="accent5"/>
                  </a:solidFill>
                  <a:latin typeface="Courier New" panose="02070309020205020404" pitchFamily="49" charset="0"/>
                  <a:cs typeface="Courier New" panose="02070309020205020404" pitchFamily="49" charset="0"/>
                </a:rPr>
                <a:t>Preserved registers</a:t>
              </a:r>
            </a:p>
            <a:p>
              <a:r>
                <a:rPr lang="en-US" sz="1400" b="1" dirty="0">
                  <a:solidFill>
                    <a:schemeClr val="accent5"/>
                  </a:solidFill>
                  <a:latin typeface="Courier New" panose="02070309020205020404" pitchFamily="49" charset="0"/>
                  <a:cs typeface="Courier New" panose="02070309020205020404" pitchFamily="49" charset="0"/>
                </a:rPr>
                <a:t>local vars</a:t>
              </a:r>
              <a:endParaRPr lang="en-US" sz="1600" b="1" dirty="0">
                <a:latin typeface="Courier New" panose="02070309020205020404" pitchFamily="49" charset="0"/>
                <a:cs typeface="Courier New" panose="02070309020205020404" pitchFamily="49" charset="0"/>
              </a:endParaRPr>
            </a:p>
          </p:txBody>
        </p:sp>
        <p:sp>
          <p:nvSpPr>
            <p:cNvPr id="67" name="Right Brace 66">
              <a:extLst>
                <a:ext uri="{FF2B5EF4-FFF2-40B4-BE49-F238E27FC236}">
                  <a16:creationId xmlns:a16="http://schemas.microsoft.com/office/drawing/2014/main" id="{25AA1EB1-1948-6641-BB10-9CF2D2FB0B2E}"/>
                </a:ext>
              </a:extLst>
            </p:cNvPr>
            <p:cNvSpPr/>
            <p:nvPr/>
          </p:nvSpPr>
          <p:spPr>
            <a:xfrm rot="10800000">
              <a:off x="3267831" y="3706071"/>
              <a:ext cx="308502" cy="1429424"/>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2" name="TextBox 41">
            <a:extLst>
              <a:ext uri="{FF2B5EF4-FFF2-40B4-BE49-F238E27FC236}">
                <a16:creationId xmlns:a16="http://schemas.microsoft.com/office/drawing/2014/main" id="{0E1C6E88-DA0F-C24C-894E-0B9526F29574}"/>
              </a:ext>
            </a:extLst>
          </p:cNvPr>
          <p:cNvSpPr txBox="1"/>
          <p:nvPr/>
        </p:nvSpPr>
        <p:spPr>
          <a:xfrm>
            <a:off x="7688725" y="5259722"/>
            <a:ext cx="3821161" cy="923330"/>
          </a:xfrm>
          <a:prstGeom prst="rect">
            <a:avLst/>
          </a:prstGeom>
          <a:solidFill>
            <a:schemeClr val="accent4">
              <a:lumMod val="20000"/>
              <a:lumOff val="80000"/>
            </a:schemeClr>
          </a:solidFill>
          <a:ln w="28575">
            <a:solidFill>
              <a:schemeClr val="accent1"/>
            </a:solidFill>
          </a:ln>
        </p:spPr>
        <p:txBody>
          <a:bodyPr wrap="square" rtlCol="0">
            <a:spAutoFit/>
          </a:bodyPr>
          <a:lstStyle/>
          <a:p>
            <a:pPr algn="ctr"/>
            <a:r>
              <a:rPr lang="en-US" b="1" u="sng" dirty="0">
                <a:solidFill>
                  <a:srgbClr val="0070C0"/>
                </a:solidFill>
              </a:rPr>
              <a:t>Rules: At point of call</a:t>
            </a:r>
          </a:p>
          <a:p>
            <a:pPr marL="342900" indent="-342900">
              <a:buFont typeface="+mj-lt"/>
              <a:buAutoNum type="arabicPeriod"/>
            </a:pPr>
            <a:r>
              <a:rPr lang="en-US" b="1" dirty="0">
                <a:solidFill>
                  <a:srgbClr val="0070C0"/>
                </a:solidFill>
              </a:rPr>
              <a:t>arg5 must be pointed at by </a:t>
            </a:r>
            <a:r>
              <a:rPr lang="en-US" b="1" dirty="0" err="1">
                <a:solidFill>
                  <a:srgbClr val="0070C0"/>
                </a:solidFill>
              </a:rPr>
              <a:t>sp</a:t>
            </a:r>
            <a:endParaRPr lang="en-US" b="1" dirty="0">
              <a:solidFill>
                <a:srgbClr val="0070C0"/>
              </a:solidFill>
            </a:endParaRPr>
          </a:p>
          <a:p>
            <a:pPr marL="342900" indent="-342900">
              <a:buFont typeface="+mj-lt"/>
              <a:buAutoNum type="arabicPeriod"/>
            </a:pPr>
            <a:r>
              <a:rPr lang="en-US" b="1" dirty="0">
                <a:solidFill>
                  <a:srgbClr val="0070C0"/>
                </a:solidFill>
              </a:rPr>
              <a:t>SP must be 8-byte aligned</a:t>
            </a:r>
          </a:p>
        </p:txBody>
      </p:sp>
      <p:sp>
        <p:nvSpPr>
          <p:cNvPr id="30" name="TextBox 29">
            <a:extLst>
              <a:ext uri="{FF2B5EF4-FFF2-40B4-BE49-F238E27FC236}">
                <a16:creationId xmlns:a16="http://schemas.microsoft.com/office/drawing/2014/main" id="{3C9F5ED6-B28E-4C4B-AB8F-7AF22E3E5A1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26" name="Group 25">
            <a:extLst>
              <a:ext uri="{FF2B5EF4-FFF2-40B4-BE49-F238E27FC236}">
                <a16:creationId xmlns:a16="http://schemas.microsoft.com/office/drawing/2014/main" id="{66387C4D-816B-8BE0-7CF5-4B8EBEF1B52F}"/>
              </a:ext>
            </a:extLst>
          </p:cNvPr>
          <p:cNvGrpSpPr/>
          <p:nvPr/>
        </p:nvGrpSpPr>
        <p:grpSpPr>
          <a:xfrm>
            <a:off x="10662709" y="1497612"/>
            <a:ext cx="1387383" cy="3362584"/>
            <a:chOff x="2296173" y="3462792"/>
            <a:chExt cx="1387383" cy="3362584"/>
          </a:xfrm>
        </p:grpSpPr>
        <p:sp>
          <p:nvSpPr>
            <p:cNvPr id="27" name="TextBox 26">
              <a:extLst>
                <a:ext uri="{FF2B5EF4-FFF2-40B4-BE49-F238E27FC236}">
                  <a16:creationId xmlns:a16="http://schemas.microsoft.com/office/drawing/2014/main" id="{47A7625A-F579-AA95-B4F0-E4CC30FF1A38}"/>
                </a:ext>
              </a:extLst>
            </p:cNvPr>
            <p:cNvSpPr txBox="1"/>
            <p:nvPr/>
          </p:nvSpPr>
          <p:spPr>
            <a:xfrm>
              <a:off x="2735335" y="4742369"/>
              <a:ext cx="948221" cy="738664"/>
            </a:xfrm>
            <a:prstGeom prst="rect">
              <a:avLst/>
            </a:prstGeom>
            <a:solidFill>
              <a:schemeClr val="accent4">
                <a:lumMod val="20000"/>
                <a:lumOff val="80000"/>
              </a:schemeClr>
            </a:solidFill>
            <a:ln w="28575">
              <a:solidFill>
                <a:schemeClr val="accent5"/>
              </a:solidFill>
            </a:ln>
          </p:spPr>
          <p:txBody>
            <a:bodyPr wrap="square" rtlCol="0">
              <a:spAutoFit/>
            </a:bodyPr>
            <a:lstStyle/>
            <a:p>
              <a:r>
                <a:rPr lang="en-US" sz="1400" b="1" dirty="0">
                  <a:solidFill>
                    <a:schemeClr val="accent5"/>
                  </a:solidFill>
                  <a:latin typeface="Courier New" panose="02070309020205020404" pitchFamily="49" charset="0"/>
                  <a:cs typeface="Courier New" panose="02070309020205020404" pitchFamily="49" charset="0"/>
                </a:rPr>
                <a:t>Callers stack frame</a:t>
              </a:r>
              <a:endParaRPr lang="en-US" sz="1600" b="1" dirty="0">
                <a:latin typeface="Courier New" panose="02070309020205020404" pitchFamily="49" charset="0"/>
                <a:cs typeface="Courier New" panose="02070309020205020404" pitchFamily="49" charset="0"/>
              </a:endParaRPr>
            </a:p>
          </p:txBody>
        </p:sp>
        <p:sp>
          <p:nvSpPr>
            <p:cNvPr id="28" name="Right Brace 27">
              <a:extLst>
                <a:ext uri="{FF2B5EF4-FFF2-40B4-BE49-F238E27FC236}">
                  <a16:creationId xmlns:a16="http://schemas.microsoft.com/office/drawing/2014/main" id="{23F4FB9F-7B9A-6520-F11F-853C4F49AC02}"/>
                </a:ext>
              </a:extLst>
            </p:cNvPr>
            <p:cNvSpPr/>
            <p:nvPr/>
          </p:nvSpPr>
          <p:spPr>
            <a:xfrm rot="10800000" flipH="1">
              <a:off x="2296173" y="3462792"/>
              <a:ext cx="439162" cy="3362584"/>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470960E9-6F8D-5F5B-3ED8-B311CCFA3B6F}"/>
              </a:ext>
            </a:extLst>
          </p:cNvPr>
          <p:cNvSpPr/>
          <p:nvPr/>
        </p:nvSpPr>
        <p:spPr>
          <a:xfrm>
            <a:off x="9229207" y="491356"/>
            <a:ext cx="1375959" cy="977367"/>
          </a:xfrm>
          <a:prstGeom prst="rect">
            <a:avLst/>
          </a:prstGeom>
          <a:solidFill>
            <a:srgbClr val="FFC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Previous stack frame</a:t>
            </a:r>
          </a:p>
        </p:txBody>
      </p:sp>
      <p:sp>
        <p:nvSpPr>
          <p:cNvPr id="3" name="Rectangle 2">
            <a:extLst>
              <a:ext uri="{FF2B5EF4-FFF2-40B4-BE49-F238E27FC236}">
                <a16:creationId xmlns:a16="http://schemas.microsoft.com/office/drawing/2014/main" id="{8397BAA3-B01A-010F-646F-6A0F09FC72DD}"/>
              </a:ext>
            </a:extLst>
          </p:cNvPr>
          <p:cNvSpPr/>
          <p:nvPr/>
        </p:nvSpPr>
        <p:spPr>
          <a:xfrm>
            <a:off x="9252678" y="2945498"/>
            <a:ext cx="1375959" cy="312087"/>
          </a:xfrm>
          <a:prstGeom prst="rect">
            <a:avLst/>
          </a:prstGeom>
          <a:solidFill>
            <a:schemeClr val="bg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PAD </a:t>
            </a:r>
            <a:r>
              <a:rPr lang="en-US" sz="1100" dirty="0">
                <a:solidFill>
                  <a:schemeClr val="tx1"/>
                </a:solidFill>
              </a:rPr>
              <a:t>(if needed)</a:t>
            </a:r>
            <a:endParaRPr lang="en-US" dirty="0">
              <a:solidFill>
                <a:schemeClr val="tx1"/>
              </a:solidFill>
            </a:endParaRPr>
          </a:p>
        </p:txBody>
      </p:sp>
    </p:spTree>
    <p:extLst>
      <p:ext uri="{BB962C8B-B14F-4D97-AF65-F5344CB8AC3E}">
        <p14:creationId xmlns:p14="http://schemas.microsoft.com/office/powerpoint/2010/main" val="179574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P spid="42" grpId="0" animBg="1"/>
      <p:bldP spid="3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7876-04B1-4F40-BA26-EFDF47BD8358}"/>
              </a:ext>
            </a:extLst>
          </p:cNvPr>
          <p:cNvSpPr>
            <a:spLocks noGrp="1"/>
          </p:cNvSpPr>
          <p:nvPr>
            <p:ph type="title"/>
          </p:nvPr>
        </p:nvSpPr>
        <p:spPr>
          <a:xfrm>
            <a:off x="468178" y="31519"/>
            <a:ext cx="11255643" cy="459837"/>
          </a:xfrm>
        </p:spPr>
        <p:txBody>
          <a:bodyPr/>
          <a:lstStyle/>
          <a:p>
            <a:r>
              <a:rPr lang="en-US" sz="2800" u="sng" dirty="0"/>
              <a:t>Calling Function:</a:t>
            </a:r>
            <a:r>
              <a:rPr lang="en-US" sz="2800" dirty="0"/>
              <a:t> Pass ARGS 5 and higher</a:t>
            </a:r>
          </a:p>
        </p:txBody>
      </p:sp>
      <p:sp>
        <p:nvSpPr>
          <p:cNvPr id="5" name="Rectangle 4">
            <a:extLst>
              <a:ext uri="{FF2B5EF4-FFF2-40B4-BE49-F238E27FC236}">
                <a16:creationId xmlns:a16="http://schemas.microsoft.com/office/drawing/2014/main" id="{F16AF700-8028-9B42-8DA9-83D7A9CF9500}"/>
              </a:ext>
            </a:extLst>
          </p:cNvPr>
          <p:cNvSpPr/>
          <p:nvPr/>
        </p:nvSpPr>
        <p:spPr>
          <a:xfrm>
            <a:off x="9248256" y="4539313"/>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oarg5</a:t>
            </a:r>
          </a:p>
        </p:txBody>
      </p:sp>
      <p:sp>
        <p:nvSpPr>
          <p:cNvPr id="6" name="TextBox 5">
            <a:extLst>
              <a:ext uri="{FF2B5EF4-FFF2-40B4-BE49-F238E27FC236}">
                <a16:creationId xmlns:a16="http://schemas.microsoft.com/office/drawing/2014/main" id="{9AB801EE-4FA3-5B49-972F-72383392B6AC}"/>
              </a:ext>
            </a:extLst>
          </p:cNvPr>
          <p:cNvSpPr txBox="1"/>
          <p:nvPr/>
        </p:nvSpPr>
        <p:spPr>
          <a:xfrm>
            <a:off x="11198932" y="4588421"/>
            <a:ext cx="428322" cy="369332"/>
          </a:xfrm>
          <a:prstGeom prst="rect">
            <a:avLst/>
          </a:prstGeom>
          <a:noFill/>
        </p:spPr>
        <p:txBody>
          <a:bodyPr wrap="none" rtlCol="0">
            <a:spAutoFit/>
          </a:bodyPr>
          <a:lstStyle/>
          <a:p>
            <a:r>
              <a:rPr lang="en-US" dirty="0" err="1"/>
              <a:t>sp</a:t>
            </a:r>
            <a:endParaRPr lang="en-US" dirty="0"/>
          </a:p>
        </p:txBody>
      </p:sp>
      <p:sp>
        <p:nvSpPr>
          <p:cNvPr id="8" name="Left Arrow 7">
            <a:extLst>
              <a:ext uri="{FF2B5EF4-FFF2-40B4-BE49-F238E27FC236}">
                <a16:creationId xmlns:a16="http://schemas.microsoft.com/office/drawing/2014/main" id="{85FD936E-F781-5847-BFC8-AF77CD2E700E}"/>
              </a:ext>
            </a:extLst>
          </p:cNvPr>
          <p:cNvSpPr/>
          <p:nvPr/>
        </p:nvSpPr>
        <p:spPr>
          <a:xfrm>
            <a:off x="10639105" y="4759705"/>
            <a:ext cx="634499" cy="1287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1FE0126-D80A-AF47-98AB-A99B33D7B948}"/>
              </a:ext>
            </a:extLst>
          </p:cNvPr>
          <p:cNvSpPr/>
          <p:nvPr/>
        </p:nvSpPr>
        <p:spPr>
          <a:xfrm>
            <a:off x="9248256" y="4214694"/>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oarg6</a:t>
            </a:r>
          </a:p>
        </p:txBody>
      </p:sp>
      <p:sp>
        <p:nvSpPr>
          <p:cNvPr id="12" name="Rectangle 11">
            <a:extLst>
              <a:ext uri="{FF2B5EF4-FFF2-40B4-BE49-F238E27FC236}">
                <a16:creationId xmlns:a16="http://schemas.microsoft.com/office/drawing/2014/main" id="{CCBB7B3B-2A02-514B-BC37-10F19E406615}"/>
              </a:ext>
            </a:extLst>
          </p:cNvPr>
          <p:cNvSpPr/>
          <p:nvPr/>
        </p:nvSpPr>
        <p:spPr>
          <a:xfrm>
            <a:off x="9246279" y="3895952"/>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oarg7</a:t>
            </a:r>
          </a:p>
        </p:txBody>
      </p:sp>
      <p:sp>
        <p:nvSpPr>
          <p:cNvPr id="13" name="Rectangle 12">
            <a:extLst>
              <a:ext uri="{FF2B5EF4-FFF2-40B4-BE49-F238E27FC236}">
                <a16:creationId xmlns:a16="http://schemas.microsoft.com/office/drawing/2014/main" id="{3FD47012-74DB-6A43-8A53-F1B1AEC7693E}"/>
              </a:ext>
            </a:extLst>
          </p:cNvPr>
          <p:cNvSpPr/>
          <p:nvPr/>
        </p:nvSpPr>
        <p:spPr>
          <a:xfrm>
            <a:off x="9246279" y="3577040"/>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oarg8</a:t>
            </a:r>
          </a:p>
        </p:txBody>
      </p:sp>
      <p:sp>
        <p:nvSpPr>
          <p:cNvPr id="15" name="Rectangle 14">
            <a:extLst>
              <a:ext uri="{FF2B5EF4-FFF2-40B4-BE49-F238E27FC236}">
                <a16:creationId xmlns:a16="http://schemas.microsoft.com/office/drawing/2014/main" id="{5359AA48-A53D-4141-8075-D9068CA0F6E7}"/>
              </a:ext>
            </a:extLst>
          </p:cNvPr>
          <p:cNvSpPr/>
          <p:nvPr/>
        </p:nvSpPr>
        <p:spPr>
          <a:xfrm>
            <a:off x="9246278" y="3259247"/>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oarg9</a:t>
            </a:r>
          </a:p>
        </p:txBody>
      </p:sp>
      <p:sp>
        <p:nvSpPr>
          <p:cNvPr id="18" name="Rectangle 17">
            <a:extLst>
              <a:ext uri="{FF2B5EF4-FFF2-40B4-BE49-F238E27FC236}">
                <a16:creationId xmlns:a16="http://schemas.microsoft.com/office/drawing/2014/main" id="{F1812177-4558-9E4C-9038-B92CE8A60EEB}"/>
              </a:ext>
            </a:extLst>
          </p:cNvPr>
          <p:cNvSpPr/>
          <p:nvPr/>
        </p:nvSpPr>
        <p:spPr>
          <a:xfrm>
            <a:off x="9246277" y="2938543"/>
            <a:ext cx="1375959" cy="312087"/>
          </a:xfrm>
          <a:prstGeom prst="rect">
            <a:avLst/>
          </a:prstGeom>
          <a:solidFill>
            <a:schemeClr val="bg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PAD</a:t>
            </a:r>
          </a:p>
        </p:txBody>
      </p:sp>
      <p:grpSp>
        <p:nvGrpSpPr>
          <p:cNvPr id="47" name="Group 46">
            <a:extLst>
              <a:ext uri="{FF2B5EF4-FFF2-40B4-BE49-F238E27FC236}">
                <a16:creationId xmlns:a16="http://schemas.microsoft.com/office/drawing/2014/main" id="{D6A68C43-36E8-DE4F-B680-81466F99CD8E}"/>
              </a:ext>
            </a:extLst>
          </p:cNvPr>
          <p:cNvGrpSpPr/>
          <p:nvPr/>
        </p:nvGrpSpPr>
        <p:grpSpPr>
          <a:xfrm>
            <a:off x="7628908" y="2985742"/>
            <a:ext cx="1683433" cy="1874454"/>
            <a:chOff x="7718556" y="2559890"/>
            <a:chExt cx="1683433" cy="1874454"/>
          </a:xfrm>
        </p:grpSpPr>
        <p:sp>
          <p:nvSpPr>
            <p:cNvPr id="48" name="Left Brace 47">
              <a:extLst>
                <a:ext uri="{FF2B5EF4-FFF2-40B4-BE49-F238E27FC236}">
                  <a16:creationId xmlns:a16="http://schemas.microsoft.com/office/drawing/2014/main" id="{B2D36AB6-2133-F24D-B340-7E115C00E397}"/>
                </a:ext>
              </a:extLst>
            </p:cNvPr>
            <p:cNvSpPr/>
            <p:nvPr/>
          </p:nvSpPr>
          <p:spPr>
            <a:xfrm>
              <a:off x="8962860" y="2814659"/>
              <a:ext cx="439129" cy="1619685"/>
            </a:xfrm>
            <a:prstGeom prst="leftBrace">
              <a:avLst>
                <a:gd name="adj1" fmla="val 8333"/>
                <a:gd name="adj2" fmla="val 36847"/>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6472989A-484E-1C4C-95FD-1E1829373E1D}"/>
                </a:ext>
              </a:extLst>
            </p:cNvPr>
            <p:cNvSpPr txBox="1"/>
            <p:nvPr/>
          </p:nvSpPr>
          <p:spPr>
            <a:xfrm>
              <a:off x="7718556" y="2559890"/>
              <a:ext cx="1244271" cy="1384995"/>
            </a:xfrm>
            <a:prstGeom prst="rect">
              <a:avLst/>
            </a:prstGeom>
            <a:solidFill>
              <a:schemeClr val="accent4">
                <a:lumMod val="20000"/>
                <a:lumOff val="80000"/>
              </a:schemeClr>
            </a:solidFill>
            <a:ln>
              <a:solidFill>
                <a:schemeClr val="accent1"/>
              </a:solidFill>
            </a:ln>
          </p:spPr>
          <p:txBody>
            <a:bodyPr wrap="square" rtlCol="0">
              <a:spAutoFit/>
            </a:bodyPr>
            <a:lstStyle/>
            <a:p>
              <a:pPr algn="r"/>
              <a:r>
                <a:rPr lang="en-US" sz="1400" b="1" dirty="0">
                  <a:solidFill>
                    <a:schemeClr val="accent5"/>
                  </a:solidFill>
                  <a:latin typeface="Courier New" panose="02070309020205020404" pitchFamily="49" charset="0"/>
                  <a:cs typeface="Courier New" panose="02070309020205020404" pitchFamily="49" charset="0"/>
                </a:rPr>
                <a:t>Outgoing </a:t>
              </a:r>
              <a:r>
                <a:rPr lang="en-US" sz="1400" b="1" dirty="0" err="1">
                  <a:solidFill>
                    <a:schemeClr val="accent5"/>
                  </a:solidFill>
                  <a:latin typeface="Courier New" panose="02070309020205020404" pitchFamily="49" charset="0"/>
                  <a:cs typeface="Courier New" panose="02070309020205020404" pitchFamily="49" charset="0"/>
                </a:rPr>
                <a:t>arg</a:t>
              </a:r>
              <a:r>
                <a:rPr lang="en-US" sz="1400" b="1" dirty="0">
                  <a:solidFill>
                    <a:schemeClr val="accent5"/>
                  </a:solidFill>
                  <a:latin typeface="Courier New" panose="02070309020205020404" pitchFamily="49" charset="0"/>
                  <a:cs typeface="Courier New" panose="02070309020205020404" pitchFamily="49" charset="0"/>
                </a:rPr>
                <a:t> space part of calling functions frame</a:t>
              </a:r>
            </a:p>
          </p:txBody>
        </p:sp>
      </p:grpSp>
      <p:sp>
        <p:nvSpPr>
          <p:cNvPr id="62" name="Rectangle 61">
            <a:extLst>
              <a:ext uri="{FF2B5EF4-FFF2-40B4-BE49-F238E27FC236}">
                <a16:creationId xmlns:a16="http://schemas.microsoft.com/office/drawing/2014/main" id="{6C472E93-A9A2-0A45-A974-4AE58E5FFBB5}"/>
              </a:ext>
            </a:extLst>
          </p:cNvPr>
          <p:cNvSpPr/>
          <p:nvPr/>
        </p:nvSpPr>
        <p:spPr>
          <a:xfrm>
            <a:off x="9230187" y="1888268"/>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63" name="Rectangle 62">
            <a:extLst>
              <a:ext uri="{FF2B5EF4-FFF2-40B4-BE49-F238E27FC236}">
                <a16:creationId xmlns:a16="http://schemas.microsoft.com/office/drawing/2014/main" id="{5ADF753F-0714-6A47-97F6-18E2FE9D737E}"/>
              </a:ext>
            </a:extLst>
          </p:cNvPr>
          <p:cNvSpPr/>
          <p:nvPr/>
        </p:nvSpPr>
        <p:spPr>
          <a:xfrm>
            <a:off x="9230186" y="2208779"/>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64" name="Left Arrow 63">
            <a:extLst>
              <a:ext uri="{FF2B5EF4-FFF2-40B4-BE49-F238E27FC236}">
                <a16:creationId xmlns:a16="http://schemas.microsoft.com/office/drawing/2014/main" id="{9997AEE2-D9BE-1B46-9127-E6D15F26E646}"/>
              </a:ext>
            </a:extLst>
          </p:cNvPr>
          <p:cNvSpPr/>
          <p:nvPr/>
        </p:nvSpPr>
        <p:spPr>
          <a:xfrm>
            <a:off x="10619816" y="1899901"/>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DA7B81D-5ECE-8A40-8A30-87175270C566}"/>
              </a:ext>
            </a:extLst>
          </p:cNvPr>
          <p:cNvSpPr/>
          <p:nvPr/>
        </p:nvSpPr>
        <p:spPr>
          <a:xfrm>
            <a:off x="9246215" y="2539017"/>
            <a:ext cx="1375959" cy="399526"/>
          </a:xfrm>
          <a:prstGeom prst="rect">
            <a:avLst/>
          </a:prstGeom>
          <a:solidFill>
            <a:schemeClr val="bg1">
              <a:lumMod val="9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6"/>
                </a:solidFill>
              </a:rPr>
              <a:t>cnt</a:t>
            </a:r>
            <a:r>
              <a:rPr lang="en-US" dirty="0">
                <a:solidFill>
                  <a:schemeClr val="accent6"/>
                </a:solidFill>
              </a:rPr>
              <a:t>[2]</a:t>
            </a:r>
          </a:p>
        </p:txBody>
      </p:sp>
      <p:sp>
        <p:nvSpPr>
          <p:cNvPr id="61" name="TextBox 60">
            <a:extLst>
              <a:ext uri="{FF2B5EF4-FFF2-40B4-BE49-F238E27FC236}">
                <a16:creationId xmlns:a16="http://schemas.microsoft.com/office/drawing/2014/main" id="{3ADABDE0-D87A-6945-960C-1903B3B25D6E}"/>
              </a:ext>
            </a:extLst>
          </p:cNvPr>
          <p:cNvSpPr txBox="1"/>
          <p:nvPr/>
        </p:nvSpPr>
        <p:spPr>
          <a:xfrm>
            <a:off x="11010442" y="1751128"/>
            <a:ext cx="377026" cy="369332"/>
          </a:xfrm>
          <a:prstGeom prst="rect">
            <a:avLst/>
          </a:prstGeom>
          <a:noFill/>
        </p:spPr>
        <p:txBody>
          <a:bodyPr wrap="none" rtlCol="0">
            <a:spAutoFit/>
          </a:bodyPr>
          <a:lstStyle/>
          <a:p>
            <a:r>
              <a:rPr lang="en-US" dirty="0" err="1"/>
              <a:t>fp</a:t>
            </a:r>
            <a:endParaRPr lang="en-US" dirty="0"/>
          </a:p>
        </p:txBody>
      </p:sp>
      <p:grpSp>
        <p:nvGrpSpPr>
          <p:cNvPr id="65" name="Group 64">
            <a:extLst>
              <a:ext uri="{FF2B5EF4-FFF2-40B4-BE49-F238E27FC236}">
                <a16:creationId xmlns:a16="http://schemas.microsoft.com/office/drawing/2014/main" id="{85E1C057-4617-5B4A-A480-5E87643DFB5B}"/>
              </a:ext>
            </a:extLst>
          </p:cNvPr>
          <p:cNvGrpSpPr/>
          <p:nvPr/>
        </p:nvGrpSpPr>
        <p:grpSpPr>
          <a:xfrm>
            <a:off x="7699136" y="1700033"/>
            <a:ext cx="1547016" cy="1231684"/>
            <a:chOff x="2035779" y="3925058"/>
            <a:chExt cx="1547016" cy="1231684"/>
          </a:xfrm>
        </p:grpSpPr>
        <p:sp>
          <p:nvSpPr>
            <p:cNvPr id="66" name="TextBox 65">
              <a:extLst>
                <a:ext uri="{FF2B5EF4-FFF2-40B4-BE49-F238E27FC236}">
                  <a16:creationId xmlns:a16="http://schemas.microsoft.com/office/drawing/2014/main" id="{80EE145F-8402-1B40-889F-6E8886FD1379}"/>
                </a:ext>
              </a:extLst>
            </p:cNvPr>
            <p:cNvSpPr txBox="1"/>
            <p:nvPr/>
          </p:nvSpPr>
          <p:spPr>
            <a:xfrm>
              <a:off x="2035779" y="3925058"/>
              <a:ext cx="1244271" cy="954107"/>
            </a:xfrm>
            <a:prstGeom prst="rect">
              <a:avLst/>
            </a:prstGeom>
            <a:solidFill>
              <a:schemeClr val="accent4">
                <a:lumMod val="20000"/>
                <a:lumOff val="80000"/>
              </a:schemeClr>
            </a:solidFill>
            <a:ln w="28575">
              <a:solidFill>
                <a:schemeClr val="accent5"/>
              </a:solidFill>
            </a:ln>
          </p:spPr>
          <p:txBody>
            <a:bodyPr wrap="square" rtlCol="0">
              <a:spAutoFit/>
            </a:bodyPr>
            <a:lstStyle/>
            <a:p>
              <a:r>
                <a:rPr lang="en-US" sz="1400" b="1" dirty="0">
                  <a:solidFill>
                    <a:schemeClr val="accent5"/>
                  </a:solidFill>
                  <a:latin typeface="Courier New" panose="02070309020205020404" pitchFamily="49" charset="0"/>
                  <a:cs typeface="Courier New" panose="02070309020205020404" pitchFamily="49" charset="0"/>
                </a:rPr>
                <a:t>Preserved registers</a:t>
              </a:r>
            </a:p>
            <a:p>
              <a:r>
                <a:rPr lang="en-US" sz="1400" b="1" dirty="0">
                  <a:solidFill>
                    <a:schemeClr val="accent5"/>
                  </a:solidFill>
                  <a:latin typeface="Courier New" panose="02070309020205020404" pitchFamily="49" charset="0"/>
                  <a:cs typeface="Courier New" panose="02070309020205020404" pitchFamily="49" charset="0"/>
                </a:rPr>
                <a:t>local vars</a:t>
              </a:r>
              <a:endParaRPr lang="en-US" sz="1600" b="1" dirty="0">
                <a:latin typeface="Courier New" panose="02070309020205020404" pitchFamily="49" charset="0"/>
                <a:cs typeface="Courier New" panose="02070309020205020404" pitchFamily="49" charset="0"/>
              </a:endParaRPr>
            </a:p>
          </p:txBody>
        </p:sp>
        <p:sp>
          <p:nvSpPr>
            <p:cNvPr id="67" name="Right Brace 66">
              <a:extLst>
                <a:ext uri="{FF2B5EF4-FFF2-40B4-BE49-F238E27FC236}">
                  <a16:creationId xmlns:a16="http://schemas.microsoft.com/office/drawing/2014/main" id="{25AA1EB1-1948-6641-BB10-9CF2D2FB0B2E}"/>
                </a:ext>
              </a:extLst>
            </p:cNvPr>
            <p:cNvSpPr/>
            <p:nvPr/>
          </p:nvSpPr>
          <p:spPr>
            <a:xfrm rot="10800000">
              <a:off x="3267829" y="4086973"/>
              <a:ext cx="314966" cy="1069769"/>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2" name="TextBox 41">
            <a:extLst>
              <a:ext uri="{FF2B5EF4-FFF2-40B4-BE49-F238E27FC236}">
                <a16:creationId xmlns:a16="http://schemas.microsoft.com/office/drawing/2014/main" id="{0E1C6E88-DA0F-C24C-894E-0B9526F29574}"/>
              </a:ext>
            </a:extLst>
          </p:cNvPr>
          <p:cNvSpPr txBox="1"/>
          <p:nvPr/>
        </p:nvSpPr>
        <p:spPr>
          <a:xfrm>
            <a:off x="7688725" y="5259722"/>
            <a:ext cx="3821161" cy="923330"/>
          </a:xfrm>
          <a:prstGeom prst="rect">
            <a:avLst/>
          </a:prstGeom>
          <a:solidFill>
            <a:schemeClr val="accent4">
              <a:lumMod val="20000"/>
              <a:lumOff val="80000"/>
            </a:schemeClr>
          </a:solidFill>
          <a:ln w="28575">
            <a:solidFill>
              <a:schemeClr val="accent1"/>
            </a:solidFill>
          </a:ln>
        </p:spPr>
        <p:txBody>
          <a:bodyPr wrap="square" rtlCol="0">
            <a:spAutoFit/>
          </a:bodyPr>
          <a:lstStyle/>
          <a:p>
            <a:pPr algn="ctr"/>
            <a:r>
              <a:rPr lang="en-US" b="1" u="sng" dirty="0">
                <a:solidFill>
                  <a:srgbClr val="0070C0"/>
                </a:solidFill>
              </a:rPr>
              <a:t>Rules: At point of call</a:t>
            </a:r>
          </a:p>
          <a:p>
            <a:pPr marL="342900" indent="-342900">
              <a:buFont typeface="+mj-lt"/>
              <a:buAutoNum type="arabicPeriod"/>
            </a:pPr>
            <a:r>
              <a:rPr lang="en-US" b="1" dirty="0">
                <a:solidFill>
                  <a:srgbClr val="0070C0"/>
                </a:solidFill>
              </a:rPr>
              <a:t>arg5 must be pointed at by </a:t>
            </a:r>
            <a:r>
              <a:rPr lang="en-US" b="1" dirty="0" err="1">
                <a:solidFill>
                  <a:srgbClr val="0070C0"/>
                </a:solidFill>
              </a:rPr>
              <a:t>sp</a:t>
            </a:r>
            <a:endParaRPr lang="en-US" b="1" dirty="0">
              <a:solidFill>
                <a:srgbClr val="0070C0"/>
              </a:solidFill>
            </a:endParaRPr>
          </a:p>
          <a:p>
            <a:pPr marL="342900" indent="-342900">
              <a:buFont typeface="+mj-lt"/>
              <a:buAutoNum type="arabicPeriod"/>
            </a:pPr>
            <a:r>
              <a:rPr lang="en-US" b="1" dirty="0">
                <a:solidFill>
                  <a:srgbClr val="0070C0"/>
                </a:solidFill>
              </a:rPr>
              <a:t>SP must be 8-byte aligned</a:t>
            </a:r>
          </a:p>
        </p:txBody>
      </p:sp>
      <p:sp>
        <p:nvSpPr>
          <p:cNvPr id="30" name="TextBox 29">
            <a:extLst>
              <a:ext uri="{FF2B5EF4-FFF2-40B4-BE49-F238E27FC236}">
                <a16:creationId xmlns:a16="http://schemas.microsoft.com/office/drawing/2014/main" id="{3C9F5ED6-B28E-4C4B-AB8F-7AF22E3E5A1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26" name="Group 25">
            <a:extLst>
              <a:ext uri="{FF2B5EF4-FFF2-40B4-BE49-F238E27FC236}">
                <a16:creationId xmlns:a16="http://schemas.microsoft.com/office/drawing/2014/main" id="{66387C4D-816B-8BE0-7CF5-4B8EBEF1B52F}"/>
              </a:ext>
            </a:extLst>
          </p:cNvPr>
          <p:cNvGrpSpPr/>
          <p:nvPr/>
        </p:nvGrpSpPr>
        <p:grpSpPr>
          <a:xfrm>
            <a:off x="10662709" y="1888268"/>
            <a:ext cx="1387383" cy="2971928"/>
            <a:chOff x="2296173" y="3853448"/>
            <a:chExt cx="1387383" cy="2971928"/>
          </a:xfrm>
        </p:grpSpPr>
        <p:sp>
          <p:nvSpPr>
            <p:cNvPr id="27" name="TextBox 26">
              <a:extLst>
                <a:ext uri="{FF2B5EF4-FFF2-40B4-BE49-F238E27FC236}">
                  <a16:creationId xmlns:a16="http://schemas.microsoft.com/office/drawing/2014/main" id="{47A7625A-F579-AA95-B4F0-E4CC30FF1A38}"/>
                </a:ext>
              </a:extLst>
            </p:cNvPr>
            <p:cNvSpPr txBox="1"/>
            <p:nvPr/>
          </p:nvSpPr>
          <p:spPr>
            <a:xfrm>
              <a:off x="2735335" y="4742369"/>
              <a:ext cx="948221" cy="738664"/>
            </a:xfrm>
            <a:prstGeom prst="rect">
              <a:avLst/>
            </a:prstGeom>
            <a:solidFill>
              <a:schemeClr val="accent4">
                <a:lumMod val="20000"/>
                <a:lumOff val="80000"/>
              </a:schemeClr>
            </a:solidFill>
            <a:ln w="28575">
              <a:solidFill>
                <a:schemeClr val="accent5"/>
              </a:solidFill>
            </a:ln>
          </p:spPr>
          <p:txBody>
            <a:bodyPr wrap="square" rtlCol="0">
              <a:spAutoFit/>
            </a:bodyPr>
            <a:lstStyle/>
            <a:p>
              <a:r>
                <a:rPr lang="en-US" sz="1400" b="1" dirty="0">
                  <a:solidFill>
                    <a:schemeClr val="accent5"/>
                  </a:solidFill>
                  <a:latin typeface="Courier New" panose="02070309020205020404" pitchFamily="49" charset="0"/>
                  <a:cs typeface="Courier New" panose="02070309020205020404" pitchFamily="49" charset="0"/>
                </a:rPr>
                <a:t>Callers stack frame</a:t>
              </a:r>
              <a:endParaRPr lang="en-US" sz="1600" b="1" dirty="0">
                <a:latin typeface="Courier New" panose="02070309020205020404" pitchFamily="49" charset="0"/>
                <a:cs typeface="Courier New" panose="02070309020205020404" pitchFamily="49" charset="0"/>
              </a:endParaRPr>
            </a:p>
          </p:txBody>
        </p:sp>
        <p:sp>
          <p:nvSpPr>
            <p:cNvPr id="28" name="Right Brace 27">
              <a:extLst>
                <a:ext uri="{FF2B5EF4-FFF2-40B4-BE49-F238E27FC236}">
                  <a16:creationId xmlns:a16="http://schemas.microsoft.com/office/drawing/2014/main" id="{23F4FB9F-7B9A-6520-F11F-853C4F49AC02}"/>
                </a:ext>
              </a:extLst>
            </p:cNvPr>
            <p:cNvSpPr/>
            <p:nvPr/>
          </p:nvSpPr>
          <p:spPr>
            <a:xfrm rot="10800000" flipH="1">
              <a:off x="2296173" y="3853448"/>
              <a:ext cx="439162" cy="2971928"/>
            </a:xfrm>
            <a:prstGeom prst="rightBrace">
              <a:avLst/>
            </a:prstGeom>
            <a:ln w="222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470960E9-6F8D-5F5B-3ED8-B311CCFA3B6F}"/>
              </a:ext>
            </a:extLst>
          </p:cNvPr>
          <p:cNvSpPr/>
          <p:nvPr/>
        </p:nvSpPr>
        <p:spPr>
          <a:xfrm>
            <a:off x="9219641" y="897048"/>
            <a:ext cx="1375959" cy="977367"/>
          </a:xfrm>
          <a:prstGeom prst="rect">
            <a:avLst/>
          </a:prstGeom>
          <a:solidFill>
            <a:srgbClr val="FFC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Previous stack frame</a:t>
            </a:r>
          </a:p>
        </p:txBody>
      </p:sp>
      <p:graphicFrame>
        <p:nvGraphicFramePr>
          <p:cNvPr id="9" name="Table 8">
            <a:extLst>
              <a:ext uri="{FF2B5EF4-FFF2-40B4-BE49-F238E27FC236}">
                <a16:creationId xmlns:a16="http://schemas.microsoft.com/office/drawing/2014/main" id="{5E34DF27-3D72-0643-2C50-3F6DBF7339AF}"/>
              </a:ext>
            </a:extLst>
          </p:cNvPr>
          <p:cNvGraphicFramePr>
            <a:graphicFrameLocks noGrp="1"/>
          </p:cNvGraphicFramePr>
          <p:nvPr/>
        </p:nvGraphicFramePr>
        <p:xfrm>
          <a:off x="468179" y="3611381"/>
          <a:ext cx="6971712" cy="2757613"/>
        </p:xfrm>
        <a:graphic>
          <a:graphicData uri="http://schemas.openxmlformats.org/drawingml/2006/table">
            <a:tbl>
              <a:tblPr firstRow="1" firstCol="1" bandRow="1"/>
              <a:tblGrid>
                <a:gridCol w="2285051">
                  <a:extLst>
                    <a:ext uri="{9D8B030D-6E8A-4147-A177-3AD203B41FA5}">
                      <a16:colId xmlns:a16="http://schemas.microsoft.com/office/drawing/2014/main" val="2257053543"/>
                    </a:ext>
                  </a:extLst>
                </a:gridCol>
                <a:gridCol w="4686661">
                  <a:extLst>
                    <a:ext uri="{9D8B030D-6E8A-4147-A177-3AD203B41FA5}">
                      <a16:colId xmlns:a16="http://schemas.microsoft.com/office/drawing/2014/main" val="2438932684"/>
                    </a:ext>
                  </a:extLst>
                </a:gridCol>
              </a:tblGrid>
              <a:tr h="306528">
                <a:tc>
                  <a:txBody>
                    <a:bodyPr/>
                    <a:lstStyle/>
                    <a:p>
                      <a:pPr marL="0" marR="0" algn="ctr">
                        <a:lnSpc>
                          <a:spcPct val="115000"/>
                        </a:lnSpc>
                        <a:spcBef>
                          <a:spcPts val="0"/>
                        </a:spcBef>
                        <a:spcAft>
                          <a:spcPts val="0"/>
                        </a:spcAft>
                      </a:pPr>
                      <a:r>
                        <a:rPr lang="en-US" sz="1800" b="1" i="1" dirty="0">
                          <a:solidFill>
                            <a:schemeClr val="bg1"/>
                          </a:solidFill>
                          <a:effectLst/>
                          <a:latin typeface="+mj-lt"/>
                          <a:ea typeface="Calibri"/>
                          <a:cs typeface="Calibri"/>
                        </a:rPr>
                        <a:t>var</a:t>
                      </a:r>
                      <a:endParaRPr lang="en-US" sz="18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1800" b="1" i="1" kern="1200" dirty="0">
                          <a:solidFill>
                            <a:schemeClr val="bg1"/>
                          </a:solidFill>
                          <a:effectLst/>
                          <a:latin typeface="+mn-lt"/>
                          <a:ea typeface="Calibri"/>
                          <a:cs typeface="Calibri"/>
                        </a:rPr>
                        <a:t> write contents</a:t>
                      </a:r>
                      <a:endParaRPr lang="en-US" sz="18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3007630401"/>
                  </a:ext>
                </a:extLst>
              </a:tr>
              <a:tr h="722958">
                <a:tc>
                  <a:txBody>
                    <a:bodyPr/>
                    <a:lstStyle/>
                    <a:p>
                      <a:pPr marL="0" marR="0" algn="ctr">
                        <a:lnSpc>
                          <a:spcPct val="115000"/>
                        </a:lnSpc>
                        <a:spcBef>
                          <a:spcPts val="0"/>
                        </a:spcBef>
                        <a:spcAft>
                          <a:spcPts val="0"/>
                        </a:spcAft>
                      </a:pPr>
                      <a:r>
                        <a:rPr lang="en-US" sz="1800" b="0" i="0" dirty="0">
                          <a:solidFill>
                            <a:srgbClr val="000000"/>
                          </a:solidFill>
                          <a:effectLst/>
                          <a:latin typeface="Consolas" panose="020B0609020204030204" pitchFamily="49" charset="0"/>
                          <a:ea typeface="Calibri"/>
                          <a:cs typeface="Consolas" panose="020B0609020204030204" pitchFamily="49" charset="0"/>
                        </a:rPr>
                        <a:t>OARG5 = r1</a:t>
                      </a:r>
                      <a:endParaRPr lang="en-US" sz="1800" b="0" i="0" dirty="0">
                        <a:solidFill>
                          <a:srgbClr val="000000"/>
                        </a:solidFill>
                        <a:effectLst/>
                        <a:latin typeface="Consolas" panose="020B0609020204030204" pitchFamily="49" charset="0"/>
                        <a:ea typeface="Arial"/>
                        <a:cs typeface="Consolas" panose="020B0609020204030204" pitchFamily="49" charset="0"/>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800" b="0" i="0" dirty="0" err="1">
                          <a:solidFill>
                            <a:srgbClr val="000000"/>
                          </a:solidFill>
                          <a:effectLst/>
                          <a:latin typeface="Consolas" panose="020B0609020204030204" pitchFamily="49" charset="0"/>
                          <a:ea typeface="Arial"/>
                          <a:cs typeface="Consolas" panose="020B0609020204030204" pitchFamily="49" charset="0"/>
                        </a:rPr>
                        <a:t>ldr</a:t>
                      </a:r>
                      <a:r>
                        <a:rPr lang="en-US" sz="1800" b="0" i="0" dirty="0">
                          <a:solidFill>
                            <a:srgbClr val="000000"/>
                          </a:solidFill>
                          <a:effectLst/>
                          <a:latin typeface="Consolas" panose="020B0609020204030204" pitchFamily="49" charset="0"/>
                          <a:ea typeface="Arial"/>
                          <a:cs typeface="Consolas" panose="020B0609020204030204" pitchFamily="49" charset="0"/>
                        </a:rPr>
                        <a:t>    r0, =OARG5         //distance</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800" b="0" i="0" dirty="0">
                          <a:solidFill>
                            <a:srgbClr val="000000"/>
                          </a:solidFill>
                          <a:effectLst/>
                          <a:latin typeface="Consolas" panose="020B0609020204030204" pitchFamily="49" charset="0"/>
                          <a:ea typeface="Arial"/>
                          <a:cs typeface="Consolas" panose="020B0609020204030204" pitchFamily="49" charset="0"/>
                        </a:rPr>
                        <a:t>str    r1, [</a:t>
                      </a:r>
                      <a:r>
                        <a:rPr lang="en-US" sz="1800" b="0" i="0" dirty="0" err="1">
                          <a:solidFill>
                            <a:srgbClr val="000000"/>
                          </a:solidFill>
                          <a:effectLst/>
                          <a:latin typeface="Consolas" panose="020B0609020204030204" pitchFamily="49" charset="0"/>
                          <a:ea typeface="Arial"/>
                          <a:cs typeface="Consolas" panose="020B0609020204030204" pitchFamily="49" charset="0"/>
                        </a:rPr>
                        <a:t>fp</a:t>
                      </a:r>
                      <a:r>
                        <a:rPr lang="en-US" sz="1800" b="0" i="0" dirty="0">
                          <a:solidFill>
                            <a:srgbClr val="000000"/>
                          </a:solidFill>
                          <a:effectLst/>
                          <a:latin typeface="Consolas" panose="020B0609020204030204" pitchFamily="49" charset="0"/>
                          <a:ea typeface="Arial"/>
                          <a:cs typeface="Consolas" panose="020B0609020204030204" pitchFamily="49" charset="0"/>
                        </a:rPr>
                        <a:t>, -r0]</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927511390"/>
                  </a:ext>
                </a:extLst>
              </a:tr>
              <a:tr h="1728127">
                <a:tc>
                  <a:txBody>
                    <a:bodyPr/>
                    <a:lstStyle/>
                    <a:p>
                      <a:pPr marL="0" marR="0" algn="ctr">
                        <a:lnSpc>
                          <a:spcPct val="115000"/>
                        </a:lnSpc>
                        <a:spcBef>
                          <a:spcPts val="0"/>
                        </a:spcBef>
                        <a:spcAft>
                          <a:spcPts val="0"/>
                        </a:spcAft>
                      </a:pPr>
                      <a:r>
                        <a:rPr lang="en-US" sz="1800" b="0" i="0" dirty="0">
                          <a:solidFill>
                            <a:srgbClr val="000000"/>
                          </a:solidFill>
                          <a:effectLst/>
                          <a:latin typeface="Consolas" panose="020B0609020204030204" pitchFamily="49" charset="0"/>
                          <a:ea typeface="Arial"/>
                          <a:cs typeface="Consolas" panose="020B0609020204030204" pitchFamily="49" charset="0"/>
                        </a:rPr>
                        <a:t>OARG6 = &amp;</a:t>
                      </a:r>
                      <a:r>
                        <a:rPr lang="en-US" sz="1800" b="0" i="0" dirty="0" err="1">
                          <a:solidFill>
                            <a:srgbClr val="000000"/>
                          </a:solidFill>
                          <a:effectLst/>
                          <a:latin typeface="Consolas" panose="020B0609020204030204" pitchFamily="49" charset="0"/>
                          <a:ea typeface="Arial"/>
                          <a:cs typeface="Consolas" panose="020B0609020204030204" pitchFamily="49" charset="0"/>
                        </a:rPr>
                        <a:t>cnt</a:t>
                      </a:r>
                      <a:endParaRPr lang="en-US" sz="1800" b="0" i="0" dirty="0">
                        <a:solidFill>
                          <a:srgbClr val="000000"/>
                        </a:solidFill>
                        <a:effectLst/>
                        <a:latin typeface="Consolas" panose="020B0609020204030204" pitchFamily="49" charset="0"/>
                        <a:ea typeface="Arial"/>
                        <a:cs typeface="Consolas" panose="020B0609020204030204" pitchFamily="49" charset="0"/>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800" b="0" i="0" dirty="0" err="1">
                          <a:solidFill>
                            <a:srgbClr val="000000"/>
                          </a:solidFill>
                          <a:effectLst/>
                          <a:latin typeface="Consolas" panose="020B0609020204030204" pitchFamily="49" charset="0"/>
                          <a:ea typeface="Arial"/>
                          <a:cs typeface="Consolas" panose="020B0609020204030204" pitchFamily="49" charset="0"/>
                        </a:rPr>
                        <a:t>ldr</a:t>
                      </a:r>
                      <a:r>
                        <a:rPr lang="en-US" sz="1800" b="0" i="0" dirty="0">
                          <a:solidFill>
                            <a:srgbClr val="000000"/>
                          </a:solidFill>
                          <a:effectLst/>
                          <a:latin typeface="Consolas" panose="020B0609020204030204" pitchFamily="49" charset="0"/>
                          <a:ea typeface="Arial"/>
                          <a:cs typeface="Consolas" panose="020B0609020204030204" pitchFamily="49" charset="0"/>
                        </a:rPr>
                        <a:t>    r2, =CNT           //distance</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800" b="0" i="0" dirty="0">
                          <a:solidFill>
                            <a:srgbClr val="000000"/>
                          </a:solidFill>
                          <a:effectLst/>
                          <a:latin typeface="Consolas" panose="020B0609020204030204" pitchFamily="49" charset="0"/>
                          <a:ea typeface="Arial"/>
                          <a:cs typeface="Consolas" panose="020B0609020204030204" pitchFamily="49" charset="0"/>
                        </a:rPr>
                        <a:t>sub    r2, </a:t>
                      </a:r>
                      <a:r>
                        <a:rPr lang="en-US" sz="1800" b="0" i="0" dirty="0" err="1">
                          <a:solidFill>
                            <a:srgbClr val="000000"/>
                          </a:solidFill>
                          <a:effectLst/>
                          <a:latin typeface="Consolas" panose="020B0609020204030204" pitchFamily="49" charset="0"/>
                          <a:ea typeface="Arial"/>
                          <a:cs typeface="Consolas" panose="020B0609020204030204" pitchFamily="49" charset="0"/>
                        </a:rPr>
                        <a:t>fp</a:t>
                      </a:r>
                      <a:r>
                        <a:rPr lang="en-US" sz="1800" b="0" i="0" dirty="0">
                          <a:solidFill>
                            <a:srgbClr val="000000"/>
                          </a:solidFill>
                          <a:effectLst/>
                          <a:latin typeface="Consolas" panose="020B0609020204030204" pitchFamily="49" charset="0"/>
                          <a:ea typeface="Arial"/>
                          <a:cs typeface="Consolas" panose="020B0609020204030204" pitchFamily="49" charset="0"/>
                        </a:rPr>
                        <a:t>, r2         // &amp;</a:t>
                      </a:r>
                      <a:r>
                        <a:rPr lang="en-US" sz="1800" b="0" i="0" dirty="0" err="1">
                          <a:solidFill>
                            <a:srgbClr val="000000"/>
                          </a:solidFill>
                          <a:effectLst/>
                          <a:latin typeface="Consolas" panose="020B0609020204030204" pitchFamily="49" charset="0"/>
                          <a:ea typeface="Arial"/>
                          <a:cs typeface="Consolas" panose="020B0609020204030204" pitchFamily="49" charset="0"/>
                        </a:rPr>
                        <a:t>cnt</a:t>
                      </a:r>
                      <a:endParaRPr lang="en-US" sz="1800" b="0" i="0" dirty="0">
                        <a:solidFill>
                          <a:srgbClr val="000000"/>
                        </a:solidFill>
                        <a:effectLst/>
                        <a:latin typeface="Consolas" panose="020B0609020204030204" pitchFamily="49" charset="0"/>
                        <a:ea typeface="Arial"/>
                        <a:cs typeface="Consolas" panose="020B0609020204030204" pitchFamily="49" charset="0"/>
                      </a:endParaRPr>
                    </a:p>
                    <a:p>
                      <a:pPr marL="0" marR="0" lvl="0" indent="0" algn="l" defTabSz="914400" rtl="0" eaLnBrk="1" fontAlgn="auto" latinLnBrk="0" hangingPunct="1">
                        <a:lnSpc>
                          <a:spcPct val="115000"/>
                        </a:lnSpc>
                        <a:spcBef>
                          <a:spcPts val="0"/>
                        </a:spcBef>
                        <a:spcAft>
                          <a:spcPts val="0"/>
                        </a:spcAft>
                        <a:buClrTx/>
                        <a:buSzTx/>
                        <a:buFontTx/>
                        <a:buNone/>
                        <a:tabLst/>
                        <a:defRPr/>
                      </a:pPr>
                      <a:endParaRPr lang="en-US" sz="1800" b="0" i="0" dirty="0">
                        <a:solidFill>
                          <a:srgbClr val="000000"/>
                        </a:solidFill>
                        <a:effectLst/>
                        <a:latin typeface="Consolas" panose="020B0609020204030204" pitchFamily="49" charset="0"/>
                        <a:ea typeface="Arial"/>
                        <a:cs typeface="Consolas" panose="020B0609020204030204" pitchFamily="49" charset="0"/>
                      </a:endParaRPr>
                    </a:p>
                    <a:p>
                      <a:pPr marL="0" marR="0" lvl="0" indent="0" algn="l" defTabSz="914400" rtl="0" eaLnBrk="1" fontAlgn="auto" latinLnBrk="0" hangingPunct="1">
                        <a:lnSpc>
                          <a:spcPct val="115000"/>
                        </a:lnSpc>
                        <a:spcBef>
                          <a:spcPts val="0"/>
                        </a:spcBef>
                        <a:spcAft>
                          <a:spcPts val="0"/>
                        </a:spcAft>
                        <a:buClrTx/>
                        <a:buSzTx/>
                        <a:buFontTx/>
                        <a:buNone/>
                        <a:tabLst/>
                        <a:defRPr/>
                      </a:pPr>
                      <a:r>
                        <a:rPr lang="en-US" sz="1800" b="0" i="0" dirty="0" err="1">
                          <a:solidFill>
                            <a:srgbClr val="000000"/>
                          </a:solidFill>
                          <a:effectLst/>
                          <a:latin typeface="Consolas" panose="020B0609020204030204" pitchFamily="49" charset="0"/>
                          <a:ea typeface="Arial"/>
                          <a:cs typeface="Consolas" panose="020B0609020204030204" pitchFamily="49" charset="0"/>
                        </a:rPr>
                        <a:t>ldr</a:t>
                      </a:r>
                      <a:r>
                        <a:rPr lang="en-US" sz="1800" b="0" i="0" dirty="0">
                          <a:solidFill>
                            <a:srgbClr val="000000"/>
                          </a:solidFill>
                          <a:effectLst/>
                          <a:latin typeface="Consolas" panose="020B0609020204030204" pitchFamily="49" charset="0"/>
                          <a:ea typeface="Arial"/>
                          <a:cs typeface="Consolas" panose="020B0609020204030204" pitchFamily="49" charset="0"/>
                        </a:rPr>
                        <a:t>    r0, =OARG6         //distance</a:t>
                      </a:r>
                    </a:p>
                    <a:p>
                      <a:pPr marL="0" marR="0" lvl="0" indent="0" algn="l" defTabSz="914400" rtl="0" eaLnBrk="1" fontAlgn="auto" latinLnBrk="0" hangingPunct="1">
                        <a:lnSpc>
                          <a:spcPct val="115000"/>
                        </a:lnSpc>
                        <a:spcBef>
                          <a:spcPts val="0"/>
                        </a:spcBef>
                        <a:spcAft>
                          <a:spcPts val="0"/>
                        </a:spcAft>
                        <a:buClrTx/>
                        <a:buSzTx/>
                        <a:buFontTx/>
                        <a:buNone/>
                        <a:tabLst/>
                        <a:defRPr/>
                      </a:pPr>
                      <a:r>
                        <a:rPr lang="en-US" sz="1800" b="0" i="0" dirty="0">
                          <a:solidFill>
                            <a:srgbClr val="000000"/>
                          </a:solidFill>
                          <a:effectLst/>
                          <a:latin typeface="Consolas" panose="020B0609020204030204" pitchFamily="49" charset="0"/>
                          <a:ea typeface="Arial"/>
                          <a:cs typeface="Consolas" panose="020B0609020204030204" pitchFamily="49" charset="0"/>
                        </a:rPr>
                        <a:t>str    r2, [</a:t>
                      </a:r>
                      <a:r>
                        <a:rPr lang="en-US" sz="1800" b="0" i="0" dirty="0" err="1">
                          <a:solidFill>
                            <a:srgbClr val="000000"/>
                          </a:solidFill>
                          <a:effectLst/>
                          <a:latin typeface="Consolas" panose="020B0609020204030204" pitchFamily="49" charset="0"/>
                          <a:ea typeface="Arial"/>
                          <a:cs typeface="Consolas" panose="020B0609020204030204" pitchFamily="49" charset="0"/>
                        </a:rPr>
                        <a:t>fp</a:t>
                      </a:r>
                      <a:r>
                        <a:rPr lang="en-US" sz="1800" b="0" i="0" dirty="0">
                          <a:solidFill>
                            <a:srgbClr val="000000"/>
                          </a:solidFill>
                          <a:effectLst/>
                          <a:latin typeface="Consolas" panose="020B0609020204030204" pitchFamily="49" charset="0"/>
                          <a:ea typeface="Arial"/>
                          <a:cs typeface="Consolas" panose="020B0609020204030204" pitchFamily="49" charset="0"/>
                        </a:rPr>
                        <a:t>, -r0]</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248677262"/>
                  </a:ext>
                </a:extLst>
              </a:tr>
            </a:tbl>
          </a:graphicData>
        </a:graphic>
      </p:graphicFrame>
      <p:sp>
        <p:nvSpPr>
          <p:cNvPr id="10" name="Rounded Rectangle 9">
            <a:extLst>
              <a:ext uri="{FF2B5EF4-FFF2-40B4-BE49-F238E27FC236}">
                <a16:creationId xmlns:a16="http://schemas.microsoft.com/office/drawing/2014/main" id="{3E6CB128-373F-DCDC-7F32-54602E914B22}"/>
              </a:ext>
            </a:extLst>
          </p:cNvPr>
          <p:cNvSpPr/>
          <p:nvPr/>
        </p:nvSpPr>
        <p:spPr bwMode="auto">
          <a:xfrm>
            <a:off x="326375" y="704031"/>
            <a:ext cx="7174394" cy="2660333"/>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equ</a:t>
            </a:r>
            <a:r>
              <a:rPr lang="en-US" dirty="0">
                <a:solidFill>
                  <a:schemeClr val="tx2"/>
                </a:solidFill>
                <a:latin typeface="Consolas" panose="020B0609020204030204" pitchFamily="49" charset="0"/>
                <a:cs typeface="Consolas" panose="020B0609020204030204" pitchFamily="49" charset="0"/>
              </a:rPr>
              <a:t>	FP_OFF,	4</a:t>
            </a:r>
            <a:endParaRPr lang="en-US" i="1" dirty="0">
              <a:solidFill>
                <a:srgbClr val="2C895B"/>
              </a:solidFill>
              <a:latin typeface="Consolas" panose="020B0609020204030204" pitchFamily="49" charset="0"/>
              <a:cs typeface="Consolas" panose="020B0609020204030204" pitchFamily="49" charset="0"/>
            </a:endParaRPr>
          </a:p>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equ</a:t>
            </a:r>
            <a:r>
              <a:rPr lang="en-US" dirty="0">
                <a:solidFill>
                  <a:schemeClr val="tx2"/>
                </a:solidFill>
                <a:latin typeface="Consolas" panose="020B0609020204030204" pitchFamily="49" charset="0"/>
                <a:cs typeface="Consolas" panose="020B0609020204030204" pitchFamily="49" charset="0"/>
              </a:rPr>
              <a:t>	CNT,		8 + FP_OFF       // int </a:t>
            </a:r>
            <a:r>
              <a:rPr lang="en-US" dirty="0" err="1">
                <a:solidFill>
                  <a:schemeClr val="tx2"/>
                </a:solidFill>
                <a:latin typeface="Consolas" panose="020B0609020204030204" pitchFamily="49" charset="0"/>
                <a:cs typeface="Consolas" panose="020B0609020204030204" pitchFamily="49" charset="0"/>
              </a:rPr>
              <a:t>cnt</a:t>
            </a:r>
            <a:r>
              <a:rPr lang="en-US" dirty="0">
                <a:solidFill>
                  <a:schemeClr val="tx2"/>
                </a:solidFill>
                <a:latin typeface="Consolas" panose="020B0609020204030204" pitchFamily="49" charset="0"/>
                <a:cs typeface="Consolas" panose="020B0609020204030204" pitchFamily="49" charset="0"/>
              </a:rPr>
              <a:t>[2];</a:t>
            </a:r>
          </a:p>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equ</a:t>
            </a:r>
            <a:r>
              <a:rPr lang="en-US" dirty="0">
                <a:solidFill>
                  <a:schemeClr val="tx2"/>
                </a:solidFill>
                <a:latin typeface="Consolas" panose="020B0609020204030204" pitchFamily="49" charset="0"/>
                <a:cs typeface="Consolas" panose="020B0609020204030204" pitchFamily="49" charset="0"/>
              </a:rPr>
              <a:t>	PAD,		4 + CNT       // added as needed</a:t>
            </a:r>
          </a:p>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equ</a:t>
            </a:r>
            <a:r>
              <a:rPr lang="en-US" dirty="0">
                <a:solidFill>
                  <a:schemeClr val="tx2"/>
                </a:solidFill>
                <a:latin typeface="Consolas" panose="020B0609020204030204" pitchFamily="49" charset="0"/>
                <a:cs typeface="Consolas" panose="020B0609020204030204" pitchFamily="49" charset="0"/>
              </a:rPr>
              <a:t>	OARG9,		4 + PAD</a:t>
            </a:r>
          </a:p>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equ</a:t>
            </a:r>
            <a:r>
              <a:rPr lang="en-US" dirty="0">
                <a:solidFill>
                  <a:schemeClr val="tx2"/>
                </a:solidFill>
                <a:latin typeface="Consolas" panose="020B0609020204030204" pitchFamily="49" charset="0"/>
                <a:cs typeface="Consolas" panose="020B0609020204030204" pitchFamily="49" charset="0"/>
              </a:rPr>
              <a:t>	OARG8,		4 + OARG9</a:t>
            </a:r>
          </a:p>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equ</a:t>
            </a:r>
            <a:r>
              <a:rPr lang="en-US" dirty="0">
                <a:solidFill>
                  <a:schemeClr val="tx2"/>
                </a:solidFill>
                <a:latin typeface="Consolas" panose="020B0609020204030204" pitchFamily="49" charset="0"/>
                <a:cs typeface="Consolas" panose="020B0609020204030204" pitchFamily="49" charset="0"/>
              </a:rPr>
              <a:t>	OARG7,		4 + OARG8</a:t>
            </a:r>
          </a:p>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equ</a:t>
            </a:r>
            <a:r>
              <a:rPr lang="en-US" dirty="0">
                <a:solidFill>
                  <a:schemeClr val="tx2"/>
                </a:solidFill>
                <a:latin typeface="Consolas" panose="020B0609020204030204" pitchFamily="49" charset="0"/>
                <a:cs typeface="Consolas" panose="020B0609020204030204" pitchFamily="49" charset="0"/>
              </a:rPr>
              <a:t>	OARG6,		4 + OARG7</a:t>
            </a:r>
          </a:p>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equ</a:t>
            </a:r>
            <a:r>
              <a:rPr lang="en-US" dirty="0">
                <a:solidFill>
                  <a:schemeClr val="tx2"/>
                </a:solidFill>
                <a:latin typeface="Consolas" panose="020B0609020204030204" pitchFamily="49" charset="0"/>
                <a:cs typeface="Consolas" panose="020B0609020204030204" pitchFamily="49" charset="0"/>
              </a:rPr>
              <a:t>	OARG5,		4 + OARG6</a:t>
            </a:r>
          </a:p>
          <a:p>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equ</a:t>
            </a:r>
            <a:r>
              <a:rPr lang="en-US" dirty="0">
                <a:solidFill>
                  <a:schemeClr val="tx2"/>
                </a:solidFill>
                <a:latin typeface="Consolas" panose="020B0609020204030204" pitchFamily="49" charset="0"/>
                <a:cs typeface="Consolas" panose="020B0609020204030204" pitchFamily="49" charset="0"/>
              </a:rPr>
              <a:t>	FRMADD 	       OARG5 – FP_OFF</a:t>
            </a:r>
          </a:p>
        </p:txBody>
      </p:sp>
    </p:spTree>
    <p:extLst>
      <p:ext uri="{BB962C8B-B14F-4D97-AF65-F5344CB8AC3E}">
        <p14:creationId xmlns:p14="http://schemas.microsoft.com/office/powerpoint/2010/main" val="202945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30"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7876-04B1-4F40-BA26-EFDF47BD8358}"/>
              </a:ext>
            </a:extLst>
          </p:cNvPr>
          <p:cNvSpPr>
            <a:spLocks noGrp="1"/>
          </p:cNvSpPr>
          <p:nvPr>
            <p:ph type="title"/>
          </p:nvPr>
        </p:nvSpPr>
        <p:spPr>
          <a:xfrm>
            <a:off x="545156" y="85418"/>
            <a:ext cx="11114375" cy="545371"/>
          </a:xfrm>
        </p:spPr>
        <p:txBody>
          <a:bodyPr/>
          <a:lstStyle/>
          <a:p>
            <a:r>
              <a:rPr lang="en-US" u="sng" dirty="0"/>
              <a:t>Called Function</a:t>
            </a:r>
            <a:r>
              <a:rPr lang="en-US" dirty="0"/>
              <a:t>: Retrieving </a:t>
            </a:r>
            <a:r>
              <a:rPr lang="en-US" dirty="0" err="1"/>
              <a:t>Args</a:t>
            </a:r>
            <a:r>
              <a:rPr lang="en-US" dirty="0"/>
              <a:t> From the Stack</a:t>
            </a:r>
          </a:p>
        </p:txBody>
      </p:sp>
      <p:sp>
        <p:nvSpPr>
          <p:cNvPr id="7" name="Content Placeholder 6">
            <a:extLst>
              <a:ext uri="{FF2B5EF4-FFF2-40B4-BE49-F238E27FC236}">
                <a16:creationId xmlns:a16="http://schemas.microsoft.com/office/drawing/2014/main" id="{89D195E1-970D-3F48-8DAA-EB0F9BDA6570}"/>
              </a:ext>
            </a:extLst>
          </p:cNvPr>
          <p:cNvSpPr>
            <a:spLocks noGrp="1"/>
          </p:cNvSpPr>
          <p:nvPr>
            <p:ph sz="quarter" idx="17"/>
          </p:nvPr>
        </p:nvSpPr>
        <p:spPr>
          <a:xfrm>
            <a:off x="81833" y="700398"/>
            <a:ext cx="9376954" cy="2217980"/>
          </a:xfrm>
          <a:solidFill>
            <a:schemeClr val="accent4">
              <a:lumMod val="20000"/>
              <a:lumOff val="80000"/>
            </a:schemeClr>
          </a:solidFill>
          <a:ln>
            <a:solidFill>
              <a:schemeClr val="accent1"/>
            </a:solidFill>
          </a:ln>
        </p:spPr>
        <p:txBody>
          <a:bodyPr/>
          <a:lstStyle/>
          <a:p>
            <a:pPr>
              <a:lnSpc>
                <a:spcPct val="100000"/>
              </a:lnSpc>
            </a:pPr>
            <a:r>
              <a:rPr lang="en-US" dirty="0"/>
              <a:t>At function start and before the push{} the </a:t>
            </a:r>
            <a:r>
              <a:rPr lang="en-US" dirty="0" err="1">
                <a:solidFill>
                  <a:schemeClr val="accent5"/>
                </a:solidFill>
              </a:rPr>
              <a:t>sp</a:t>
            </a:r>
            <a:r>
              <a:rPr lang="en-US" dirty="0">
                <a:solidFill>
                  <a:schemeClr val="accent5"/>
                </a:solidFill>
              </a:rPr>
              <a:t> is at an 8-byte boundary</a:t>
            </a:r>
          </a:p>
          <a:p>
            <a:pPr>
              <a:lnSpc>
                <a:spcPct val="100000"/>
              </a:lnSpc>
            </a:pPr>
            <a:r>
              <a:rPr lang="en-US" b="1" dirty="0" err="1">
                <a:solidFill>
                  <a:schemeClr val="accent5"/>
                </a:solidFill>
              </a:rPr>
              <a:t>Args</a:t>
            </a:r>
            <a:r>
              <a:rPr lang="en-US" b="1" dirty="0">
                <a:solidFill>
                  <a:schemeClr val="accent5"/>
                </a:solidFill>
              </a:rPr>
              <a:t> are in the </a:t>
            </a:r>
            <a:r>
              <a:rPr lang="en-US" b="1" u="sng" dirty="0">
                <a:solidFill>
                  <a:schemeClr val="accent5"/>
                </a:solidFill>
              </a:rPr>
              <a:t>caller's stack frame </a:t>
            </a:r>
            <a:r>
              <a:rPr lang="en-US" b="1" dirty="0">
                <a:solidFill>
                  <a:schemeClr val="accent5"/>
                </a:solidFill>
              </a:rPr>
              <a:t>and </a:t>
            </a:r>
            <a:r>
              <a:rPr lang="en-US" b="1" dirty="0" err="1">
                <a:solidFill>
                  <a:schemeClr val="accent5"/>
                </a:solidFill>
              </a:rPr>
              <a:t>arg</a:t>
            </a:r>
            <a:r>
              <a:rPr lang="en-US" b="1" dirty="0">
                <a:solidFill>
                  <a:schemeClr val="accent5"/>
                </a:solidFill>
              </a:rPr>
              <a:t> 5 always starts at fp+4</a:t>
            </a:r>
          </a:p>
          <a:p>
            <a:pPr lvl="1"/>
            <a:r>
              <a:rPr lang="en-US" dirty="0"/>
              <a:t>Additional </a:t>
            </a:r>
            <a:r>
              <a:rPr lang="en-US" dirty="0" err="1"/>
              <a:t>args</a:t>
            </a:r>
            <a:r>
              <a:rPr lang="en-US" dirty="0"/>
              <a:t> are higher up the stack, with one “slot” every 4-bytes</a:t>
            </a:r>
          </a:p>
          <a:p>
            <a:pPr>
              <a:lnSpc>
                <a:spcPct val="100000"/>
              </a:lnSpc>
            </a:pPr>
            <a:r>
              <a:rPr lang="en-US" dirty="0"/>
              <a:t>This "algorithm" for finding </a:t>
            </a:r>
            <a:r>
              <a:rPr lang="en-US" dirty="0" err="1"/>
              <a:t>args</a:t>
            </a:r>
            <a:r>
              <a:rPr lang="en-US" dirty="0"/>
              <a:t> was </a:t>
            </a:r>
            <a:r>
              <a:rPr lang="en-US" dirty="0">
                <a:solidFill>
                  <a:srgbClr val="0070C0"/>
                </a:solidFill>
              </a:rPr>
              <a:t>designed to enable variable </a:t>
            </a:r>
            <a:r>
              <a:rPr lang="en-US" dirty="0" err="1">
                <a:solidFill>
                  <a:srgbClr val="0070C0"/>
                </a:solidFill>
              </a:rPr>
              <a:t>arg</a:t>
            </a:r>
            <a:r>
              <a:rPr lang="en-US" dirty="0">
                <a:solidFill>
                  <a:srgbClr val="0070C0"/>
                </a:solidFill>
              </a:rPr>
              <a:t> count functions like </a:t>
            </a:r>
            <a:r>
              <a:rPr lang="en-US" dirty="0" err="1">
                <a:solidFill>
                  <a:srgbClr val="0070C0"/>
                </a:solidFill>
              </a:rPr>
              <a:t>printf</a:t>
            </a:r>
            <a:r>
              <a:rPr lang="en-US" dirty="0">
                <a:solidFill>
                  <a:srgbClr val="0070C0"/>
                </a:solidFill>
              </a:rPr>
              <a:t>("conversion list", arg0, … </a:t>
            </a:r>
            <a:r>
              <a:rPr lang="en-US" dirty="0" err="1">
                <a:solidFill>
                  <a:srgbClr val="0070C0"/>
                </a:solidFill>
              </a:rPr>
              <a:t>argn</a:t>
            </a:r>
            <a:r>
              <a:rPr lang="en-US" dirty="0">
                <a:solidFill>
                  <a:srgbClr val="0070C0"/>
                </a:solidFill>
              </a:rPr>
              <a:t>);</a:t>
            </a:r>
          </a:p>
        </p:txBody>
      </p:sp>
      <p:sp>
        <p:nvSpPr>
          <p:cNvPr id="46" name="TextBox 45">
            <a:extLst>
              <a:ext uri="{FF2B5EF4-FFF2-40B4-BE49-F238E27FC236}">
                <a16:creationId xmlns:a16="http://schemas.microsoft.com/office/drawing/2014/main" id="{77EADA27-8166-6044-A2C9-74191A4F29A0}"/>
              </a:ext>
            </a:extLst>
          </p:cNvPr>
          <p:cNvSpPr txBox="1"/>
          <p:nvPr/>
        </p:nvSpPr>
        <p:spPr>
          <a:xfrm>
            <a:off x="659884" y="6374866"/>
            <a:ext cx="10791095" cy="400110"/>
          </a:xfrm>
          <a:prstGeom prst="rect">
            <a:avLst/>
          </a:prstGeom>
          <a:solidFill>
            <a:schemeClr val="bg1"/>
          </a:solidFill>
          <a:ln w="28575">
            <a:solidFill>
              <a:srgbClr val="FF0000"/>
            </a:solidFill>
          </a:ln>
        </p:spPr>
        <p:txBody>
          <a:bodyPr wrap="square" rtlCol="0">
            <a:spAutoFit/>
          </a:bodyPr>
          <a:lstStyle/>
          <a:p>
            <a:pPr algn="ctr"/>
            <a:r>
              <a:rPr lang="en-US" sz="2000" b="1" dirty="0">
                <a:solidFill>
                  <a:srgbClr val="FF0000"/>
                </a:solidFill>
              </a:rPr>
              <a:t>Rule: Called functions always access stack parameters using a positive offset to the </a:t>
            </a:r>
            <a:r>
              <a:rPr lang="en-US" sz="2000" b="1" dirty="0" err="1">
                <a:solidFill>
                  <a:srgbClr val="FF0000"/>
                </a:solidFill>
              </a:rPr>
              <a:t>fp</a:t>
            </a:r>
            <a:endParaRPr lang="en-US" sz="2000" b="1" dirty="0">
              <a:solidFill>
                <a:srgbClr val="FF0000"/>
              </a:solidFill>
            </a:endParaRPr>
          </a:p>
        </p:txBody>
      </p:sp>
      <p:graphicFrame>
        <p:nvGraphicFramePr>
          <p:cNvPr id="36" name="Table 35">
            <a:extLst>
              <a:ext uri="{FF2B5EF4-FFF2-40B4-BE49-F238E27FC236}">
                <a16:creationId xmlns:a16="http://schemas.microsoft.com/office/drawing/2014/main" id="{A55D3E2E-113C-6F4E-B344-B297154A0B40}"/>
              </a:ext>
            </a:extLst>
          </p:cNvPr>
          <p:cNvGraphicFramePr>
            <a:graphicFrameLocks noGrp="1"/>
          </p:cNvGraphicFramePr>
          <p:nvPr/>
        </p:nvGraphicFramePr>
        <p:xfrm>
          <a:off x="287076" y="3724278"/>
          <a:ext cx="5758109" cy="2480015"/>
        </p:xfrm>
        <a:graphic>
          <a:graphicData uri="http://schemas.openxmlformats.org/drawingml/2006/table">
            <a:tbl>
              <a:tblPr firstRow="1" firstCol="1" bandRow="1"/>
              <a:tblGrid>
                <a:gridCol w="1236924">
                  <a:extLst>
                    <a:ext uri="{9D8B030D-6E8A-4147-A177-3AD203B41FA5}">
                      <a16:colId xmlns:a16="http://schemas.microsoft.com/office/drawing/2014/main" val="20000"/>
                    </a:ext>
                  </a:extLst>
                </a:gridCol>
                <a:gridCol w="1411111">
                  <a:extLst>
                    <a:ext uri="{9D8B030D-6E8A-4147-A177-3AD203B41FA5}">
                      <a16:colId xmlns:a16="http://schemas.microsoft.com/office/drawing/2014/main" val="4185267331"/>
                    </a:ext>
                  </a:extLst>
                </a:gridCol>
                <a:gridCol w="3110074">
                  <a:extLst>
                    <a:ext uri="{9D8B030D-6E8A-4147-A177-3AD203B41FA5}">
                      <a16:colId xmlns:a16="http://schemas.microsoft.com/office/drawing/2014/main" val="20002"/>
                    </a:ext>
                  </a:extLst>
                </a:gridCol>
              </a:tblGrid>
              <a:tr h="265489">
                <a:tc>
                  <a:txBody>
                    <a:bodyPr/>
                    <a:lstStyle/>
                    <a:p>
                      <a:pPr marL="0" marR="0" algn="ctr">
                        <a:lnSpc>
                          <a:spcPct val="115000"/>
                        </a:lnSpc>
                        <a:spcBef>
                          <a:spcPts val="0"/>
                        </a:spcBef>
                        <a:spcAft>
                          <a:spcPts val="0"/>
                        </a:spcAft>
                      </a:pPr>
                      <a:r>
                        <a:rPr lang="en-US" sz="1800" b="1" i="1" dirty="0">
                          <a:solidFill>
                            <a:schemeClr val="bg1"/>
                          </a:solidFill>
                          <a:effectLst/>
                          <a:latin typeface="+mj-lt"/>
                          <a:ea typeface="Calibri"/>
                          <a:cs typeface="Calibri"/>
                        </a:rPr>
                        <a:t>Constant</a:t>
                      </a:r>
                      <a:endParaRPr lang="en-US" sz="18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1800" b="1" i="1" dirty="0">
                          <a:solidFill>
                            <a:schemeClr val="bg1"/>
                          </a:solidFill>
                          <a:effectLst/>
                          <a:latin typeface="+mj-lt"/>
                          <a:ea typeface="Arial"/>
                          <a:cs typeface="Calibri"/>
                        </a:rPr>
                        <a:t>Offset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1800" b="1" i="1" dirty="0">
                          <a:solidFill>
                            <a:schemeClr val="bg1"/>
                          </a:solidFill>
                          <a:effectLst/>
                          <a:latin typeface="+mj-lt"/>
                          <a:ea typeface="Calibri"/>
                          <a:cs typeface="Calibri"/>
                        </a:rPr>
                        <a:t>  arm </a:t>
                      </a:r>
                      <a:r>
                        <a:rPr lang="en-US" sz="1800" b="1" i="1" dirty="0" err="1">
                          <a:solidFill>
                            <a:schemeClr val="bg1"/>
                          </a:solidFill>
                          <a:effectLst/>
                          <a:latin typeface="+mj-lt"/>
                          <a:ea typeface="Calibri"/>
                          <a:cs typeface="Calibri"/>
                        </a:rPr>
                        <a:t>ldr</a:t>
                      </a:r>
                      <a:r>
                        <a:rPr lang="en-US" sz="1800" b="1" i="1" dirty="0">
                          <a:solidFill>
                            <a:schemeClr val="bg1"/>
                          </a:solidFill>
                          <a:effectLst/>
                          <a:latin typeface="+mj-lt"/>
                          <a:ea typeface="Calibri"/>
                          <a:cs typeface="Calibri"/>
                        </a:rPr>
                        <a:t> /str statement</a:t>
                      </a:r>
                      <a:endParaRPr lang="en-US" sz="18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323295">
                <a:tc>
                  <a:txBody>
                    <a:bodyPr/>
                    <a:lstStyle/>
                    <a:p>
                      <a:pPr marL="0" marR="0" algn="ctr">
                        <a:lnSpc>
                          <a:spcPct val="115000"/>
                        </a:lnSpc>
                        <a:spcBef>
                          <a:spcPts val="0"/>
                        </a:spcBef>
                        <a:spcAft>
                          <a:spcPts val="0"/>
                        </a:spcAft>
                      </a:pPr>
                      <a:r>
                        <a:rPr lang="en-US" sz="1800" b="0" i="0" dirty="0">
                          <a:solidFill>
                            <a:srgbClr val="000000"/>
                          </a:solidFill>
                          <a:effectLst/>
                          <a:latin typeface="Consolas" panose="020B0609020204030204" pitchFamily="49" charset="0"/>
                          <a:ea typeface="Arial"/>
                          <a:cs typeface="Consolas" panose="020B0609020204030204" pitchFamily="49" charset="0"/>
                        </a:rPr>
                        <a:t>ARG</a:t>
                      </a:r>
                      <a:r>
                        <a:rPr lang="en-US" sz="1800" b="0" i="0" dirty="0">
                          <a:solidFill>
                            <a:srgbClr val="F37440"/>
                          </a:solidFill>
                          <a:effectLst/>
                          <a:latin typeface="Consolas" panose="020B0609020204030204" pitchFamily="49" charset="0"/>
                          <a:ea typeface="Arial"/>
                          <a:cs typeface="Consolas" panose="020B0609020204030204" pitchFamily="49" charset="0"/>
                        </a:rPr>
                        <a:t>N</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1800" b="0" i="0" dirty="0">
                          <a:solidFill>
                            <a:srgbClr val="000000"/>
                          </a:solidFill>
                          <a:effectLst/>
                          <a:latin typeface="Consolas" panose="020B0609020204030204" pitchFamily="49" charset="0"/>
                          <a:ea typeface="Arial"/>
                          <a:cs typeface="Consolas" panose="020B0609020204030204" pitchFamily="49" charset="0"/>
                        </a:rPr>
                        <a:t>(</a:t>
                      </a:r>
                      <a:r>
                        <a:rPr lang="en-US" sz="1800" b="0" i="0" dirty="0">
                          <a:solidFill>
                            <a:srgbClr val="F37440"/>
                          </a:solidFill>
                          <a:effectLst/>
                          <a:latin typeface="Consolas" panose="020B0609020204030204" pitchFamily="49" charset="0"/>
                          <a:ea typeface="Arial"/>
                          <a:cs typeface="Consolas" panose="020B0609020204030204" pitchFamily="49" charset="0"/>
                        </a:rPr>
                        <a:t>N</a:t>
                      </a:r>
                      <a:r>
                        <a:rPr lang="en-US" sz="1800" b="0" i="0" dirty="0">
                          <a:solidFill>
                            <a:srgbClr val="000000"/>
                          </a:solidFill>
                          <a:effectLst/>
                          <a:latin typeface="Consolas" panose="020B0609020204030204" pitchFamily="49" charset="0"/>
                          <a:ea typeface="Arial"/>
                          <a:cs typeface="Consolas" panose="020B0609020204030204" pitchFamily="49" charset="0"/>
                        </a:rPr>
                        <a:t>-4)*4</a:t>
                      </a:r>
                      <a:endParaRPr lang="en-US" sz="1800" b="0" i="0" dirty="0">
                        <a:solidFill>
                          <a:srgbClr val="F37440"/>
                        </a:solidFill>
                        <a:effectLst/>
                        <a:latin typeface="Consolas" panose="020B0609020204030204" pitchFamily="49" charset="0"/>
                        <a:ea typeface="Arial"/>
                        <a:cs typeface="Consolas" panose="020B0609020204030204" pitchFamily="49" charset="0"/>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nSpc>
                          <a:spcPct val="115000"/>
                        </a:lnSpc>
                        <a:spcBef>
                          <a:spcPts val="0"/>
                        </a:spcBef>
                        <a:spcAft>
                          <a:spcPts val="0"/>
                        </a:spcAft>
                      </a:pPr>
                      <a:r>
                        <a:rPr lang="en-US" sz="1800" b="0" i="0" dirty="0" err="1">
                          <a:solidFill>
                            <a:srgbClr val="000000"/>
                          </a:solidFill>
                          <a:effectLst/>
                          <a:latin typeface="Consolas" panose="020B0609020204030204" pitchFamily="49" charset="0"/>
                          <a:ea typeface="Arial"/>
                          <a:cs typeface="Consolas" panose="020B0609020204030204" pitchFamily="49" charset="0"/>
                        </a:rPr>
                        <a:t>ldr</a:t>
                      </a:r>
                      <a:r>
                        <a:rPr lang="en-US" sz="1800" b="0" i="0" dirty="0">
                          <a:solidFill>
                            <a:srgbClr val="000000"/>
                          </a:solidFill>
                          <a:effectLst/>
                          <a:latin typeface="Consolas" panose="020B0609020204030204" pitchFamily="49" charset="0"/>
                          <a:ea typeface="Arial"/>
                          <a:cs typeface="Consolas" panose="020B0609020204030204" pitchFamily="49" charset="0"/>
                        </a:rPr>
                        <a:t>  r4, [</a:t>
                      </a:r>
                      <a:r>
                        <a:rPr lang="en-US" sz="1800" b="0" i="0" dirty="0" err="1">
                          <a:solidFill>
                            <a:srgbClr val="000000"/>
                          </a:solidFill>
                          <a:effectLst/>
                          <a:latin typeface="Consolas" panose="020B0609020204030204" pitchFamily="49" charset="0"/>
                          <a:ea typeface="Arial"/>
                          <a:cs typeface="Consolas" panose="020B0609020204030204" pitchFamily="49" charset="0"/>
                        </a:rPr>
                        <a:t>fp</a:t>
                      </a:r>
                      <a:r>
                        <a:rPr lang="en-US" sz="1800" b="0" i="0" dirty="0">
                          <a:solidFill>
                            <a:srgbClr val="000000"/>
                          </a:solidFill>
                          <a:effectLst/>
                          <a:latin typeface="Consolas" panose="020B0609020204030204" pitchFamily="49" charset="0"/>
                          <a:ea typeface="Arial"/>
                          <a:cs typeface="Consolas" panose="020B0609020204030204" pitchFamily="49" charset="0"/>
                        </a:rPr>
                        <a:t>, ARGN]</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00185701"/>
                  </a:ext>
                </a:extLst>
              </a:tr>
              <a:tr h="323295">
                <a:tc>
                  <a:txBody>
                    <a:bodyPr/>
                    <a:lstStyle/>
                    <a:p>
                      <a:pPr marL="0" marR="0" algn="ctr">
                        <a:lnSpc>
                          <a:spcPct val="115000"/>
                        </a:lnSpc>
                        <a:spcBef>
                          <a:spcPts val="0"/>
                        </a:spcBef>
                        <a:spcAft>
                          <a:spcPts val="0"/>
                        </a:spcAft>
                      </a:pPr>
                      <a:r>
                        <a:rPr lang="en-US" sz="1800" b="0" i="0" dirty="0">
                          <a:solidFill>
                            <a:srgbClr val="000000"/>
                          </a:solidFill>
                          <a:effectLst/>
                          <a:latin typeface="Consolas" panose="020B0609020204030204" pitchFamily="49" charset="0"/>
                          <a:ea typeface="Calibri"/>
                          <a:cs typeface="Consolas" panose="020B0609020204030204" pitchFamily="49" charset="0"/>
                        </a:rPr>
                        <a:t>ARG9</a:t>
                      </a:r>
                      <a:endParaRPr lang="en-US" sz="1800" b="0" i="0" dirty="0">
                        <a:solidFill>
                          <a:srgbClr val="000000"/>
                        </a:solidFill>
                        <a:effectLst/>
                        <a:latin typeface="Consolas" panose="020B0609020204030204" pitchFamily="49" charset="0"/>
                        <a:ea typeface="Arial"/>
                        <a:cs typeface="Consolas" panose="020B0609020204030204" pitchFamily="49" charset="0"/>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15000"/>
                        </a:lnSpc>
                        <a:spcBef>
                          <a:spcPts val="0"/>
                        </a:spcBef>
                        <a:spcAft>
                          <a:spcPts val="0"/>
                        </a:spcAft>
                      </a:pPr>
                      <a:r>
                        <a:rPr lang="en-US" sz="1800" b="0" i="0" dirty="0">
                          <a:solidFill>
                            <a:srgbClr val="000000"/>
                          </a:solidFill>
                          <a:effectLst/>
                          <a:latin typeface="Consolas" panose="020B0609020204030204" pitchFamily="49" charset="0"/>
                          <a:ea typeface="Arial"/>
                          <a:cs typeface="Consolas" panose="020B0609020204030204" pitchFamily="49" charset="0"/>
                        </a:rPr>
                        <a:t>20</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1800" b="0" i="0" dirty="0" err="1">
                          <a:solidFill>
                            <a:srgbClr val="000000"/>
                          </a:solidFill>
                          <a:effectLst/>
                          <a:latin typeface="Consolas" panose="020B0609020204030204" pitchFamily="49" charset="0"/>
                          <a:ea typeface="Arial"/>
                          <a:cs typeface="Consolas" panose="020B0609020204030204" pitchFamily="49" charset="0"/>
                        </a:rPr>
                        <a:t>ldr</a:t>
                      </a:r>
                      <a:r>
                        <a:rPr lang="en-US" sz="1800" b="0" i="0" dirty="0">
                          <a:solidFill>
                            <a:srgbClr val="000000"/>
                          </a:solidFill>
                          <a:effectLst/>
                          <a:latin typeface="Consolas" panose="020B0609020204030204" pitchFamily="49" charset="0"/>
                          <a:ea typeface="Arial"/>
                          <a:cs typeface="Consolas" panose="020B0609020204030204" pitchFamily="49" charset="0"/>
                        </a:rPr>
                        <a:t>  r4, [</a:t>
                      </a:r>
                      <a:r>
                        <a:rPr lang="en-US" sz="1800" b="0" i="0" dirty="0" err="1">
                          <a:solidFill>
                            <a:srgbClr val="000000"/>
                          </a:solidFill>
                          <a:effectLst/>
                          <a:latin typeface="Consolas" panose="020B0609020204030204" pitchFamily="49" charset="0"/>
                          <a:ea typeface="Arial"/>
                          <a:cs typeface="Consolas" panose="020B0609020204030204" pitchFamily="49" charset="0"/>
                        </a:rPr>
                        <a:t>fp</a:t>
                      </a:r>
                      <a:r>
                        <a:rPr lang="en-US" sz="1800" b="0" i="0" dirty="0">
                          <a:solidFill>
                            <a:srgbClr val="000000"/>
                          </a:solidFill>
                          <a:effectLst/>
                          <a:latin typeface="Consolas" panose="020B0609020204030204" pitchFamily="49" charset="0"/>
                          <a:ea typeface="Arial"/>
                          <a:cs typeface="Consolas" panose="020B0609020204030204" pitchFamily="49" charset="0"/>
                        </a:rPr>
                        <a:t>, ARG9]</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1"/>
                  </a:ext>
                </a:extLst>
              </a:tr>
              <a:tr h="323295">
                <a:tc>
                  <a:txBody>
                    <a:bodyPr/>
                    <a:lstStyle/>
                    <a:p>
                      <a:pPr marL="0" marR="0" algn="ctr">
                        <a:lnSpc>
                          <a:spcPct val="115000"/>
                        </a:lnSpc>
                        <a:spcBef>
                          <a:spcPts val="0"/>
                        </a:spcBef>
                        <a:spcAft>
                          <a:spcPts val="0"/>
                        </a:spcAft>
                      </a:pPr>
                      <a:r>
                        <a:rPr lang="en-US" sz="1800" b="0" i="0" dirty="0">
                          <a:solidFill>
                            <a:srgbClr val="000000"/>
                          </a:solidFill>
                          <a:effectLst/>
                          <a:latin typeface="Consolas" panose="020B0609020204030204" pitchFamily="49" charset="0"/>
                          <a:ea typeface="Calibri"/>
                          <a:cs typeface="Consolas" panose="020B0609020204030204" pitchFamily="49" charset="0"/>
                        </a:rPr>
                        <a:t>ARG8</a:t>
                      </a:r>
                      <a:endParaRPr lang="en-US" sz="1800" b="0" i="0" dirty="0">
                        <a:solidFill>
                          <a:srgbClr val="000000"/>
                        </a:solidFill>
                        <a:effectLst/>
                        <a:latin typeface="Consolas" panose="020B0609020204030204" pitchFamily="49" charset="0"/>
                        <a:ea typeface="Arial"/>
                        <a:cs typeface="Consolas" panose="020B0609020204030204" pitchFamily="49" charset="0"/>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15000"/>
                        </a:lnSpc>
                        <a:spcBef>
                          <a:spcPts val="0"/>
                        </a:spcBef>
                        <a:spcAft>
                          <a:spcPts val="0"/>
                        </a:spcAft>
                      </a:pPr>
                      <a:r>
                        <a:rPr lang="en-US" sz="1800" b="0" i="0" dirty="0">
                          <a:solidFill>
                            <a:srgbClr val="000000"/>
                          </a:solidFill>
                          <a:effectLst/>
                          <a:latin typeface="Consolas" panose="020B0609020204030204" pitchFamily="49" charset="0"/>
                          <a:ea typeface="Arial"/>
                          <a:cs typeface="Consolas" panose="020B0609020204030204" pitchFamily="49" charset="0"/>
                        </a:rPr>
                        <a:t>16</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800" b="0" i="0" dirty="0" err="1">
                          <a:solidFill>
                            <a:srgbClr val="000000"/>
                          </a:solidFill>
                          <a:effectLst/>
                          <a:latin typeface="Consolas" panose="020B0609020204030204" pitchFamily="49" charset="0"/>
                          <a:ea typeface="Arial"/>
                          <a:cs typeface="Consolas" panose="020B0609020204030204" pitchFamily="49" charset="0"/>
                        </a:rPr>
                        <a:t>ldr</a:t>
                      </a:r>
                      <a:r>
                        <a:rPr lang="en-US" sz="1800" b="0" i="0" dirty="0">
                          <a:solidFill>
                            <a:srgbClr val="000000"/>
                          </a:solidFill>
                          <a:effectLst/>
                          <a:latin typeface="Consolas" panose="020B0609020204030204" pitchFamily="49" charset="0"/>
                          <a:ea typeface="Arial"/>
                          <a:cs typeface="Consolas" panose="020B0609020204030204" pitchFamily="49" charset="0"/>
                        </a:rPr>
                        <a:t>  r4, [</a:t>
                      </a:r>
                      <a:r>
                        <a:rPr lang="en-US" sz="1800" b="0" i="0" dirty="0" err="1">
                          <a:solidFill>
                            <a:srgbClr val="000000"/>
                          </a:solidFill>
                          <a:effectLst/>
                          <a:latin typeface="Consolas" panose="020B0609020204030204" pitchFamily="49" charset="0"/>
                          <a:ea typeface="Arial"/>
                          <a:cs typeface="Consolas" panose="020B0609020204030204" pitchFamily="49" charset="0"/>
                        </a:rPr>
                        <a:t>fp</a:t>
                      </a:r>
                      <a:r>
                        <a:rPr lang="en-US" sz="1800" b="0" i="0" dirty="0">
                          <a:solidFill>
                            <a:srgbClr val="000000"/>
                          </a:solidFill>
                          <a:effectLst/>
                          <a:latin typeface="Consolas" panose="020B0609020204030204" pitchFamily="49" charset="0"/>
                          <a:ea typeface="Arial"/>
                          <a:cs typeface="Consolas" panose="020B0609020204030204" pitchFamily="49" charset="0"/>
                        </a:rPr>
                        <a:t>, ARG8]</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2"/>
                  </a:ext>
                </a:extLst>
              </a:tr>
              <a:tr h="323295">
                <a:tc>
                  <a:txBody>
                    <a:bodyPr/>
                    <a:lstStyle/>
                    <a:p>
                      <a:pPr marL="0" marR="0" algn="ctr">
                        <a:lnSpc>
                          <a:spcPct val="115000"/>
                        </a:lnSpc>
                        <a:spcBef>
                          <a:spcPts val="0"/>
                        </a:spcBef>
                        <a:spcAft>
                          <a:spcPts val="0"/>
                        </a:spcAft>
                      </a:pPr>
                      <a:r>
                        <a:rPr lang="en-US" sz="1800" b="0" i="0" dirty="0">
                          <a:solidFill>
                            <a:srgbClr val="000000"/>
                          </a:solidFill>
                          <a:effectLst/>
                          <a:latin typeface="Consolas" panose="020B0609020204030204" pitchFamily="49" charset="0"/>
                          <a:ea typeface="Calibri"/>
                          <a:cs typeface="Consolas" panose="020B0609020204030204" pitchFamily="49" charset="0"/>
                        </a:rPr>
                        <a:t>ARG7</a:t>
                      </a:r>
                      <a:endParaRPr lang="en-US" sz="1800" b="0" i="0" dirty="0">
                        <a:solidFill>
                          <a:srgbClr val="000000"/>
                        </a:solidFill>
                        <a:effectLst/>
                        <a:latin typeface="Consolas" panose="020B0609020204030204" pitchFamily="49" charset="0"/>
                        <a:ea typeface="Arial"/>
                        <a:cs typeface="Consolas" panose="020B0609020204030204" pitchFamily="49" charset="0"/>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15000"/>
                        </a:lnSpc>
                        <a:spcBef>
                          <a:spcPts val="0"/>
                        </a:spcBef>
                        <a:spcAft>
                          <a:spcPts val="0"/>
                        </a:spcAft>
                      </a:pPr>
                      <a:r>
                        <a:rPr lang="en-US" sz="1800" b="0" i="0" dirty="0">
                          <a:solidFill>
                            <a:srgbClr val="000000"/>
                          </a:solidFill>
                          <a:effectLst/>
                          <a:latin typeface="Consolas" panose="020B0609020204030204" pitchFamily="49" charset="0"/>
                          <a:ea typeface="Arial"/>
                          <a:cs typeface="Consolas" panose="020B0609020204030204" pitchFamily="49" charset="0"/>
                        </a:rPr>
                        <a:t>12</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800" b="0" i="0" dirty="0" err="1">
                          <a:solidFill>
                            <a:srgbClr val="FF0000"/>
                          </a:solidFill>
                          <a:effectLst/>
                          <a:latin typeface="Consolas" panose="020B0609020204030204" pitchFamily="49" charset="0"/>
                          <a:ea typeface="Arial"/>
                          <a:cs typeface="Consolas" panose="020B0609020204030204" pitchFamily="49" charset="0"/>
                        </a:rPr>
                        <a:t>ldrb</a:t>
                      </a:r>
                      <a:r>
                        <a:rPr lang="en-US" sz="1800" b="0" i="0" dirty="0">
                          <a:solidFill>
                            <a:srgbClr val="000000"/>
                          </a:solidFill>
                          <a:effectLst/>
                          <a:latin typeface="Consolas" panose="020B0609020204030204" pitchFamily="49" charset="0"/>
                          <a:ea typeface="Arial"/>
                          <a:cs typeface="Consolas" panose="020B0609020204030204" pitchFamily="49" charset="0"/>
                        </a:rPr>
                        <a:t> r4, [</a:t>
                      </a:r>
                      <a:r>
                        <a:rPr lang="en-US" sz="1800" b="0" i="0" dirty="0" err="1">
                          <a:solidFill>
                            <a:srgbClr val="000000"/>
                          </a:solidFill>
                          <a:effectLst/>
                          <a:latin typeface="Consolas" panose="020B0609020204030204" pitchFamily="49" charset="0"/>
                          <a:ea typeface="Arial"/>
                          <a:cs typeface="Consolas" panose="020B0609020204030204" pitchFamily="49" charset="0"/>
                        </a:rPr>
                        <a:t>fp</a:t>
                      </a:r>
                      <a:r>
                        <a:rPr lang="en-US" sz="1800" b="0" i="0" dirty="0">
                          <a:solidFill>
                            <a:srgbClr val="000000"/>
                          </a:solidFill>
                          <a:effectLst/>
                          <a:latin typeface="Consolas" panose="020B0609020204030204" pitchFamily="49" charset="0"/>
                          <a:ea typeface="Arial"/>
                          <a:cs typeface="Consolas" panose="020B0609020204030204" pitchFamily="49" charset="0"/>
                        </a:rPr>
                        <a:t>, ARG7]</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3"/>
                  </a:ext>
                </a:extLst>
              </a:tr>
              <a:tr h="323295">
                <a:tc>
                  <a:txBody>
                    <a:bodyPr/>
                    <a:lstStyle/>
                    <a:p>
                      <a:pPr marL="0" marR="0" algn="ctr">
                        <a:lnSpc>
                          <a:spcPct val="115000"/>
                        </a:lnSpc>
                        <a:spcBef>
                          <a:spcPts val="0"/>
                        </a:spcBef>
                        <a:spcAft>
                          <a:spcPts val="0"/>
                        </a:spcAft>
                      </a:pPr>
                      <a:r>
                        <a:rPr lang="en-US" sz="1800" b="0" i="0" dirty="0">
                          <a:solidFill>
                            <a:srgbClr val="000000"/>
                          </a:solidFill>
                          <a:effectLst/>
                          <a:latin typeface="Consolas" panose="020B0609020204030204" pitchFamily="49" charset="0"/>
                          <a:ea typeface="Calibri"/>
                          <a:cs typeface="Consolas" panose="020B0609020204030204" pitchFamily="49" charset="0"/>
                        </a:rPr>
                        <a:t>ARG6</a:t>
                      </a:r>
                      <a:endParaRPr lang="en-US" sz="1800" b="0" i="0" dirty="0">
                        <a:solidFill>
                          <a:srgbClr val="000000"/>
                        </a:solidFill>
                        <a:effectLst/>
                        <a:latin typeface="Consolas" panose="020B0609020204030204" pitchFamily="49" charset="0"/>
                        <a:ea typeface="Arial"/>
                        <a:cs typeface="Consolas" panose="020B0609020204030204" pitchFamily="49" charset="0"/>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15000"/>
                        </a:lnSpc>
                        <a:spcBef>
                          <a:spcPts val="0"/>
                        </a:spcBef>
                        <a:spcAft>
                          <a:spcPts val="0"/>
                        </a:spcAft>
                      </a:pPr>
                      <a:r>
                        <a:rPr lang="en-US" sz="1800" b="0" i="0" dirty="0">
                          <a:solidFill>
                            <a:srgbClr val="000000"/>
                          </a:solidFill>
                          <a:effectLst/>
                          <a:latin typeface="Consolas" panose="020B0609020204030204" pitchFamily="49" charset="0"/>
                          <a:ea typeface="Arial"/>
                          <a:cs typeface="Consolas" panose="020B0609020204030204" pitchFamily="49" charset="0"/>
                        </a:rPr>
                        <a:t>8</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800" b="0" i="0" dirty="0" err="1">
                          <a:solidFill>
                            <a:srgbClr val="000000"/>
                          </a:solidFill>
                          <a:effectLst/>
                          <a:latin typeface="Consolas" panose="020B0609020204030204" pitchFamily="49" charset="0"/>
                          <a:ea typeface="Arial"/>
                          <a:cs typeface="Consolas" panose="020B0609020204030204" pitchFamily="49" charset="0"/>
                        </a:rPr>
                        <a:t>ldr</a:t>
                      </a:r>
                      <a:r>
                        <a:rPr lang="en-US" sz="1800" b="0" i="0" dirty="0">
                          <a:solidFill>
                            <a:srgbClr val="000000"/>
                          </a:solidFill>
                          <a:effectLst/>
                          <a:latin typeface="Consolas" panose="020B0609020204030204" pitchFamily="49" charset="0"/>
                          <a:ea typeface="Arial"/>
                          <a:cs typeface="Consolas" panose="020B0609020204030204" pitchFamily="49" charset="0"/>
                        </a:rPr>
                        <a:t>  r4, [</a:t>
                      </a:r>
                      <a:r>
                        <a:rPr lang="en-US" sz="1800" b="0" i="0" dirty="0" err="1">
                          <a:solidFill>
                            <a:srgbClr val="000000"/>
                          </a:solidFill>
                          <a:effectLst/>
                          <a:latin typeface="Consolas" panose="020B0609020204030204" pitchFamily="49" charset="0"/>
                          <a:ea typeface="Arial"/>
                          <a:cs typeface="Consolas" panose="020B0609020204030204" pitchFamily="49" charset="0"/>
                        </a:rPr>
                        <a:t>fp</a:t>
                      </a:r>
                      <a:r>
                        <a:rPr lang="en-US" sz="1800" b="0" i="0" dirty="0">
                          <a:solidFill>
                            <a:srgbClr val="000000"/>
                          </a:solidFill>
                          <a:effectLst/>
                          <a:latin typeface="Consolas" panose="020B0609020204030204" pitchFamily="49" charset="0"/>
                          <a:ea typeface="Arial"/>
                          <a:cs typeface="Consolas" panose="020B0609020204030204" pitchFamily="49" charset="0"/>
                        </a:rPr>
                        <a:t>, ARG6]</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4"/>
                  </a:ext>
                </a:extLst>
              </a:tr>
              <a:tr h="323295">
                <a:tc>
                  <a:txBody>
                    <a:bodyPr/>
                    <a:lstStyle/>
                    <a:p>
                      <a:pPr marL="0" marR="0" algn="ctr">
                        <a:lnSpc>
                          <a:spcPct val="115000"/>
                        </a:lnSpc>
                        <a:spcBef>
                          <a:spcPts val="0"/>
                        </a:spcBef>
                        <a:spcAft>
                          <a:spcPts val="0"/>
                        </a:spcAft>
                      </a:pPr>
                      <a:r>
                        <a:rPr lang="en-US" sz="1800" b="0" i="0" dirty="0">
                          <a:solidFill>
                            <a:srgbClr val="000000"/>
                          </a:solidFill>
                          <a:effectLst/>
                          <a:latin typeface="Consolas" panose="020B0609020204030204" pitchFamily="49" charset="0"/>
                          <a:ea typeface="Arial"/>
                          <a:cs typeface="Consolas" panose="020B0609020204030204" pitchFamily="49" charset="0"/>
                        </a:rPr>
                        <a:t>ARG5</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15000"/>
                        </a:lnSpc>
                        <a:spcBef>
                          <a:spcPts val="0"/>
                        </a:spcBef>
                        <a:spcAft>
                          <a:spcPts val="0"/>
                        </a:spcAft>
                      </a:pPr>
                      <a:r>
                        <a:rPr lang="en-US" sz="1800" b="0" i="0" dirty="0">
                          <a:solidFill>
                            <a:srgbClr val="000000"/>
                          </a:solidFill>
                          <a:effectLst/>
                          <a:latin typeface="Consolas" panose="020B0609020204030204" pitchFamily="49" charset="0"/>
                          <a:ea typeface="Arial"/>
                          <a:cs typeface="Consolas" panose="020B0609020204030204" pitchFamily="49" charset="0"/>
                        </a:rPr>
                        <a:t>4</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1800" b="0" i="0" dirty="0" err="1">
                          <a:solidFill>
                            <a:srgbClr val="FF0000"/>
                          </a:solidFill>
                          <a:effectLst/>
                          <a:latin typeface="Consolas" panose="020B0609020204030204" pitchFamily="49" charset="0"/>
                          <a:ea typeface="Arial"/>
                          <a:cs typeface="Consolas" panose="020B0609020204030204" pitchFamily="49" charset="0"/>
                        </a:rPr>
                        <a:t>ldrh</a:t>
                      </a:r>
                      <a:r>
                        <a:rPr lang="en-US" sz="1800" b="0" i="0" dirty="0">
                          <a:solidFill>
                            <a:srgbClr val="000000"/>
                          </a:solidFill>
                          <a:effectLst/>
                          <a:latin typeface="Consolas" panose="020B0609020204030204" pitchFamily="49" charset="0"/>
                          <a:ea typeface="Arial"/>
                          <a:cs typeface="Consolas" panose="020B0609020204030204" pitchFamily="49" charset="0"/>
                        </a:rPr>
                        <a:t> r4, [</a:t>
                      </a:r>
                      <a:r>
                        <a:rPr lang="en-US" sz="1800" b="0" i="0" dirty="0" err="1">
                          <a:solidFill>
                            <a:srgbClr val="000000"/>
                          </a:solidFill>
                          <a:effectLst/>
                          <a:latin typeface="Consolas" panose="020B0609020204030204" pitchFamily="49" charset="0"/>
                          <a:ea typeface="Arial"/>
                          <a:cs typeface="Consolas" panose="020B0609020204030204" pitchFamily="49" charset="0"/>
                        </a:rPr>
                        <a:t>fp</a:t>
                      </a:r>
                      <a:r>
                        <a:rPr lang="en-US" sz="1800" b="0" i="0" dirty="0">
                          <a:solidFill>
                            <a:srgbClr val="000000"/>
                          </a:solidFill>
                          <a:effectLst/>
                          <a:latin typeface="Consolas" panose="020B0609020204030204" pitchFamily="49" charset="0"/>
                          <a:ea typeface="Arial"/>
                          <a:cs typeface="Consolas" panose="020B0609020204030204" pitchFamily="49" charset="0"/>
                        </a:rPr>
                        <a:t>, ARG5]</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317700116"/>
                  </a:ext>
                </a:extLst>
              </a:tr>
            </a:tbl>
          </a:graphicData>
        </a:graphic>
      </p:graphicFrame>
      <p:sp>
        <p:nvSpPr>
          <p:cNvPr id="32" name="Rounded Rectangle 31">
            <a:extLst>
              <a:ext uri="{FF2B5EF4-FFF2-40B4-BE49-F238E27FC236}">
                <a16:creationId xmlns:a16="http://schemas.microsoft.com/office/drawing/2014/main" id="{9EFBE7B0-CF5C-B948-9DAA-693EFFE3B67B}"/>
              </a:ext>
            </a:extLst>
          </p:cNvPr>
          <p:cNvSpPr/>
          <p:nvPr/>
        </p:nvSpPr>
        <p:spPr bwMode="auto">
          <a:xfrm>
            <a:off x="287075" y="3022923"/>
            <a:ext cx="6167969" cy="601742"/>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chemeClr val="tx2"/>
                </a:solidFill>
                <a:latin typeface="Consolas" panose="020B0609020204030204" pitchFamily="49" charset="0"/>
                <a:cs typeface="Consolas" panose="020B0609020204030204" pitchFamily="49" charset="0"/>
              </a:rPr>
              <a:t>int </a:t>
            </a:r>
            <a:r>
              <a:rPr lang="en-US" sz="1600" dirty="0" err="1">
                <a:solidFill>
                  <a:schemeClr val="tx2"/>
                </a:solidFill>
                <a:latin typeface="Consolas" panose="020B0609020204030204" pitchFamily="49" charset="0"/>
                <a:cs typeface="Consolas" panose="020B0609020204030204" pitchFamily="49" charset="0"/>
              </a:rPr>
              <a:t>func</a:t>
            </a:r>
            <a:r>
              <a:rPr lang="en-US" sz="1600" dirty="0">
                <a:solidFill>
                  <a:schemeClr val="tx2"/>
                </a:solidFill>
                <a:latin typeface="Consolas" panose="020B0609020204030204" pitchFamily="49" charset="0"/>
                <a:cs typeface="Consolas" panose="020B0609020204030204" pitchFamily="49" charset="0"/>
              </a:rPr>
              <a:t>(int a1, int a2, int a3, int a4,</a:t>
            </a:r>
          </a:p>
          <a:p>
            <a:r>
              <a:rPr lang="en-US" sz="1600" dirty="0">
                <a:solidFill>
                  <a:schemeClr val="tx2"/>
                </a:solidFill>
                <a:latin typeface="Consolas" panose="020B0609020204030204" pitchFamily="49" charset="0"/>
                <a:cs typeface="Consolas" panose="020B0609020204030204" pitchFamily="49" charset="0"/>
              </a:rPr>
              <a:t>         </a:t>
            </a:r>
            <a:r>
              <a:rPr lang="en-US" sz="1600" dirty="0">
                <a:solidFill>
                  <a:srgbClr val="0070C0"/>
                </a:solidFill>
                <a:latin typeface="Consolas" panose="020B0609020204030204" pitchFamily="49" charset="0"/>
                <a:cs typeface="Consolas" panose="020B0609020204030204" pitchFamily="49" charset="0"/>
              </a:rPr>
              <a:t>short a5, int a6, char a7, int a8, int a9</a:t>
            </a:r>
            <a:r>
              <a:rPr lang="en-US" sz="1600" dirty="0">
                <a:solidFill>
                  <a:schemeClr val="tx2"/>
                </a:solidFill>
                <a:latin typeface="Consolas" panose="020B0609020204030204" pitchFamily="49" charset="0"/>
                <a:cs typeface="Consolas" panose="020B0609020204030204" pitchFamily="49" charset="0"/>
              </a:rPr>
              <a:t>) </a:t>
            </a:r>
          </a:p>
        </p:txBody>
      </p:sp>
      <p:sp>
        <p:nvSpPr>
          <p:cNvPr id="33" name="TextBox 32">
            <a:extLst>
              <a:ext uri="{FF2B5EF4-FFF2-40B4-BE49-F238E27FC236}">
                <a16:creationId xmlns:a16="http://schemas.microsoft.com/office/drawing/2014/main" id="{12BC394A-6F5A-9B44-9172-C7BA04801F99}"/>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34" name="Rounded Rectangle 33">
            <a:extLst>
              <a:ext uri="{FF2B5EF4-FFF2-40B4-BE49-F238E27FC236}">
                <a16:creationId xmlns:a16="http://schemas.microsoft.com/office/drawing/2014/main" id="{06F7338A-878A-1947-B42A-631F31D832B3}"/>
              </a:ext>
            </a:extLst>
          </p:cNvPr>
          <p:cNvSpPr/>
          <p:nvPr/>
        </p:nvSpPr>
        <p:spPr bwMode="auto">
          <a:xfrm>
            <a:off x="6178914" y="4787481"/>
            <a:ext cx="2197030" cy="1520190"/>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equ</a:t>
            </a:r>
            <a:r>
              <a:rPr lang="en-US" dirty="0">
                <a:latin typeface="Consolas" panose="020B0609020204030204" pitchFamily="49" charset="0"/>
                <a:cs typeface="Consolas" panose="020B0609020204030204" pitchFamily="49" charset="0"/>
              </a:rPr>
              <a:t> ARG9,  </a:t>
            </a:r>
            <a:r>
              <a:rPr lang="en-US" dirty="0">
                <a:solidFill>
                  <a:srgbClr val="7030A0"/>
                </a:solidFill>
                <a:latin typeface="Consolas" panose="020B0609020204030204" pitchFamily="49" charset="0"/>
                <a:cs typeface="Consolas" panose="020B0609020204030204" pitchFamily="49" charset="0"/>
              </a:rPr>
              <a:t>20</a:t>
            </a:r>
          </a:p>
          <a:p>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equ</a:t>
            </a:r>
            <a:r>
              <a:rPr lang="en-US" dirty="0">
                <a:latin typeface="Consolas" panose="020B0609020204030204" pitchFamily="49" charset="0"/>
                <a:cs typeface="Consolas" panose="020B0609020204030204" pitchFamily="49" charset="0"/>
              </a:rPr>
              <a:t> ARG8,  </a:t>
            </a:r>
            <a:r>
              <a:rPr lang="en-US" dirty="0">
                <a:solidFill>
                  <a:srgbClr val="7030A0"/>
                </a:solidFill>
                <a:latin typeface="Consolas" panose="020B0609020204030204" pitchFamily="49" charset="0"/>
                <a:cs typeface="Consolas" panose="020B0609020204030204" pitchFamily="49" charset="0"/>
              </a:rPr>
              <a:t>16</a:t>
            </a:r>
          </a:p>
          <a:p>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equ</a:t>
            </a:r>
            <a:r>
              <a:rPr lang="en-US" dirty="0">
                <a:latin typeface="Consolas" panose="020B0609020204030204" pitchFamily="49" charset="0"/>
                <a:cs typeface="Consolas" panose="020B0609020204030204" pitchFamily="49" charset="0"/>
              </a:rPr>
              <a:t> ARG7,  </a:t>
            </a:r>
            <a:r>
              <a:rPr lang="en-US" dirty="0">
                <a:solidFill>
                  <a:srgbClr val="7030A0"/>
                </a:solidFill>
                <a:latin typeface="Consolas" panose="020B0609020204030204" pitchFamily="49" charset="0"/>
                <a:cs typeface="Consolas" panose="020B0609020204030204" pitchFamily="49" charset="0"/>
              </a:rPr>
              <a:t>12</a:t>
            </a:r>
          </a:p>
          <a:p>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equ</a:t>
            </a:r>
            <a:r>
              <a:rPr lang="en-US" dirty="0">
                <a:latin typeface="Consolas" panose="020B0609020204030204" pitchFamily="49" charset="0"/>
                <a:cs typeface="Consolas" panose="020B0609020204030204" pitchFamily="49" charset="0"/>
              </a:rPr>
              <a:t> ARG6,   </a:t>
            </a:r>
            <a:r>
              <a:rPr lang="en-US" dirty="0">
                <a:solidFill>
                  <a:srgbClr val="7030A0"/>
                </a:solidFill>
                <a:latin typeface="Consolas" panose="020B0609020204030204" pitchFamily="49" charset="0"/>
                <a:cs typeface="Consolas" panose="020B0609020204030204" pitchFamily="49" charset="0"/>
              </a:rPr>
              <a:t>8</a:t>
            </a:r>
          </a:p>
          <a:p>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equ</a:t>
            </a:r>
            <a:r>
              <a:rPr lang="en-US" dirty="0">
                <a:latin typeface="Consolas" panose="020B0609020204030204" pitchFamily="49" charset="0"/>
                <a:cs typeface="Consolas" panose="020B0609020204030204" pitchFamily="49" charset="0"/>
              </a:rPr>
              <a:t> ARG5,   </a:t>
            </a:r>
            <a:r>
              <a:rPr lang="en-US" dirty="0">
                <a:solidFill>
                  <a:srgbClr val="7030A0"/>
                </a:solidFill>
                <a:latin typeface="Consolas" panose="020B0609020204030204" pitchFamily="49" charset="0"/>
                <a:cs typeface="Consolas" panose="020B0609020204030204" pitchFamily="49" charset="0"/>
              </a:rPr>
              <a:t>4</a:t>
            </a:r>
          </a:p>
        </p:txBody>
      </p:sp>
      <p:grpSp>
        <p:nvGrpSpPr>
          <p:cNvPr id="8" name="Group 7">
            <a:extLst>
              <a:ext uri="{FF2B5EF4-FFF2-40B4-BE49-F238E27FC236}">
                <a16:creationId xmlns:a16="http://schemas.microsoft.com/office/drawing/2014/main" id="{9C5EF835-8160-0BE8-F728-A4840F10A585}"/>
              </a:ext>
            </a:extLst>
          </p:cNvPr>
          <p:cNvGrpSpPr/>
          <p:nvPr/>
        </p:nvGrpSpPr>
        <p:grpSpPr>
          <a:xfrm>
            <a:off x="6357713" y="772935"/>
            <a:ext cx="5857713" cy="5309340"/>
            <a:chOff x="6357713" y="772935"/>
            <a:chExt cx="5857713" cy="5309340"/>
          </a:xfrm>
        </p:grpSpPr>
        <p:grpSp>
          <p:nvGrpSpPr>
            <p:cNvPr id="47" name="Group 46">
              <a:extLst>
                <a:ext uri="{FF2B5EF4-FFF2-40B4-BE49-F238E27FC236}">
                  <a16:creationId xmlns:a16="http://schemas.microsoft.com/office/drawing/2014/main" id="{D6A68C43-36E8-DE4F-B680-81466F99CD8E}"/>
                </a:ext>
              </a:extLst>
            </p:cNvPr>
            <p:cNvGrpSpPr/>
            <p:nvPr/>
          </p:nvGrpSpPr>
          <p:grpSpPr>
            <a:xfrm>
              <a:off x="6357713" y="801363"/>
              <a:ext cx="3413602" cy="3422958"/>
              <a:chOff x="5865526" y="1099727"/>
              <a:chExt cx="3413602" cy="3422958"/>
            </a:xfrm>
          </p:grpSpPr>
          <p:sp>
            <p:nvSpPr>
              <p:cNvPr id="48" name="Left Brace 47">
                <a:extLst>
                  <a:ext uri="{FF2B5EF4-FFF2-40B4-BE49-F238E27FC236}">
                    <a16:creationId xmlns:a16="http://schemas.microsoft.com/office/drawing/2014/main" id="{B2D36AB6-2133-F24D-B340-7E115C00E397}"/>
                  </a:ext>
                </a:extLst>
              </p:cNvPr>
              <p:cNvSpPr/>
              <p:nvPr/>
            </p:nvSpPr>
            <p:spPr>
              <a:xfrm>
                <a:off x="8728534" y="1099727"/>
                <a:ext cx="550594" cy="3334618"/>
              </a:xfrm>
              <a:prstGeom prst="leftBrace">
                <a:avLst>
                  <a:gd name="adj1" fmla="val 8333"/>
                  <a:gd name="adj2" fmla="val 78904"/>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6472989A-484E-1C4C-95FD-1E1829373E1D}"/>
                  </a:ext>
                </a:extLst>
              </p:cNvPr>
              <p:cNvSpPr txBox="1"/>
              <p:nvPr/>
            </p:nvSpPr>
            <p:spPr>
              <a:xfrm>
                <a:off x="5865526" y="3291579"/>
                <a:ext cx="2908969" cy="1231106"/>
              </a:xfrm>
              <a:prstGeom prst="rect">
                <a:avLst/>
              </a:prstGeom>
              <a:noFill/>
            </p:spPr>
            <p:txBody>
              <a:bodyPr wrap="square" rtlCol="0">
                <a:spAutoFit/>
              </a:bodyPr>
              <a:lstStyle/>
              <a:p>
                <a:pPr algn="r"/>
                <a:r>
                  <a:rPr lang="en-US" sz="2000" b="1" dirty="0">
                    <a:solidFill>
                      <a:schemeClr val="accent5"/>
                    </a:solidFill>
                  </a:rPr>
                  <a:t>Callers Stack frame</a:t>
                </a:r>
                <a:endParaRPr lang="en-US" b="1" dirty="0">
                  <a:solidFill>
                    <a:schemeClr val="accent5"/>
                  </a:solidFill>
                </a:endParaRPr>
              </a:p>
              <a:p>
                <a:pPr algn="r"/>
                <a:r>
                  <a:rPr lang="en-US" dirty="0">
                    <a:solidFill>
                      <a:schemeClr val="accent5"/>
                    </a:solidFill>
                  </a:rPr>
                  <a:t>no defined limit to number of </a:t>
                </a:r>
                <a:r>
                  <a:rPr lang="en-US" dirty="0" err="1">
                    <a:solidFill>
                      <a:schemeClr val="accent5"/>
                    </a:solidFill>
                  </a:rPr>
                  <a:t>args</a:t>
                </a:r>
                <a:r>
                  <a:rPr lang="en-US" dirty="0">
                    <a:solidFill>
                      <a:schemeClr val="accent5"/>
                    </a:solidFill>
                  </a:rPr>
                  <a:t>, keep going up stack 4 bytes at a time</a:t>
                </a:r>
              </a:p>
            </p:txBody>
          </p:sp>
        </p:grpSp>
        <p:sp>
          <p:nvSpPr>
            <p:cNvPr id="39" name="Rectangle 38">
              <a:extLst>
                <a:ext uri="{FF2B5EF4-FFF2-40B4-BE49-F238E27FC236}">
                  <a16:creationId xmlns:a16="http://schemas.microsoft.com/office/drawing/2014/main" id="{ADE077F7-2311-934F-AEF0-120DB3AC50F7}"/>
                </a:ext>
              </a:extLst>
            </p:cNvPr>
            <p:cNvSpPr/>
            <p:nvPr/>
          </p:nvSpPr>
          <p:spPr>
            <a:xfrm>
              <a:off x="9737776" y="4137376"/>
              <a:ext cx="1428745"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lr</a:t>
              </a:r>
              <a:r>
                <a:rPr lang="en-US" dirty="0"/>
                <a:t> to caller</a:t>
              </a:r>
            </a:p>
          </p:txBody>
        </p:sp>
        <p:sp>
          <p:nvSpPr>
            <p:cNvPr id="40" name="Rectangle 39">
              <a:extLst>
                <a:ext uri="{FF2B5EF4-FFF2-40B4-BE49-F238E27FC236}">
                  <a16:creationId xmlns:a16="http://schemas.microsoft.com/office/drawing/2014/main" id="{767DD52A-A1D2-CC44-BE78-CBE42EB03710}"/>
                </a:ext>
              </a:extLst>
            </p:cNvPr>
            <p:cNvSpPr/>
            <p:nvPr/>
          </p:nvSpPr>
          <p:spPr>
            <a:xfrm>
              <a:off x="9737775" y="4476461"/>
              <a:ext cx="1428745"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callers </a:t>
              </a:r>
              <a:r>
                <a:rPr lang="en-US" dirty="0" err="1"/>
                <a:t>fp</a:t>
              </a:r>
              <a:endParaRPr lang="en-US" dirty="0"/>
            </a:p>
          </p:txBody>
        </p:sp>
        <p:sp>
          <p:nvSpPr>
            <p:cNvPr id="42" name="TextBox 41">
              <a:extLst>
                <a:ext uri="{FF2B5EF4-FFF2-40B4-BE49-F238E27FC236}">
                  <a16:creationId xmlns:a16="http://schemas.microsoft.com/office/drawing/2014/main" id="{8EB5C0F2-6A62-A84B-8BD4-0DA369FA169D}"/>
                </a:ext>
              </a:extLst>
            </p:cNvPr>
            <p:cNvSpPr txBox="1"/>
            <p:nvPr/>
          </p:nvSpPr>
          <p:spPr>
            <a:xfrm>
              <a:off x="11527899" y="4228119"/>
              <a:ext cx="377026" cy="369332"/>
            </a:xfrm>
            <a:prstGeom prst="rect">
              <a:avLst/>
            </a:prstGeom>
            <a:noFill/>
          </p:spPr>
          <p:txBody>
            <a:bodyPr wrap="none" rtlCol="0">
              <a:spAutoFit/>
            </a:bodyPr>
            <a:lstStyle/>
            <a:p>
              <a:r>
                <a:rPr lang="en-US" dirty="0" err="1"/>
                <a:t>fp</a:t>
              </a:r>
              <a:endParaRPr lang="en-US" dirty="0"/>
            </a:p>
          </p:txBody>
        </p:sp>
        <p:sp>
          <p:nvSpPr>
            <p:cNvPr id="43" name="Left Arrow 42">
              <a:extLst>
                <a:ext uri="{FF2B5EF4-FFF2-40B4-BE49-F238E27FC236}">
                  <a16:creationId xmlns:a16="http://schemas.microsoft.com/office/drawing/2014/main" id="{C4C1323C-265E-114F-BCC4-9C4A9B58406B}"/>
                </a:ext>
              </a:extLst>
            </p:cNvPr>
            <p:cNvSpPr/>
            <p:nvPr/>
          </p:nvSpPr>
          <p:spPr>
            <a:xfrm>
              <a:off x="11121127" y="4347969"/>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455EACC-BA79-A741-A822-D96D17B3284B}"/>
                </a:ext>
              </a:extLst>
            </p:cNvPr>
            <p:cNvSpPr txBox="1"/>
            <p:nvPr/>
          </p:nvSpPr>
          <p:spPr>
            <a:xfrm>
              <a:off x="11787104" y="5712943"/>
              <a:ext cx="428322" cy="369332"/>
            </a:xfrm>
            <a:prstGeom prst="rect">
              <a:avLst/>
            </a:prstGeom>
            <a:noFill/>
          </p:spPr>
          <p:txBody>
            <a:bodyPr wrap="none" rtlCol="0">
              <a:spAutoFit/>
            </a:bodyPr>
            <a:lstStyle/>
            <a:p>
              <a:r>
                <a:rPr lang="en-US" dirty="0" err="1"/>
                <a:t>sp</a:t>
              </a:r>
              <a:endParaRPr lang="en-US" dirty="0"/>
            </a:p>
          </p:txBody>
        </p:sp>
        <p:sp>
          <p:nvSpPr>
            <p:cNvPr id="59" name="Left Arrow 58">
              <a:extLst>
                <a:ext uri="{FF2B5EF4-FFF2-40B4-BE49-F238E27FC236}">
                  <a16:creationId xmlns:a16="http://schemas.microsoft.com/office/drawing/2014/main" id="{F843DC69-6D4F-C04D-BDC0-1ED3E05E21B4}"/>
                </a:ext>
              </a:extLst>
            </p:cNvPr>
            <p:cNvSpPr/>
            <p:nvPr/>
          </p:nvSpPr>
          <p:spPr>
            <a:xfrm>
              <a:off x="11159575" y="5914926"/>
              <a:ext cx="588065" cy="1161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6817132B-FE02-5940-857F-FD8B76E1E139}"/>
                </a:ext>
              </a:extLst>
            </p:cNvPr>
            <p:cNvSpPr txBox="1"/>
            <p:nvPr/>
          </p:nvSpPr>
          <p:spPr>
            <a:xfrm>
              <a:off x="11131020" y="3200562"/>
              <a:ext cx="768159" cy="369332"/>
            </a:xfrm>
            <a:prstGeom prst="rect">
              <a:avLst/>
            </a:prstGeom>
            <a:noFill/>
          </p:spPr>
          <p:txBody>
            <a:bodyPr wrap="none" rtlCol="0">
              <a:spAutoFit/>
            </a:bodyPr>
            <a:lstStyle/>
            <a:p>
              <a:r>
                <a:rPr lang="en-US" dirty="0"/>
                <a:t>fp+12</a:t>
              </a:r>
            </a:p>
          </p:txBody>
        </p:sp>
        <p:sp>
          <p:nvSpPr>
            <p:cNvPr id="67" name="TextBox 66">
              <a:extLst>
                <a:ext uri="{FF2B5EF4-FFF2-40B4-BE49-F238E27FC236}">
                  <a16:creationId xmlns:a16="http://schemas.microsoft.com/office/drawing/2014/main" id="{C316E827-0AD3-FF4B-852B-59C028D2B991}"/>
                </a:ext>
              </a:extLst>
            </p:cNvPr>
            <p:cNvSpPr txBox="1"/>
            <p:nvPr/>
          </p:nvSpPr>
          <p:spPr>
            <a:xfrm>
              <a:off x="11131020" y="2879796"/>
              <a:ext cx="768159" cy="369332"/>
            </a:xfrm>
            <a:prstGeom prst="rect">
              <a:avLst/>
            </a:prstGeom>
            <a:noFill/>
          </p:spPr>
          <p:txBody>
            <a:bodyPr wrap="none" rtlCol="0">
              <a:spAutoFit/>
            </a:bodyPr>
            <a:lstStyle/>
            <a:p>
              <a:r>
                <a:rPr lang="en-US" dirty="0"/>
                <a:t>fp+16</a:t>
              </a:r>
            </a:p>
          </p:txBody>
        </p:sp>
        <p:sp>
          <p:nvSpPr>
            <p:cNvPr id="68" name="TextBox 67">
              <a:extLst>
                <a:ext uri="{FF2B5EF4-FFF2-40B4-BE49-F238E27FC236}">
                  <a16:creationId xmlns:a16="http://schemas.microsoft.com/office/drawing/2014/main" id="{E976C25E-3B1D-9E4E-B794-8AAA57E7DEF1}"/>
                </a:ext>
              </a:extLst>
            </p:cNvPr>
            <p:cNvSpPr txBox="1"/>
            <p:nvPr/>
          </p:nvSpPr>
          <p:spPr>
            <a:xfrm>
              <a:off x="11131020" y="2570815"/>
              <a:ext cx="768159" cy="369332"/>
            </a:xfrm>
            <a:prstGeom prst="rect">
              <a:avLst/>
            </a:prstGeom>
            <a:noFill/>
          </p:spPr>
          <p:txBody>
            <a:bodyPr wrap="none" rtlCol="0">
              <a:spAutoFit/>
            </a:bodyPr>
            <a:lstStyle/>
            <a:p>
              <a:r>
                <a:rPr lang="en-US" dirty="0"/>
                <a:t>fp+20</a:t>
              </a:r>
            </a:p>
          </p:txBody>
        </p:sp>
        <p:sp>
          <p:nvSpPr>
            <p:cNvPr id="70" name="TextBox 69">
              <a:extLst>
                <a:ext uri="{FF2B5EF4-FFF2-40B4-BE49-F238E27FC236}">
                  <a16:creationId xmlns:a16="http://schemas.microsoft.com/office/drawing/2014/main" id="{0F4991E6-7D5D-FF4C-8FFE-FB6EE239E77A}"/>
                </a:ext>
              </a:extLst>
            </p:cNvPr>
            <p:cNvSpPr txBox="1"/>
            <p:nvPr/>
          </p:nvSpPr>
          <p:spPr>
            <a:xfrm>
              <a:off x="11131020" y="3505805"/>
              <a:ext cx="639919" cy="369332"/>
            </a:xfrm>
            <a:prstGeom prst="rect">
              <a:avLst/>
            </a:prstGeom>
            <a:noFill/>
          </p:spPr>
          <p:txBody>
            <a:bodyPr wrap="none" rtlCol="0">
              <a:spAutoFit/>
            </a:bodyPr>
            <a:lstStyle/>
            <a:p>
              <a:r>
                <a:rPr lang="en-US" dirty="0"/>
                <a:t>fp+8</a:t>
              </a:r>
            </a:p>
          </p:txBody>
        </p:sp>
        <p:sp>
          <p:nvSpPr>
            <p:cNvPr id="71" name="TextBox 70">
              <a:extLst>
                <a:ext uri="{FF2B5EF4-FFF2-40B4-BE49-F238E27FC236}">
                  <a16:creationId xmlns:a16="http://schemas.microsoft.com/office/drawing/2014/main" id="{D658ED71-5242-AE44-8DFD-093B00A2E8D6}"/>
                </a:ext>
              </a:extLst>
            </p:cNvPr>
            <p:cNvSpPr txBox="1"/>
            <p:nvPr/>
          </p:nvSpPr>
          <p:spPr>
            <a:xfrm>
              <a:off x="11131020" y="3811048"/>
              <a:ext cx="639919" cy="369332"/>
            </a:xfrm>
            <a:prstGeom prst="rect">
              <a:avLst/>
            </a:prstGeom>
            <a:noFill/>
          </p:spPr>
          <p:txBody>
            <a:bodyPr wrap="none" rtlCol="0">
              <a:spAutoFit/>
            </a:bodyPr>
            <a:lstStyle/>
            <a:p>
              <a:r>
                <a:rPr lang="en-US" dirty="0"/>
                <a:t>fp+4</a:t>
              </a:r>
            </a:p>
          </p:txBody>
        </p:sp>
        <p:sp>
          <p:nvSpPr>
            <p:cNvPr id="44" name="Rectangle 43">
              <a:extLst>
                <a:ext uri="{FF2B5EF4-FFF2-40B4-BE49-F238E27FC236}">
                  <a16:creationId xmlns:a16="http://schemas.microsoft.com/office/drawing/2014/main" id="{DFC29060-80B2-0946-ABB3-4A600A119BFB}"/>
                </a:ext>
              </a:extLst>
            </p:cNvPr>
            <p:cNvSpPr/>
            <p:nvPr/>
          </p:nvSpPr>
          <p:spPr>
            <a:xfrm>
              <a:off x="10425992" y="3814127"/>
              <a:ext cx="74052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arg5</a:t>
              </a:r>
            </a:p>
          </p:txBody>
        </p:sp>
        <p:sp>
          <p:nvSpPr>
            <p:cNvPr id="51" name="Rectangle 50">
              <a:extLst>
                <a:ext uri="{FF2B5EF4-FFF2-40B4-BE49-F238E27FC236}">
                  <a16:creationId xmlns:a16="http://schemas.microsoft.com/office/drawing/2014/main" id="{83036491-5C1C-B247-929B-EDBFE8C4B00C}"/>
                </a:ext>
              </a:extLst>
            </p:cNvPr>
            <p:cNvSpPr/>
            <p:nvPr/>
          </p:nvSpPr>
          <p:spPr>
            <a:xfrm>
              <a:off x="9727547" y="3498961"/>
              <a:ext cx="1436755"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arg6</a:t>
              </a:r>
            </a:p>
          </p:txBody>
        </p:sp>
        <p:sp>
          <p:nvSpPr>
            <p:cNvPr id="52" name="Rectangle 51">
              <a:extLst>
                <a:ext uri="{FF2B5EF4-FFF2-40B4-BE49-F238E27FC236}">
                  <a16:creationId xmlns:a16="http://schemas.microsoft.com/office/drawing/2014/main" id="{6A31D99C-766B-6149-B0AA-06A0775A587F}"/>
                </a:ext>
              </a:extLst>
            </p:cNvPr>
            <p:cNvSpPr/>
            <p:nvPr/>
          </p:nvSpPr>
          <p:spPr>
            <a:xfrm>
              <a:off x="10647989" y="3180219"/>
              <a:ext cx="516314"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arg7</a:t>
              </a:r>
            </a:p>
          </p:txBody>
        </p:sp>
        <p:sp>
          <p:nvSpPr>
            <p:cNvPr id="53" name="Rectangle 52">
              <a:extLst>
                <a:ext uri="{FF2B5EF4-FFF2-40B4-BE49-F238E27FC236}">
                  <a16:creationId xmlns:a16="http://schemas.microsoft.com/office/drawing/2014/main" id="{8CC87B4F-D0A2-7D4E-A2A0-CC834E9C90E7}"/>
                </a:ext>
              </a:extLst>
            </p:cNvPr>
            <p:cNvSpPr/>
            <p:nvPr/>
          </p:nvSpPr>
          <p:spPr>
            <a:xfrm>
              <a:off x="9727547" y="2861307"/>
              <a:ext cx="1436755"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arg8</a:t>
              </a:r>
            </a:p>
          </p:txBody>
        </p:sp>
        <p:sp>
          <p:nvSpPr>
            <p:cNvPr id="54" name="Rectangle 53">
              <a:extLst>
                <a:ext uri="{FF2B5EF4-FFF2-40B4-BE49-F238E27FC236}">
                  <a16:creationId xmlns:a16="http://schemas.microsoft.com/office/drawing/2014/main" id="{349CDA64-31D5-7A45-A99A-1983FEBA9FF0}"/>
                </a:ext>
              </a:extLst>
            </p:cNvPr>
            <p:cNvSpPr/>
            <p:nvPr/>
          </p:nvSpPr>
          <p:spPr>
            <a:xfrm>
              <a:off x="9727547" y="2543514"/>
              <a:ext cx="1436755"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arg9</a:t>
              </a:r>
            </a:p>
          </p:txBody>
        </p:sp>
        <p:sp>
          <p:nvSpPr>
            <p:cNvPr id="55" name="Rectangle 54">
              <a:extLst>
                <a:ext uri="{FF2B5EF4-FFF2-40B4-BE49-F238E27FC236}">
                  <a16:creationId xmlns:a16="http://schemas.microsoft.com/office/drawing/2014/main" id="{29D9BC26-700F-6046-87DF-0F1C6F1307CA}"/>
                </a:ext>
              </a:extLst>
            </p:cNvPr>
            <p:cNvSpPr/>
            <p:nvPr/>
          </p:nvSpPr>
          <p:spPr>
            <a:xfrm>
              <a:off x="9715384" y="2216460"/>
              <a:ext cx="1436755" cy="312087"/>
            </a:xfrm>
            <a:prstGeom prst="rect">
              <a:avLst/>
            </a:prstGeom>
            <a:solidFill>
              <a:schemeClr val="bg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PAD</a:t>
              </a:r>
            </a:p>
          </p:txBody>
        </p:sp>
        <p:sp>
          <p:nvSpPr>
            <p:cNvPr id="56" name="Rectangle 55">
              <a:extLst>
                <a:ext uri="{FF2B5EF4-FFF2-40B4-BE49-F238E27FC236}">
                  <a16:creationId xmlns:a16="http://schemas.microsoft.com/office/drawing/2014/main" id="{E04629A9-BB68-0C41-8C22-9BD0EA153899}"/>
                </a:ext>
              </a:extLst>
            </p:cNvPr>
            <p:cNvSpPr/>
            <p:nvPr/>
          </p:nvSpPr>
          <p:spPr>
            <a:xfrm>
              <a:off x="9744832" y="3814127"/>
              <a:ext cx="676411" cy="312087"/>
            </a:xfrm>
            <a:prstGeom prst="rect">
              <a:avLst/>
            </a:prstGeom>
            <a:solidFill>
              <a:schemeClr val="bg1">
                <a:lumMod val="9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a:t>
              </a:r>
            </a:p>
          </p:txBody>
        </p:sp>
        <p:sp>
          <p:nvSpPr>
            <p:cNvPr id="65" name="Rectangle 64">
              <a:extLst>
                <a:ext uri="{FF2B5EF4-FFF2-40B4-BE49-F238E27FC236}">
                  <a16:creationId xmlns:a16="http://schemas.microsoft.com/office/drawing/2014/main" id="{F4F1E89E-0B96-F446-AD43-3378942314AD}"/>
                </a:ext>
              </a:extLst>
            </p:cNvPr>
            <p:cNvSpPr/>
            <p:nvPr/>
          </p:nvSpPr>
          <p:spPr>
            <a:xfrm>
              <a:off x="9715384" y="3181168"/>
              <a:ext cx="932605" cy="312087"/>
            </a:xfrm>
            <a:prstGeom prst="rect">
              <a:avLst/>
            </a:prstGeom>
            <a:solidFill>
              <a:schemeClr val="bg1">
                <a:lumMod val="9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a:t>
              </a:r>
            </a:p>
          </p:txBody>
        </p:sp>
        <p:sp>
          <p:nvSpPr>
            <p:cNvPr id="69" name="Rectangle 68">
              <a:extLst>
                <a:ext uri="{FF2B5EF4-FFF2-40B4-BE49-F238E27FC236}">
                  <a16:creationId xmlns:a16="http://schemas.microsoft.com/office/drawing/2014/main" id="{6FDBD4C9-9997-734D-B3A3-8BB6B54553DC}"/>
                </a:ext>
              </a:extLst>
            </p:cNvPr>
            <p:cNvSpPr/>
            <p:nvPr/>
          </p:nvSpPr>
          <p:spPr>
            <a:xfrm>
              <a:off x="9724333" y="5306758"/>
              <a:ext cx="1442187" cy="704974"/>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Local variables</a:t>
              </a:r>
            </a:p>
          </p:txBody>
        </p:sp>
        <p:sp>
          <p:nvSpPr>
            <p:cNvPr id="72" name="Left Brace 71">
              <a:extLst>
                <a:ext uri="{FF2B5EF4-FFF2-40B4-BE49-F238E27FC236}">
                  <a16:creationId xmlns:a16="http://schemas.microsoft.com/office/drawing/2014/main" id="{9FEBD980-5C07-AA4E-A437-AEBFDE1C4FE2}"/>
                </a:ext>
              </a:extLst>
            </p:cNvPr>
            <p:cNvSpPr/>
            <p:nvPr/>
          </p:nvSpPr>
          <p:spPr>
            <a:xfrm>
              <a:off x="9169128" y="4147568"/>
              <a:ext cx="582470" cy="1864164"/>
            </a:xfrm>
            <a:prstGeom prst="leftBrace">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TextBox 72">
              <a:extLst>
                <a:ext uri="{FF2B5EF4-FFF2-40B4-BE49-F238E27FC236}">
                  <a16:creationId xmlns:a16="http://schemas.microsoft.com/office/drawing/2014/main" id="{C85B843C-81F4-974D-9E49-71FF152B1980}"/>
                </a:ext>
              </a:extLst>
            </p:cNvPr>
            <p:cNvSpPr txBox="1"/>
            <p:nvPr/>
          </p:nvSpPr>
          <p:spPr>
            <a:xfrm>
              <a:off x="8183615" y="4373115"/>
              <a:ext cx="1228188" cy="1015663"/>
            </a:xfrm>
            <a:prstGeom prst="rect">
              <a:avLst/>
            </a:prstGeom>
            <a:noFill/>
          </p:spPr>
          <p:txBody>
            <a:bodyPr wrap="square" rtlCol="0">
              <a:spAutoFit/>
            </a:bodyPr>
            <a:lstStyle/>
            <a:p>
              <a:pPr algn="r"/>
              <a:r>
                <a:rPr lang="en-US" sz="2000" b="1" dirty="0">
                  <a:solidFill>
                    <a:schemeClr val="accent5"/>
                  </a:solidFill>
                </a:rPr>
                <a:t>Current Stack Frame</a:t>
              </a:r>
              <a:endParaRPr lang="en-US" dirty="0">
                <a:solidFill>
                  <a:schemeClr val="accent5"/>
                </a:solidFill>
              </a:endParaRPr>
            </a:p>
          </p:txBody>
        </p:sp>
        <p:sp>
          <p:nvSpPr>
            <p:cNvPr id="3" name="Rectangle 2">
              <a:extLst>
                <a:ext uri="{FF2B5EF4-FFF2-40B4-BE49-F238E27FC236}">
                  <a16:creationId xmlns:a16="http://schemas.microsoft.com/office/drawing/2014/main" id="{DB5BEFAF-941A-D0F9-534A-7E86631077C6}"/>
                </a:ext>
              </a:extLst>
            </p:cNvPr>
            <p:cNvSpPr/>
            <p:nvPr/>
          </p:nvSpPr>
          <p:spPr>
            <a:xfrm>
              <a:off x="9751598" y="4775791"/>
              <a:ext cx="1375959" cy="53096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Registers</a:t>
              </a:r>
            </a:p>
          </p:txBody>
        </p:sp>
        <p:sp>
          <p:nvSpPr>
            <p:cNvPr id="4" name="Rectangle 3">
              <a:extLst>
                <a:ext uri="{FF2B5EF4-FFF2-40B4-BE49-F238E27FC236}">
                  <a16:creationId xmlns:a16="http://schemas.microsoft.com/office/drawing/2014/main" id="{31A54107-DA85-1DA7-BFB7-52F855BEB9F0}"/>
                </a:ext>
              </a:extLst>
            </p:cNvPr>
            <p:cNvSpPr/>
            <p:nvPr/>
          </p:nvSpPr>
          <p:spPr>
            <a:xfrm>
              <a:off x="9715384" y="772935"/>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5" name="Rectangle 4">
              <a:extLst>
                <a:ext uri="{FF2B5EF4-FFF2-40B4-BE49-F238E27FC236}">
                  <a16:creationId xmlns:a16="http://schemas.microsoft.com/office/drawing/2014/main" id="{541107F2-AE47-A712-0496-2B5CDB04F33F}"/>
                </a:ext>
              </a:extLst>
            </p:cNvPr>
            <p:cNvSpPr/>
            <p:nvPr/>
          </p:nvSpPr>
          <p:spPr>
            <a:xfrm>
              <a:off x="9715383" y="1093446"/>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6" name="Rectangle 5">
              <a:extLst>
                <a:ext uri="{FF2B5EF4-FFF2-40B4-BE49-F238E27FC236}">
                  <a16:creationId xmlns:a16="http://schemas.microsoft.com/office/drawing/2014/main" id="{497B9238-BECC-3400-B101-4B6475BC2EA2}"/>
                </a:ext>
              </a:extLst>
            </p:cNvPr>
            <p:cNvSpPr/>
            <p:nvPr/>
          </p:nvSpPr>
          <p:spPr>
            <a:xfrm>
              <a:off x="9721846" y="1397872"/>
              <a:ext cx="1375959" cy="831030"/>
            </a:xfrm>
            <a:prstGeom prst="rect">
              <a:avLst/>
            </a:prstGeom>
            <a:solidFill>
              <a:schemeClr val="bg1">
                <a:lumMod val="9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rest of frame</a:t>
              </a:r>
            </a:p>
          </p:txBody>
        </p:sp>
      </p:grpSp>
    </p:spTree>
    <p:extLst>
      <p:ext uri="{BB962C8B-B14F-4D97-AF65-F5344CB8AC3E}">
        <p14:creationId xmlns:p14="http://schemas.microsoft.com/office/powerpoint/2010/main" val="314346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46" grpId="0" animBg="1"/>
      <p:bldP spid="32" grpId="0" animBg="1"/>
      <p:bldP spid="33" grpId="0"/>
      <p:bldP spid="3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Theme1">
  <a:themeElements>
    <a:clrScheme name="Custom 3">
      <a:dk1>
        <a:srgbClr val="6B767D"/>
      </a:dk1>
      <a:lt1>
        <a:srgbClr val="FFFFFF"/>
      </a:lt1>
      <a:dk2>
        <a:srgbClr val="384851"/>
      </a:dk2>
      <a:lt2>
        <a:srgbClr val="E7E6E6"/>
      </a:lt2>
      <a:accent1>
        <a:srgbClr val="007CD5"/>
      </a:accent1>
      <a:accent2>
        <a:srgbClr val="384851"/>
      </a:accent2>
      <a:accent3>
        <a:srgbClr val="00B2B1"/>
      </a:accent3>
      <a:accent4>
        <a:srgbClr val="FEC64D"/>
      </a:accent4>
      <a:accent5>
        <a:srgbClr val="0098C9"/>
      </a:accent5>
      <a:accent6>
        <a:srgbClr val="000000"/>
      </a:accent6>
      <a:hlink>
        <a:srgbClr val="000000"/>
      </a:hlink>
      <a:folHlink>
        <a:srgbClr val="6B76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radata PPT Template 1018" id="{EE612F73-3E02-9F48-B8B0-975331B1AC45}" vid="{3E1481C8-D4F0-9A4A-AD9B-9994492B8A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70465</TotalTime>
  <Words>14921</Words>
  <Application>Microsoft Macintosh PowerPoint</Application>
  <PresentationFormat>Widescreen</PresentationFormat>
  <Paragraphs>3342</Paragraphs>
  <Slides>94</Slides>
  <Notes>10</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94</vt:i4>
      </vt:variant>
    </vt:vector>
  </HeadingPairs>
  <TitlesOfParts>
    <vt:vector size="115" baseType="lpstr">
      <vt:lpstr>-webkit-standard</vt:lpstr>
      <vt:lpstr>Arial</vt:lpstr>
      <vt:lpstr>Arial Regular</vt:lpstr>
      <vt:lpstr>ArialMT</vt:lpstr>
      <vt:lpstr>Calibri</vt:lpstr>
      <vt:lpstr>Cambria Math</vt:lpstr>
      <vt:lpstr>Consolas</vt:lpstr>
      <vt:lpstr>Courier</vt:lpstr>
      <vt:lpstr>Courier New</vt:lpstr>
      <vt:lpstr>Helvetica</vt:lpstr>
      <vt:lpstr>Helvetica Neue Regular</vt:lpstr>
      <vt:lpstr>Menlo</vt:lpstr>
      <vt:lpstr>Roboto</vt:lpstr>
      <vt:lpstr>Roboto Regular</vt:lpstr>
      <vt:lpstr>Source Sans Pro</vt:lpstr>
      <vt:lpstr>Symbol</vt:lpstr>
      <vt:lpstr>Tahoma</vt:lpstr>
      <vt:lpstr>Times</vt:lpstr>
      <vt:lpstr>Times New Roman</vt:lpstr>
      <vt:lpstr>Wingdings</vt:lpstr>
      <vt:lpstr>Theme1</vt:lpstr>
      <vt:lpstr>PowerPoint Presentation</vt:lpstr>
      <vt:lpstr>Five Step Workflow in the Linux Environment, Single Source File</vt:lpstr>
      <vt:lpstr>Background: What is a Definition in a program language?</vt:lpstr>
      <vt:lpstr>Background What is a Declaration in programming language?</vt:lpstr>
      <vt:lpstr>C Library Function API : Simple Character I/O – Used in PA3</vt:lpstr>
      <vt:lpstr>Hex to Binary (group 4 bits per digit from the right)</vt:lpstr>
      <vt:lpstr>Unsigned Decimal to Unsigned Binary Conversion</vt:lpstr>
      <vt:lpstr>Unsigned Binary to Unsigned Decimal Conversion</vt:lpstr>
      <vt:lpstr>Unsigned Integers (positive numbers) Impact of Fixed # of Bits</vt:lpstr>
      <vt:lpstr>Overflow: Going Past the Boundary Between max and min</vt:lpstr>
      <vt:lpstr>Unsigned Integer Number Overflow: Addition in 8 bits </vt:lpstr>
      <vt:lpstr>2's Complement Signed Integer Method</vt:lpstr>
      <vt:lpstr>Two’s Complement: The MSB Has a Negative Weight</vt:lpstr>
      <vt:lpstr>Summary: Min, Max Values: Unsigned and Two’s Complement</vt:lpstr>
      <vt:lpstr>Signed Decimal to Two's Complement Conversion</vt:lpstr>
      <vt:lpstr>Two's Complement to Signed Decimal Conversion - Positive</vt:lpstr>
      <vt:lpstr>Two’s Complement Positive Overflow</vt:lpstr>
      <vt:lpstr>Sign Extension (how type promotion works)</vt:lpstr>
      <vt:lpstr>Example: Two’s Complement Sign or bit Extension - 1</vt:lpstr>
      <vt:lpstr>Each use of a * operator results in one additional read -2</vt:lpstr>
      <vt:lpstr>Recap: Lside, Rside, Lvalue, Rvalue</vt:lpstr>
      <vt:lpstr>Background: Different Ways to Pass Parameters</vt:lpstr>
      <vt:lpstr>Example Using Output Parameters</vt:lpstr>
      <vt:lpstr>Arrays As Parameters: What is the size of the array?</vt:lpstr>
      <vt:lpstr>Arrays As Parameters, Approach 2: Use a sentinel element</vt:lpstr>
      <vt:lpstr>Array of Pointers: main() : argc, argv Character Address</vt:lpstr>
      <vt:lpstr>main() Command line arguments: argc, argv</vt:lpstr>
      <vt:lpstr>Process Memory Under Linux</vt:lpstr>
      <vt:lpstr>Returning a Pointer To a Local Variable (Dangling Pointer) </vt:lpstr>
      <vt:lpstr>Heap Memory "Leaks"</vt:lpstr>
      <vt:lpstr>More Dangling Pointers: Reusing "freed" memory</vt:lpstr>
      <vt:lpstr>Copying Structs</vt:lpstr>
      <vt:lpstr>Struct: Copy and Member Pointers</vt:lpstr>
      <vt:lpstr>Struct: Copy and Member Pointers --- "Deep Copy"</vt:lpstr>
      <vt:lpstr>Creating a Node &amp; Inserting it at the Front of the List</vt:lpstr>
      <vt:lpstr>Creating a Node &amp; Inserting it at the End of the List</vt:lpstr>
      <vt:lpstr>How to Access Memory?</vt:lpstr>
      <vt:lpstr>R (register) Type Data Processing: Machine Code</vt:lpstr>
      <vt:lpstr>Arm Register Summary</vt:lpstr>
      <vt:lpstr>Assembler Directives: .equ and .equiv</vt:lpstr>
      <vt:lpstr>Program Flow:  Simple If statement, No Else</vt:lpstr>
      <vt:lpstr>If with an Else Examples</vt:lpstr>
      <vt:lpstr>Program Flow – Short Circuit or Minimal Evaluation</vt:lpstr>
      <vt:lpstr>Program Flow – If statements &amp;&amp; compound tests - 2</vt:lpstr>
      <vt:lpstr>Program Flow – If statements || compound tests - 2</vt:lpstr>
      <vt:lpstr>Program Flow – Pre-test and Post-test Loop Guards</vt:lpstr>
      <vt:lpstr>Pre-Test Guards - While Loop</vt:lpstr>
      <vt:lpstr>Post-Test Guards – Do While Loop</vt:lpstr>
      <vt:lpstr>Program Flow – Counting (For) Loop</vt:lpstr>
      <vt:lpstr>Nested loops</vt:lpstr>
      <vt:lpstr>Bitwise Not (vs Boolean Not)</vt:lpstr>
      <vt:lpstr>Bitwise versus C Boolean Operators</vt:lpstr>
      <vt:lpstr>Bitwise Instructions</vt:lpstr>
      <vt:lpstr>The act (operation) of Masking</vt:lpstr>
      <vt:lpstr>Extracting (Isolate) a Field of Bits with a mask</vt:lpstr>
      <vt:lpstr>MOD %&lt;power of 2&gt;</vt:lpstr>
      <vt:lpstr>Flipping bits: bit toggle Used in PA8</vt:lpstr>
      <vt:lpstr>Extracting/Isolating  Unsigned Bitfields</vt:lpstr>
      <vt:lpstr>Inserting Bitfields – Inserting Source Field into Destination Field</vt:lpstr>
      <vt:lpstr>Byte Ordering of Numbers In Memory: Endianness</vt:lpstr>
      <vt:lpstr>Byte Ordering Example</vt:lpstr>
      <vt:lpstr>Loading and Storing: Variations List</vt:lpstr>
      <vt:lpstr>Loading 32-bit Registers From Memory Variables &lt; 32-Bits Wide</vt:lpstr>
      <vt:lpstr>Storing 32-bit Registers To Memory 8-bit, 16-bit, 32-bit</vt:lpstr>
      <vt:lpstr>Array addressing with ldr/str</vt:lpstr>
      <vt:lpstr>ldr/str practice - 2</vt:lpstr>
      <vt:lpstr>Preview: Return Value and Passing Parameters to Functions (Four parameters or less)</vt:lpstr>
      <vt:lpstr>Using the literal table to fix:  Error: invalid constant (3ff) after fixup</vt:lpstr>
      <vt:lpstr>Preserving lr (and fp): The Foundation of a stack frame</vt:lpstr>
      <vt:lpstr>Preserving lr (and fp): The Foundation of a stack frame</vt:lpstr>
      <vt:lpstr>push: Multiple Register Save (str to stack)</vt:lpstr>
      <vt:lpstr>pop: Multiple Register Restore (ldr from stack)</vt:lpstr>
      <vt:lpstr>Local Variables are Part of Each Stack Frame</vt:lpstr>
      <vt:lpstr>Stack Frame (Arm Arch32 Procedure Call Standards)</vt:lpstr>
      <vt:lpstr>FP_OFF: Distance from FP to SP   Used to set FP at push and SP before pop</vt:lpstr>
      <vt:lpstr>Function Prologue and Epilogue: Minimum Stack Frame</vt:lpstr>
      <vt:lpstr>Function Prologue: Allocating the Stack Frame</vt:lpstr>
      <vt:lpstr>Function Epilogue: Deallocating the Stack Frame</vt:lpstr>
      <vt:lpstr>Review Return Value and Passing Parameters to Functions (Four parameters or less)</vt:lpstr>
      <vt:lpstr>Accessing argv from Assembly (stderr version)</vt:lpstr>
      <vt:lpstr>Local Variables on the Stack</vt:lpstr>
      <vt:lpstr>Function prologue with local variables</vt:lpstr>
      <vt:lpstr>Function epilogue with local variables</vt:lpstr>
      <vt:lpstr>Stack Frame Design – Local Variables</vt:lpstr>
      <vt:lpstr>Step 2 Generate Distance offsets from [fp]</vt:lpstr>
      <vt:lpstr>Step 3 Allocate Space in the Prologue</vt:lpstr>
      <vt:lpstr>Accessing Stack using distance offsets</vt:lpstr>
      <vt:lpstr>Passing Pointers to Stack Variables</vt:lpstr>
      <vt:lpstr>Reading and Writing bytes using C library routines  fread() and fwrite()</vt:lpstr>
      <vt:lpstr>Writing Function: Receiving a Pointer Parameter - 2</vt:lpstr>
      <vt:lpstr>Passing More Than Four Arguments – At the point of Call</vt:lpstr>
      <vt:lpstr>Calling Function: Allocating Stack Parameter Space</vt:lpstr>
      <vt:lpstr>Calling Function: Pass ARGS 5 and higher</vt:lpstr>
      <vt:lpstr>Called Function: Retrieving Args From the Stack</vt:lpstr>
    </vt:vector>
  </TitlesOfParts>
  <Manager/>
  <Company>Teradata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Keith Muller</dc:creator>
  <cp:keywords/>
  <dc:description/>
  <cp:lastModifiedBy>Keith Muller</cp:lastModifiedBy>
  <cp:revision>2992</cp:revision>
  <cp:lastPrinted>2022-11-10T18:36:43Z</cp:lastPrinted>
  <dcterms:created xsi:type="dcterms:W3CDTF">2018-10-05T16:35:28Z</dcterms:created>
  <dcterms:modified xsi:type="dcterms:W3CDTF">2022-12-09T05:26:51Z</dcterms:modified>
  <cp:category/>
</cp:coreProperties>
</file>